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87" r:id="rId5"/>
    <p:sldId id="295" r:id="rId6"/>
    <p:sldId id="302" r:id="rId7"/>
    <p:sldId id="303" r:id="rId8"/>
    <p:sldId id="304" r:id="rId9"/>
    <p:sldId id="305" r:id="rId10"/>
    <p:sldId id="306" r:id="rId11"/>
    <p:sldId id="308" r:id="rId12"/>
    <p:sldId id="309" r:id="rId13"/>
    <p:sldId id="307" r:id="rId14"/>
    <p:sldId id="310" r:id="rId15"/>
    <p:sldId id="311" r:id="rId16"/>
    <p:sldId id="312" r:id="rId17"/>
    <p:sldId id="313" r:id="rId18"/>
    <p:sldId id="314" r:id="rId19"/>
    <p:sldId id="315" r:id="rId20"/>
    <p:sldId id="316" r:id="rId21"/>
    <p:sldId id="317"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p:restoredTop sz="96327"/>
  </p:normalViewPr>
  <p:slideViewPr>
    <p:cSldViewPr snapToGrid="0" snapToObjects="1">
      <p:cViewPr varScale="1">
        <p:scale>
          <a:sx n="123" d="100"/>
          <a:sy n="123" d="100"/>
        </p:scale>
        <p:origin x="1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E1043-222F-FF4B-9426-B1E5345BD97A}" type="datetimeFigureOut">
              <a:rPr lang="en-US" smtClean="0"/>
              <a:t>11/19/20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E7858-3925-F24E-83CC-23A3F7842C7D}" type="slidenum">
              <a:rPr lang="en-US" smtClean="0"/>
              <a:t>‹#›</a:t>
            </a:fld>
            <a:endParaRPr lang="en-US"/>
          </a:p>
        </p:txBody>
      </p:sp>
    </p:spTree>
    <p:extLst>
      <p:ext uri="{BB962C8B-B14F-4D97-AF65-F5344CB8AC3E}">
        <p14:creationId xmlns:p14="http://schemas.microsoft.com/office/powerpoint/2010/main" val="131821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Principles learnt in OS &amp; Architecture apply here as well. Linux will surely crop up again in later modules, so good to get going with it now. NASM can be wrapped in C </a:t>
            </a:r>
            <a:r>
              <a:rPr lang="en-US" dirty="0" err="1"/>
              <a:t>etc</a:t>
            </a:r>
            <a:r>
              <a:rPr lang="en-US" dirty="0"/>
              <a:t> in Visual Studio , but we aren’t doing that. </a:t>
            </a:r>
          </a:p>
        </p:txBody>
      </p:sp>
      <p:sp>
        <p:nvSpPr>
          <p:cNvPr id="4" name="Slide Number Placeholder 3"/>
          <p:cNvSpPr>
            <a:spLocks noGrp="1"/>
          </p:cNvSpPr>
          <p:nvPr>
            <p:ph type="sldNum" sz="quarter" idx="5"/>
          </p:nvPr>
        </p:nvSpPr>
        <p:spPr/>
        <p:txBody>
          <a:bodyPr/>
          <a:lstStyle/>
          <a:p>
            <a:fld id="{FB2E7858-3925-F24E-83CC-23A3F7842C7D}" type="slidenum">
              <a:rPr lang="en-US" smtClean="0"/>
              <a:t>3</a:t>
            </a:fld>
            <a:endParaRPr lang="en-US"/>
          </a:p>
        </p:txBody>
      </p:sp>
    </p:spTree>
    <p:extLst>
      <p:ext uri="{BB962C8B-B14F-4D97-AF65-F5344CB8AC3E}">
        <p14:creationId xmlns:p14="http://schemas.microsoft.com/office/powerpoint/2010/main" val="1107189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17</a:t>
            </a:fld>
            <a:endParaRPr lang="en-US"/>
          </a:p>
        </p:txBody>
      </p:sp>
    </p:spTree>
    <p:extLst>
      <p:ext uri="{BB962C8B-B14F-4D97-AF65-F5344CB8AC3E}">
        <p14:creationId xmlns:p14="http://schemas.microsoft.com/office/powerpoint/2010/main" val="388181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18</a:t>
            </a:fld>
            <a:endParaRPr lang="en-US"/>
          </a:p>
        </p:txBody>
      </p:sp>
    </p:spTree>
    <p:extLst>
      <p:ext uri="{BB962C8B-B14F-4D97-AF65-F5344CB8AC3E}">
        <p14:creationId xmlns:p14="http://schemas.microsoft.com/office/powerpoint/2010/main" val="34188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19</a:t>
            </a:fld>
            <a:endParaRPr lang="en-US"/>
          </a:p>
        </p:txBody>
      </p:sp>
    </p:spTree>
    <p:extLst>
      <p:ext uri="{BB962C8B-B14F-4D97-AF65-F5344CB8AC3E}">
        <p14:creationId xmlns:p14="http://schemas.microsoft.com/office/powerpoint/2010/main" val="251675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9</a:t>
            </a:fld>
            <a:endParaRPr lang="en-US"/>
          </a:p>
        </p:txBody>
      </p:sp>
    </p:spTree>
    <p:extLst>
      <p:ext uri="{BB962C8B-B14F-4D97-AF65-F5344CB8AC3E}">
        <p14:creationId xmlns:p14="http://schemas.microsoft.com/office/powerpoint/2010/main" val="116171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10</a:t>
            </a:fld>
            <a:endParaRPr lang="en-US"/>
          </a:p>
        </p:txBody>
      </p:sp>
    </p:spTree>
    <p:extLst>
      <p:ext uri="{BB962C8B-B14F-4D97-AF65-F5344CB8AC3E}">
        <p14:creationId xmlns:p14="http://schemas.microsoft.com/office/powerpoint/2010/main" val="95397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11</a:t>
            </a:fld>
            <a:endParaRPr lang="en-US"/>
          </a:p>
        </p:txBody>
      </p:sp>
    </p:spTree>
    <p:extLst>
      <p:ext uri="{BB962C8B-B14F-4D97-AF65-F5344CB8AC3E}">
        <p14:creationId xmlns:p14="http://schemas.microsoft.com/office/powerpoint/2010/main" val="365783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running on a 64 bit machine, so EDX is half of the general purpose 64 bit RDX register</a:t>
            </a:r>
          </a:p>
        </p:txBody>
      </p:sp>
      <p:sp>
        <p:nvSpPr>
          <p:cNvPr id="4" name="Slide Number Placeholder 3"/>
          <p:cNvSpPr>
            <a:spLocks noGrp="1"/>
          </p:cNvSpPr>
          <p:nvPr>
            <p:ph type="sldNum" sz="quarter" idx="5"/>
          </p:nvPr>
        </p:nvSpPr>
        <p:spPr/>
        <p:txBody>
          <a:bodyPr/>
          <a:lstStyle/>
          <a:p>
            <a:fld id="{FB2E7858-3925-F24E-83CC-23A3F7842C7D}" type="slidenum">
              <a:rPr lang="en-US" smtClean="0"/>
              <a:t>12</a:t>
            </a:fld>
            <a:endParaRPr lang="en-US"/>
          </a:p>
        </p:txBody>
      </p:sp>
    </p:spTree>
    <p:extLst>
      <p:ext uri="{BB962C8B-B14F-4D97-AF65-F5344CB8AC3E}">
        <p14:creationId xmlns:p14="http://schemas.microsoft.com/office/powerpoint/2010/main" val="19619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it doesn’t move the message, just the address which the assembler knows as it put it in memory in the data section</a:t>
            </a:r>
          </a:p>
        </p:txBody>
      </p:sp>
      <p:sp>
        <p:nvSpPr>
          <p:cNvPr id="4" name="Slide Number Placeholder 3"/>
          <p:cNvSpPr>
            <a:spLocks noGrp="1"/>
          </p:cNvSpPr>
          <p:nvPr>
            <p:ph type="sldNum" sz="quarter" idx="5"/>
          </p:nvPr>
        </p:nvSpPr>
        <p:spPr/>
        <p:txBody>
          <a:bodyPr/>
          <a:lstStyle/>
          <a:p>
            <a:fld id="{FB2E7858-3925-F24E-83CC-23A3F7842C7D}" type="slidenum">
              <a:rPr lang="en-US" smtClean="0"/>
              <a:t>13</a:t>
            </a:fld>
            <a:endParaRPr lang="en-US"/>
          </a:p>
        </p:txBody>
      </p:sp>
    </p:spTree>
    <p:extLst>
      <p:ext uri="{BB962C8B-B14F-4D97-AF65-F5344CB8AC3E}">
        <p14:creationId xmlns:p14="http://schemas.microsoft.com/office/powerpoint/2010/main" val="3096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become clearer in a moment, honest.</a:t>
            </a:r>
          </a:p>
        </p:txBody>
      </p:sp>
      <p:sp>
        <p:nvSpPr>
          <p:cNvPr id="4" name="Slide Number Placeholder 3"/>
          <p:cNvSpPr>
            <a:spLocks noGrp="1"/>
          </p:cNvSpPr>
          <p:nvPr>
            <p:ph type="sldNum" sz="quarter" idx="5"/>
          </p:nvPr>
        </p:nvSpPr>
        <p:spPr/>
        <p:txBody>
          <a:bodyPr/>
          <a:lstStyle/>
          <a:p>
            <a:fld id="{FB2E7858-3925-F24E-83CC-23A3F7842C7D}" type="slidenum">
              <a:rPr lang="en-US" smtClean="0"/>
              <a:t>14</a:t>
            </a:fld>
            <a:endParaRPr lang="en-US"/>
          </a:p>
        </p:txBody>
      </p:sp>
    </p:spTree>
    <p:extLst>
      <p:ext uri="{BB962C8B-B14F-4D97-AF65-F5344CB8AC3E}">
        <p14:creationId xmlns:p14="http://schemas.microsoft.com/office/powerpoint/2010/main" val="37325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Linux EVERYTHING is a file, even devices. </a:t>
            </a:r>
          </a:p>
        </p:txBody>
      </p:sp>
      <p:sp>
        <p:nvSpPr>
          <p:cNvPr id="4" name="Slide Number Placeholder 3"/>
          <p:cNvSpPr>
            <a:spLocks noGrp="1"/>
          </p:cNvSpPr>
          <p:nvPr>
            <p:ph type="sldNum" sz="quarter" idx="5"/>
          </p:nvPr>
        </p:nvSpPr>
        <p:spPr/>
        <p:txBody>
          <a:bodyPr/>
          <a:lstStyle/>
          <a:p>
            <a:fld id="{FB2E7858-3925-F24E-83CC-23A3F7842C7D}" type="slidenum">
              <a:rPr lang="en-US" smtClean="0"/>
              <a:t>15</a:t>
            </a:fld>
            <a:endParaRPr lang="en-US"/>
          </a:p>
        </p:txBody>
      </p:sp>
    </p:spTree>
    <p:extLst>
      <p:ext uri="{BB962C8B-B14F-4D97-AF65-F5344CB8AC3E}">
        <p14:creationId xmlns:p14="http://schemas.microsoft.com/office/powerpoint/2010/main" val="193632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E7858-3925-F24E-83CC-23A3F7842C7D}" type="slidenum">
              <a:rPr lang="en-US" smtClean="0"/>
              <a:t>16</a:t>
            </a:fld>
            <a:endParaRPr lang="en-US"/>
          </a:p>
        </p:txBody>
      </p:sp>
    </p:spTree>
    <p:extLst>
      <p:ext uri="{BB962C8B-B14F-4D97-AF65-F5344CB8AC3E}">
        <p14:creationId xmlns:p14="http://schemas.microsoft.com/office/powerpoint/2010/main" val="108123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7002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45706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2667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90827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53171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0333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70657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12129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410216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845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11/19/20</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814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11/19/20</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406619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dirty="0">
                <a:latin typeface="Microsoft Sans Serif"/>
                <a:ea typeface="Microsoft Sans Serif"/>
                <a:cs typeface="Microsoft Sans Serif"/>
              </a:rPr>
              <a:t>Programming</a:t>
            </a:r>
            <a:endParaRPr lang="en-US" sz="4400" dirty="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dirty="0"/>
              <a:t>(UFCFEU-30-1)</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1993110"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programming</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6518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fontScale="92500" lnSpcReduction="10000"/>
          </a:bodyPr>
          <a:lstStyle/>
          <a:p>
            <a:pPr marL="0" indent="0" fontAlgn="base">
              <a:buNone/>
            </a:pPr>
            <a:r>
              <a:rPr lang="en-GB" dirty="0">
                <a:solidFill>
                  <a:srgbClr val="000000"/>
                </a:solidFill>
                <a:latin typeface="Arial" panose="020B0604020202020204" pitchFamily="34" charset="0"/>
              </a:rPr>
              <a:t>SECTION 	.data</a:t>
            </a:r>
          </a:p>
          <a:p>
            <a:pPr marL="0" indent="0" fontAlgn="base">
              <a:buNone/>
            </a:pPr>
            <a:r>
              <a:rPr lang="en-GB" dirty="0" err="1">
                <a:solidFill>
                  <a:srgbClr val="000000"/>
                </a:solidFill>
                <a:latin typeface="Arial" panose="020B0604020202020204" pitchFamily="34" charset="0"/>
              </a:rPr>
              <a:t>msg</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db</a:t>
            </a:r>
            <a:r>
              <a:rPr lang="en-GB" dirty="0">
                <a:solidFill>
                  <a:srgbClr val="000000"/>
                </a:solidFill>
                <a:latin typeface="Arial" panose="020B0604020202020204" pitchFamily="34" charset="0"/>
              </a:rPr>
              <a:t>	‘Hallo Emma!’, 0Ah</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This is a section for declaring initialised data and placing it in memory</a:t>
            </a:r>
          </a:p>
          <a:p>
            <a:pPr marL="0" indent="0" fontAlgn="base">
              <a:buNone/>
            </a:pPr>
            <a:r>
              <a:rPr lang="en-GB" dirty="0">
                <a:solidFill>
                  <a:srgbClr val="000000"/>
                </a:solidFill>
                <a:latin typeface="Arial" panose="020B0604020202020204" pitchFamily="34" charset="0"/>
              </a:rPr>
              <a:t> </a:t>
            </a:r>
          </a:p>
          <a:p>
            <a:pPr marL="0" indent="0" fontAlgn="base">
              <a:buNone/>
            </a:pPr>
            <a:r>
              <a:rPr lang="en-GB" dirty="0">
                <a:solidFill>
                  <a:srgbClr val="000000"/>
                </a:solidFill>
                <a:latin typeface="Arial" panose="020B0604020202020204" pitchFamily="34" charset="0"/>
              </a:rPr>
              <a:t>It is used here to declare that </a:t>
            </a:r>
            <a:r>
              <a:rPr lang="en-GB" dirty="0" err="1">
                <a:solidFill>
                  <a:srgbClr val="000000"/>
                </a:solidFill>
                <a:latin typeface="Arial" panose="020B0604020202020204" pitchFamily="34" charset="0"/>
              </a:rPr>
              <a:t>msg</a:t>
            </a:r>
            <a:r>
              <a:rPr lang="en-GB" dirty="0">
                <a:solidFill>
                  <a:srgbClr val="000000"/>
                </a:solidFill>
                <a:latin typeface="Arial" panose="020B0604020202020204" pitchFamily="34" charset="0"/>
              </a:rPr>
              <a:t> is to point to the address where the bytes for ‘Hallo Emma!’ (without the quotes) are stored in memory</a:t>
            </a:r>
          </a:p>
          <a:p>
            <a:pPr marL="0" indent="0" fontAlgn="base">
              <a:buNone/>
            </a:pPr>
            <a:r>
              <a:rPr lang="en-GB" dirty="0">
                <a:solidFill>
                  <a:srgbClr val="000000"/>
                </a:solidFill>
                <a:latin typeface="Arial" panose="020B0604020202020204" pitchFamily="34" charset="0"/>
              </a:rPr>
              <a:t>Hence </a:t>
            </a:r>
            <a:r>
              <a:rPr lang="en-GB" dirty="0" err="1">
                <a:solidFill>
                  <a:srgbClr val="000000"/>
                </a:solidFill>
                <a:latin typeface="Arial" panose="020B0604020202020204" pitchFamily="34" charset="0"/>
              </a:rPr>
              <a:t>db</a:t>
            </a:r>
            <a:r>
              <a:rPr lang="en-GB" dirty="0">
                <a:solidFill>
                  <a:srgbClr val="000000"/>
                </a:solidFill>
                <a:latin typeface="Arial" panose="020B0604020202020204" pitchFamily="34" charset="0"/>
              </a:rPr>
              <a:t> (declare bytes)</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0A is the hexadecimal ASCII code for a line feed, </a:t>
            </a:r>
          </a:p>
          <a:p>
            <a:pPr marL="0" indent="0" fontAlgn="base">
              <a:buNone/>
            </a:pPr>
            <a:r>
              <a:rPr lang="en-GB" dirty="0">
                <a:solidFill>
                  <a:srgbClr val="000000"/>
                </a:solidFill>
                <a:latin typeface="Arial" panose="020B0604020202020204" pitchFamily="34" charset="0"/>
              </a:rPr>
              <a:t>The h ensures it is hex (</a:t>
            </a:r>
            <a:r>
              <a:rPr lang="en-GB" dirty="0" err="1">
                <a:solidFill>
                  <a:srgbClr val="000000"/>
                </a:solidFill>
                <a:latin typeface="Arial" panose="020B0604020202020204" pitchFamily="34" charset="0"/>
              </a:rPr>
              <a:t>ie</a:t>
            </a:r>
            <a:r>
              <a:rPr lang="en-GB" dirty="0">
                <a:solidFill>
                  <a:srgbClr val="000000"/>
                </a:solidFill>
                <a:latin typeface="Arial" panose="020B0604020202020204" pitchFamily="34" charset="0"/>
              </a:rPr>
              <a:t> not octal or decimal)</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12098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marL="0" indent="0" fontAlgn="base">
              <a:buNone/>
            </a:pPr>
            <a:r>
              <a:rPr lang="en-GB" dirty="0">
                <a:solidFill>
                  <a:srgbClr val="000000"/>
                </a:solidFill>
                <a:latin typeface="Arial" panose="020B0604020202020204" pitchFamily="34" charset="0"/>
              </a:rPr>
              <a:t>SECTION 	.text</a:t>
            </a:r>
          </a:p>
          <a:p>
            <a:pPr marL="0" indent="0" fontAlgn="base">
              <a:buNone/>
            </a:pPr>
            <a:r>
              <a:rPr lang="en-GB" dirty="0">
                <a:solidFill>
                  <a:srgbClr val="000000"/>
                </a:solidFill>
                <a:latin typeface="Arial" panose="020B0604020202020204" pitchFamily="34" charset="0"/>
              </a:rPr>
              <a:t>global	_start</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_start:</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This is the section for the code</a:t>
            </a:r>
          </a:p>
          <a:p>
            <a:pPr marL="0" indent="0" fontAlgn="base">
              <a:buNone/>
            </a:pPr>
            <a:r>
              <a:rPr lang="en-GB" dirty="0">
                <a:solidFill>
                  <a:srgbClr val="000000"/>
                </a:solidFill>
                <a:latin typeface="Arial" panose="020B0604020202020204" pitchFamily="34" charset="0"/>
              </a:rPr>
              <a:t> </a:t>
            </a:r>
          </a:p>
          <a:p>
            <a:pPr marL="0" indent="0" fontAlgn="base">
              <a:buNone/>
            </a:pPr>
            <a:r>
              <a:rPr lang="en-GB" dirty="0">
                <a:solidFill>
                  <a:srgbClr val="000000"/>
                </a:solidFill>
                <a:latin typeface="Arial" panose="020B0604020202020204" pitchFamily="34" charset="0"/>
              </a:rPr>
              <a:t>It must begin with the declaration global _start as that tells the kernel where the program begins: at the label _start:	</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426032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3858491" cy="5262496"/>
          </a:xfrm>
        </p:spPr>
        <p:txBody>
          <a:bodyPr>
            <a:normAutofit fontScale="92500" lnSpcReduction="20000"/>
          </a:bodyPr>
          <a:lstStyle/>
          <a:p>
            <a:pPr marL="0" indent="0" fontAlgn="base">
              <a:buNone/>
            </a:pPr>
            <a:r>
              <a:rPr lang="en-GB" dirty="0">
                <a:solidFill>
                  <a:srgbClr val="000000"/>
                </a:solidFill>
                <a:latin typeface="Arial" panose="020B0604020202020204" pitchFamily="34" charset="0"/>
              </a:rPr>
              <a:t>mov	</a:t>
            </a:r>
            <a:r>
              <a:rPr lang="en-GB" dirty="0" err="1">
                <a:solidFill>
                  <a:srgbClr val="000000"/>
                </a:solidFill>
                <a:latin typeface="Arial" panose="020B0604020202020204" pitchFamily="34" charset="0"/>
              </a:rPr>
              <a:t>edx</a:t>
            </a:r>
            <a:r>
              <a:rPr lang="en-GB" dirty="0">
                <a:solidFill>
                  <a:srgbClr val="000000"/>
                </a:solidFill>
                <a:latin typeface="Arial" panose="020B0604020202020204" pitchFamily="34" charset="0"/>
              </a:rPr>
              <a:t>,	12</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This moves the value 12 into the general purpose register </a:t>
            </a:r>
            <a:r>
              <a:rPr lang="en-GB" dirty="0" err="1">
                <a:solidFill>
                  <a:srgbClr val="000000"/>
                </a:solidFill>
                <a:latin typeface="Arial" panose="020B0604020202020204" pitchFamily="34" charset="0"/>
              </a:rPr>
              <a:t>edx</a:t>
            </a:r>
            <a:endParaRPr lang="en-GB" dirty="0">
              <a:solidFill>
                <a:srgbClr val="000000"/>
              </a:solidFill>
              <a:latin typeface="Arial" panose="020B0604020202020204" pitchFamily="34" charset="0"/>
            </a:endParaRP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Our program uses 4 of these 32 bit registers</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The value 12 is the number of bytes of the </a:t>
            </a:r>
            <a:r>
              <a:rPr lang="en-GB" dirty="0" err="1">
                <a:solidFill>
                  <a:srgbClr val="000000"/>
                </a:solidFill>
                <a:latin typeface="Arial" panose="020B0604020202020204" pitchFamily="34" charset="0"/>
              </a:rPr>
              <a:t>msg</a:t>
            </a:r>
            <a:r>
              <a:rPr lang="en-GB" dirty="0">
                <a:solidFill>
                  <a:srgbClr val="000000"/>
                </a:solidFill>
                <a:latin typeface="Arial" panose="020B0604020202020204" pitchFamily="34" charset="0"/>
              </a:rPr>
              <a:t> plus 1 for the line feed 	</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1026" name="Picture 2" descr="BSODTutorials: Debugging with Registers (Part 1)">
            <a:extLst>
              <a:ext uri="{FF2B5EF4-FFF2-40B4-BE49-F238E27FC236}">
                <a16:creationId xmlns:a16="http://schemas.microsoft.com/office/drawing/2014/main" id="{66593B9E-C223-5444-88D7-E979CD9FC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289" y="1195007"/>
            <a:ext cx="6978869" cy="523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3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a:bodyPr>
          <a:lstStyle/>
          <a:p>
            <a:pPr marL="0" indent="0" fontAlgn="base">
              <a:buNone/>
            </a:pPr>
            <a:r>
              <a:rPr lang="en-GB" dirty="0">
                <a:solidFill>
                  <a:srgbClr val="000000"/>
                </a:solidFill>
                <a:latin typeface="Arial" panose="020B0604020202020204" pitchFamily="34" charset="0"/>
              </a:rPr>
              <a:t>mov	</a:t>
            </a:r>
            <a:r>
              <a:rPr lang="en-GB" dirty="0" err="1">
                <a:solidFill>
                  <a:srgbClr val="000000"/>
                </a:solidFill>
                <a:latin typeface="Arial" panose="020B0604020202020204" pitchFamily="34" charset="0"/>
              </a:rPr>
              <a:t>ecx</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msg</a:t>
            </a:r>
            <a:endParaRPr lang="en-GB" dirty="0">
              <a:solidFill>
                <a:srgbClr val="000000"/>
              </a:solidFill>
              <a:latin typeface="Arial" panose="020B0604020202020204" pitchFamily="34" charset="0"/>
            </a:endParaRP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This moves the memory address of the message string “Hallo Emma!” and line feed into register </a:t>
            </a:r>
            <a:r>
              <a:rPr lang="en-GB" dirty="0" err="1">
                <a:solidFill>
                  <a:srgbClr val="000000"/>
                </a:solidFill>
                <a:latin typeface="Arial" panose="020B0604020202020204" pitchFamily="34" charset="0"/>
              </a:rPr>
              <a:t>ecx</a:t>
            </a:r>
            <a:endParaRPr lang="en-GB" dirty="0">
              <a:solidFill>
                <a:srgbClr val="000000"/>
              </a:solidFill>
              <a:latin typeface="Arial" panose="020B0604020202020204" pitchFamily="34" charset="0"/>
            </a:endParaRPr>
          </a:p>
          <a:p>
            <a:pPr marL="0" indent="0" fontAlgn="base">
              <a:buNone/>
            </a:pPr>
            <a:endParaRPr lang="en-GB" dirty="0">
              <a:solidFill>
                <a:srgbClr val="000000"/>
              </a:solidFill>
              <a:latin typeface="Arial" panose="020B0604020202020204" pitchFamily="34" charset="0"/>
            </a:endParaRPr>
          </a:p>
          <a:p>
            <a:pPr marL="0" indent="0" fontAlgn="base">
              <a:buNone/>
            </a:pP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627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a:bodyPr>
          <a:lstStyle/>
          <a:p>
            <a:pPr marL="0" indent="0" fontAlgn="base">
              <a:buNone/>
            </a:pPr>
            <a:r>
              <a:rPr lang="en-GB" dirty="0">
                <a:solidFill>
                  <a:srgbClr val="000000"/>
                </a:solidFill>
                <a:latin typeface="Arial" panose="020B0604020202020204" pitchFamily="34" charset="0"/>
              </a:rPr>
              <a:t>mov	</a:t>
            </a:r>
            <a:r>
              <a:rPr lang="en-GB" dirty="0" err="1">
                <a:solidFill>
                  <a:srgbClr val="000000"/>
                </a:solidFill>
                <a:latin typeface="Arial" panose="020B0604020202020204" pitchFamily="34" charset="0"/>
              </a:rPr>
              <a:t>ebx</a:t>
            </a:r>
            <a:r>
              <a:rPr lang="en-GB" dirty="0">
                <a:solidFill>
                  <a:srgbClr val="000000"/>
                </a:solidFill>
                <a:latin typeface="Arial" panose="020B0604020202020204" pitchFamily="34" charset="0"/>
              </a:rPr>
              <a:t>,	1</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This moves the value 1 into register </a:t>
            </a:r>
            <a:r>
              <a:rPr lang="en-GB" dirty="0" err="1">
                <a:solidFill>
                  <a:srgbClr val="000000"/>
                </a:solidFill>
                <a:latin typeface="Arial" panose="020B0604020202020204" pitchFamily="34" charset="0"/>
              </a:rPr>
              <a:t>ebx</a:t>
            </a: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The value 1 is the Linux opcode for </a:t>
            </a:r>
            <a:r>
              <a:rPr lang="en-GB" dirty="0" err="1">
                <a:solidFill>
                  <a:srgbClr val="000000"/>
                </a:solidFill>
                <a:latin typeface="Arial" panose="020B0604020202020204" pitchFamily="34" charset="0"/>
              </a:rPr>
              <a:t>stdout</a:t>
            </a: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In this case </a:t>
            </a:r>
            <a:r>
              <a:rPr lang="en-GB" dirty="0" err="1">
                <a:solidFill>
                  <a:srgbClr val="000000"/>
                </a:solidFill>
                <a:latin typeface="Arial" panose="020B0604020202020204" pitchFamily="34" charset="0"/>
              </a:rPr>
              <a:t>stdout</a:t>
            </a:r>
            <a:r>
              <a:rPr lang="en-GB" dirty="0">
                <a:solidFill>
                  <a:srgbClr val="000000"/>
                </a:solidFill>
                <a:latin typeface="Arial" panose="020B0604020202020204" pitchFamily="34" charset="0"/>
              </a:rPr>
              <a:t> will write to the console (terminal)</a:t>
            </a:r>
          </a:p>
          <a:p>
            <a:pPr marL="0" indent="0" fontAlgn="base">
              <a:buNone/>
            </a:pPr>
            <a:endParaRPr lang="en-GB" dirty="0">
              <a:solidFill>
                <a:srgbClr val="000000"/>
              </a:solidFill>
              <a:latin typeface="Arial" panose="020B0604020202020204" pitchFamily="34" charset="0"/>
            </a:endParaRPr>
          </a:p>
          <a:p>
            <a:pPr marL="0" indent="0" fontAlgn="base">
              <a:buNone/>
            </a:pP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21083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fontScale="77500" lnSpcReduction="20000"/>
          </a:bodyPr>
          <a:lstStyle/>
          <a:p>
            <a:pPr marL="0" indent="0" fontAlgn="base">
              <a:buNone/>
            </a:pPr>
            <a:r>
              <a:rPr lang="en-GB" sz="3300" dirty="0">
                <a:solidFill>
                  <a:srgbClr val="000000"/>
                </a:solidFill>
                <a:latin typeface="Arial" panose="020B0604020202020204" pitchFamily="34" charset="0"/>
              </a:rPr>
              <a:t>mov	</a:t>
            </a:r>
            <a:r>
              <a:rPr lang="en-GB" sz="3300" dirty="0" err="1">
                <a:solidFill>
                  <a:srgbClr val="000000"/>
                </a:solidFill>
                <a:latin typeface="Arial" panose="020B0604020202020204" pitchFamily="34" charset="0"/>
              </a:rPr>
              <a:t>eax</a:t>
            </a:r>
            <a:r>
              <a:rPr lang="en-GB" sz="3300" dirty="0">
                <a:solidFill>
                  <a:srgbClr val="000000"/>
                </a:solidFill>
                <a:latin typeface="Arial" panose="020B0604020202020204" pitchFamily="34" charset="0"/>
              </a:rPr>
              <a:t>,	4</a:t>
            </a:r>
          </a:p>
          <a:p>
            <a:pPr marL="0" indent="0" fontAlgn="base">
              <a:buNone/>
            </a:pP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This moves the value 4 into register </a:t>
            </a:r>
            <a:r>
              <a:rPr lang="en-GB" sz="3300" dirty="0" err="1">
                <a:solidFill>
                  <a:srgbClr val="000000"/>
                </a:solidFill>
                <a:latin typeface="Arial" panose="020B0604020202020204" pitchFamily="34" charset="0"/>
              </a:rPr>
              <a:t>eax</a:t>
            </a: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The value 4 is the Linux kernel opcode for SYS_WRITE</a:t>
            </a:r>
          </a:p>
          <a:p>
            <a:pPr marL="0" indent="0" fontAlgn="base">
              <a:buNone/>
            </a:pP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SYS_WRITE has three parameters:</a:t>
            </a:r>
            <a:br>
              <a:rPr lang="en-GB" sz="3300" dirty="0">
                <a:solidFill>
                  <a:srgbClr val="000000"/>
                </a:solidFill>
                <a:latin typeface="Arial" panose="020B0604020202020204" pitchFamily="34" charset="0"/>
              </a:rPr>
            </a:br>
            <a:endParaRPr lang="en-GB" sz="3300" dirty="0">
              <a:solidFill>
                <a:srgbClr val="000000"/>
              </a:solidFill>
              <a:latin typeface="Arial" panose="020B0604020202020204" pitchFamily="34" charset="0"/>
            </a:endParaRPr>
          </a:p>
          <a:p>
            <a:pPr lvl="1" fontAlgn="base"/>
            <a:r>
              <a:rPr lang="en-GB" sz="2800" dirty="0">
                <a:solidFill>
                  <a:srgbClr val="000000"/>
                </a:solidFill>
                <a:latin typeface="Arial" panose="020B0604020202020204" pitchFamily="34" charset="0"/>
              </a:rPr>
              <a:t>The message length in </a:t>
            </a:r>
            <a:r>
              <a:rPr lang="en-GB" sz="2800" dirty="0" err="1">
                <a:solidFill>
                  <a:srgbClr val="000000"/>
                </a:solidFill>
                <a:latin typeface="Arial" panose="020B0604020202020204" pitchFamily="34" charset="0"/>
              </a:rPr>
              <a:t>edx</a:t>
            </a:r>
            <a:endParaRPr lang="en-GB" sz="2800" dirty="0">
              <a:solidFill>
                <a:srgbClr val="000000"/>
              </a:solidFill>
              <a:latin typeface="Arial" panose="020B0604020202020204" pitchFamily="34" charset="0"/>
            </a:endParaRPr>
          </a:p>
          <a:p>
            <a:pPr lvl="1" fontAlgn="base"/>
            <a:r>
              <a:rPr lang="en-GB" sz="2800" dirty="0">
                <a:solidFill>
                  <a:srgbClr val="000000"/>
                </a:solidFill>
                <a:latin typeface="Arial" panose="020B0604020202020204" pitchFamily="34" charset="0"/>
              </a:rPr>
              <a:t>The message to write in </a:t>
            </a:r>
            <a:r>
              <a:rPr lang="en-GB" sz="2800" dirty="0" err="1">
                <a:solidFill>
                  <a:srgbClr val="000000"/>
                </a:solidFill>
                <a:latin typeface="Arial" panose="020B0604020202020204" pitchFamily="34" charset="0"/>
              </a:rPr>
              <a:t>ecx</a:t>
            </a:r>
            <a:endParaRPr lang="en-GB" sz="2800" dirty="0">
              <a:solidFill>
                <a:srgbClr val="000000"/>
              </a:solidFill>
              <a:latin typeface="Arial" panose="020B0604020202020204" pitchFamily="34" charset="0"/>
            </a:endParaRPr>
          </a:p>
          <a:p>
            <a:pPr lvl="1" fontAlgn="base"/>
            <a:r>
              <a:rPr lang="en-GB" sz="2800" dirty="0">
                <a:solidFill>
                  <a:srgbClr val="000000"/>
                </a:solidFill>
                <a:latin typeface="Arial" panose="020B0604020202020204" pitchFamily="34" charset="0"/>
              </a:rPr>
              <a:t>The file descriptor (</a:t>
            </a:r>
            <a:r>
              <a:rPr lang="en-GB" sz="2800" dirty="0" err="1">
                <a:solidFill>
                  <a:srgbClr val="000000"/>
                </a:solidFill>
                <a:latin typeface="Arial" panose="020B0604020202020204" pitchFamily="34" charset="0"/>
              </a:rPr>
              <a:t>stdout</a:t>
            </a:r>
            <a:r>
              <a:rPr lang="en-GB" sz="2800" dirty="0">
                <a:solidFill>
                  <a:srgbClr val="000000"/>
                </a:solidFill>
                <a:latin typeface="Arial" panose="020B0604020202020204" pitchFamily="34" charset="0"/>
              </a:rPr>
              <a:t>) in </a:t>
            </a:r>
            <a:r>
              <a:rPr lang="en-GB" sz="2800" dirty="0" err="1">
                <a:solidFill>
                  <a:srgbClr val="000000"/>
                </a:solidFill>
                <a:latin typeface="Arial" panose="020B0604020202020204" pitchFamily="34" charset="0"/>
              </a:rPr>
              <a:t>eax</a:t>
            </a:r>
            <a:endParaRPr lang="en-GB" sz="2800" dirty="0">
              <a:solidFill>
                <a:srgbClr val="000000"/>
              </a:solidFill>
              <a:latin typeface="Arial" panose="020B0604020202020204" pitchFamily="34" charset="0"/>
            </a:endParaRPr>
          </a:p>
          <a:p>
            <a:pPr lvl="1" fontAlgn="base"/>
            <a:endParaRPr lang="en-GB" sz="28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The program is now set up to write the message to the console  </a:t>
            </a:r>
          </a:p>
          <a:p>
            <a:pPr marL="0" indent="0" fontAlgn="base">
              <a:buNone/>
            </a:pPr>
            <a:endParaRPr lang="en-GB" dirty="0">
              <a:solidFill>
                <a:srgbClr val="000000"/>
              </a:solidFill>
              <a:latin typeface="Arial" panose="020B0604020202020204" pitchFamily="34" charset="0"/>
            </a:endParaRPr>
          </a:p>
          <a:p>
            <a:pPr marL="0" indent="0" fontAlgn="base">
              <a:buNone/>
            </a:pP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24734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fontScale="85000" lnSpcReduction="20000"/>
          </a:bodyPr>
          <a:lstStyle/>
          <a:p>
            <a:pPr marL="0" indent="0" fontAlgn="base">
              <a:buNone/>
            </a:pPr>
            <a:r>
              <a:rPr lang="en-GB" sz="3300" dirty="0">
                <a:solidFill>
                  <a:srgbClr val="000000"/>
                </a:solidFill>
                <a:latin typeface="Arial" panose="020B0604020202020204" pitchFamily="34" charset="0"/>
              </a:rPr>
              <a:t>int	80h</a:t>
            </a:r>
          </a:p>
          <a:p>
            <a:pPr marL="0" indent="0" fontAlgn="base">
              <a:buNone/>
            </a:pP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int generates an interrupt to the Linux kernel</a:t>
            </a:r>
          </a:p>
          <a:p>
            <a:pPr marL="0" indent="0" fontAlgn="base">
              <a:buNone/>
            </a:pP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When Linux receives the interrupt it checks the </a:t>
            </a:r>
            <a:r>
              <a:rPr lang="en-GB" sz="3300" dirty="0" err="1">
                <a:solidFill>
                  <a:srgbClr val="000000"/>
                </a:solidFill>
                <a:latin typeface="Arial" panose="020B0604020202020204" pitchFamily="34" charset="0"/>
              </a:rPr>
              <a:t>eax</a:t>
            </a:r>
            <a:r>
              <a:rPr lang="en-GB" sz="3300" dirty="0">
                <a:solidFill>
                  <a:srgbClr val="000000"/>
                </a:solidFill>
                <a:latin typeface="Arial" panose="020B0604020202020204" pitchFamily="34" charset="0"/>
              </a:rPr>
              <a:t> register to see what interrupt service routine (ISR) it branches to</a:t>
            </a:r>
            <a:br>
              <a:rPr lang="en-GB" sz="3300" dirty="0">
                <a:solidFill>
                  <a:srgbClr val="000000"/>
                </a:solidFill>
                <a:latin typeface="Arial" panose="020B0604020202020204" pitchFamily="34" charset="0"/>
              </a:rPr>
            </a:b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In this case it is the ISR for SYS_WRITE</a:t>
            </a:r>
          </a:p>
          <a:p>
            <a:pPr marL="0" indent="0" fontAlgn="base">
              <a:buNone/>
            </a:pP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That explains all the lines in the .</a:t>
            </a:r>
            <a:r>
              <a:rPr lang="en-GB" sz="3300" dirty="0" err="1">
                <a:solidFill>
                  <a:srgbClr val="000000"/>
                </a:solidFill>
                <a:latin typeface="Arial" panose="020B0604020202020204" pitchFamily="34" charset="0"/>
              </a:rPr>
              <a:t>asm</a:t>
            </a:r>
            <a:r>
              <a:rPr lang="en-GB" sz="3300" dirty="0">
                <a:solidFill>
                  <a:srgbClr val="000000"/>
                </a:solidFill>
                <a:latin typeface="Arial" panose="020B0604020202020204" pitchFamily="34" charset="0"/>
              </a:rPr>
              <a:t> file</a:t>
            </a:r>
          </a:p>
          <a:p>
            <a:pPr marL="0" indent="0" fontAlgn="base">
              <a:buNone/>
            </a:pPr>
            <a:endParaRPr lang="en-GB" sz="3300" dirty="0">
              <a:solidFill>
                <a:srgbClr val="000000"/>
              </a:solidFill>
              <a:latin typeface="Arial" panose="020B0604020202020204" pitchFamily="34" charset="0"/>
            </a:endParaRPr>
          </a:p>
          <a:p>
            <a:pPr marL="0" indent="0" fontAlgn="base">
              <a:buNone/>
            </a:pPr>
            <a:r>
              <a:rPr lang="en-GB" sz="3300" dirty="0">
                <a:solidFill>
                  <a:srgbClr val="000000"/>
                </a:solidFill>
                <a:latin typeface="Arial" panose="020B0604020202020204" pitchFamily="34" charset="0"/>
              </a:rPr>
              <a:t> </a:t>
            </a:r>
          </a:p>
          <a:p>
            <a:pPr marL="0" indent="0" fontAlgn="base">
              <a:buNone/>
            </a:pPr>
            <a:endParaRPr lang="en-GB" dirty="0">
              <a:solidFill>
                <a:srgbClr val="000000"/>
              </a:solidFill>
              <a:latin typeface="Arial" panose="020B0604020202020204" pitchFamily="34" charset="0"/>
            </a:endParaRPr>
          </a:p>
          <a:p>
            <a:pPr marL="0" indent="0" fontAlgn="base">
              <a:buNone/>
            </a:pP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71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analysis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30074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fontScale="70000" lnSpcReduction="20000"/>
          </a:bodyPr>
          <a:lstStyle/>
          <a:p>
            <a:pPr marL="0" indent="0" fontAlgn="base">
              <a:buNone/>
            </a:pPr>
            <a:r>
              <a:rPr lang="en-GB" sz="3600" dirty="0">
                <a:solidFill>
                  <a:srgbClr val="000000"/>
                </a:solidFill>
                <a:latin typeface="Arial" panose="020B0604020202020204" pitchFamily="34" charset="0"/>
              </a:rPr>
              <a:t>The .</a:t>
            </a:r>
            <a:r>
              <a:rPr lang="en-GB" sz="3600" dirty="0" err="1">
                <a:solidFill>
                  <a:srgbClr val="000000"/>
                </a:solidFill>
                <a:latin typeface="Arial" panose="020B0604020202020204" pitchFamily="34" charset="0"/>
              </a:rPr>
              <a:t>asm</a:t>
            </a:r>
            <a:r>
              <a:rPr lang="en-GB" sz="3600" dirty="0">
                <a:solidFill>
                  <a:srgbClr val="000000"/>
                </a:solidFill>
                <a:latin typeface="Arial" panose="020B0604020202020204" pitchFamily="34" charset="0"/>
              </a:rPr>
              <a:t> file now has to be assembled </a:t>
            </a:r>
          </a:p>
          <a:p>
            <a:pPr marL="0" indent="0" fontAlgn="base">
              <a:buNone/>
            </a:pPr>
            <a:endParaRPr lang="en-GB" sz="3600" dirty="0">
              <a:solidFill>
                <a:srgbClr val="000000"/>
              </a:solidFill>
              <a:latin typeface="Arial" panose="020B0604020202020204" pitchFamily="34" charset="0"/>
            </a:endParaRPr>
          </a:p>
          <a:p>
            <a:pPr marL="0" indent="0" fontAlgn="base">
              <a:buNone/>
            </a:pPr>
            <a:r>
              <a:rPr lang="en-GB" sz="3600" dirty="0">
                <a:solidFill>
                  <a:srgbClr val="000000"/>
                </a:solidFill>
                <a:latin typeface="Arial" panose="020B0604020202020204" pitchFamily="34" charset="0"/>
              </a:rPr>
              <a:t>The command is:</a:t>
            </a:r>
          </a:p>
          <a:p>
            <a:pPr marL="0" indent="0" fontAlgn="base">
              <a:buNone/>
            </a:pPr>
            <a:endParaRPr lang="en-GB" sz="3600" dirty="0">
              <a:solidFill>
                <a:srgbClr val="000000"/>
              </a:solidFill>
              <a:latin typeface="Arial" panose="020B0604020202020204" pitchFamily="34" charset="0"/>
            </a:endParaRPr>
          </a:p>
          <a:p>
            <a:pPr marL="0" indent="0" fontAlgn="base">
              <a:buNone/>
            </a:pPr>
            <a:r>
              <a:rPr lang="en-GB" sz="3600" dirty="0" err="1">
                <a:solidFill>
                  <a:srgbClr val="000000"/>
                </a:solidFill>
                <a:latin typeface="Arial" panose="020B0604020202020204" pitchFamily="34" charset="0"/>
              </a:rPr>
              <a:t>nasm</a:t>
            </a:r>
            <a:r>
              <a:rPr lang="en-GB" sz="3600" dirty="0">
                <a:solidFill>
                  <a:srgbClr val="000000"/>
                </a:solidFill>
                <a:latin typeface="Arial" panose="020B0604020202020204" pitchFamily="34" charset="0"/>
              </a:rPr>
              <a:t> –f elf </a:t>
            </a:r>
            <a:r>
              <a:rPr lang="en-GB" sz="3600" dirty="0" err="1">
                <a:solidFill>
                  <a:srgbClr val="000000"/>
                </a:solidFill>
                <a:latin typeface="Arial" panose="020B0604020202020204" pitchFamily="34" charset="0"/>
              </a:rPr>
              <a:t>halloemma.asm</a:t>
            </a:r>
            <a:br>
              <a:rPr lang="en-GB" sz="3600" dirty="0">
                <a:solidFill>
                  <a:srgbClr val="000000"/>
                </a:solidFill>
                <a:latin typeface="Arial" panose="020B0604020202020204" pitchFamily="34" charset="0"/>
              </a:rPr>
            </a:br>
            <a:endParaRPr lang="en-GB" sz="3600" dirty="0">
              <a:solidFill>
                <a:srgbClr val="000000"/>
              </a:solidFill>
              <a:latin typeface="Arial" panose="020B0604020202020204" pitchFamily="34" charset="0"/>
            </a:endParaRPr>
          </a:p>
          <a:p>
            <a:pPr lvl="1" fontAlgn="base"/>
            <a:r>
              <a:rPr lang="en-GB" sz="3100" dirty="0" err="1">
                <a:solidFill>
                  <a:srgbClr val="000000"/>
                </a:solidFill>
                <a:latin typeface="Arial" panose="020B0604020202020204" pitchFamily="34" charset="0"/>
              </a:rPr>
              <a:t>nasm</a:t>
            </a:r>
            <a:r>
              <a:rPr lang="en-GB" sz="3100" dirty="0">
                <a:solidFill>
                  <a:srgbClr val="000000"/>
                </a:solidFill>
                <a:latin typeface="Arial" panose="020B0604020202020204" pitchFamily="34" charset="0"/>
              </a:rPr>
              <a:t> invokes the assembler</a:t>
            </a:r>
          </a:p>
          <a:p>
            <a:pPr lvl="1" fontAlgn="base"/>
            <a:r>
              <a:rPr lang="en-GB" sz="3100" dirty="0">
                <a:solidFill>
                  <a:srgbClr val="000000"/>
                </a:solidFill>
                <a:latin typeface="Arial" panose="020B0604020202020204" pitchFamily="34" charset="0"/>
              </a:rPr>
              <a:t>-f specifies the output file format</a:t>
            </a:r>
          </a:p>
          <a:p>
            <a:pPr lvl="1" fontAlgn="base"/>
            <a:r>
              <a:rPr lang="en-GB" sz="3100" dirty="0">
                <a:solidFill>
                  <a:srgbClr val="000000"/>
                </a:solidFill>
                <a:latin typeface="Arial" panose="020B0604020202020204" pitchFamily="34" charset="0"/>
              </a:rPr>
              <a:t>elf is the E</a:t>
            </a:r>
            <a:r>
              <a:rPr lang="en-GB" sz="3100" dirty="0"/>
              <a:t>xecutable and Linkable Format, a common standard file format for executable files and object code</a:t>
            </a:r>
            <a:br>
              <a:rPr lang="en-GB" sz="3100" dirty="0"/>
            </a:br>
            <a:r>
              <a:rPr lang="en-GB" sz="3100" dirty="0"/>
              <a:t> </a:t>
            </a:r>
            <a:endParaRPr lang="en-GB" sz="3100" dirty="0">
              <a:solidFill>
                <a:srgbClr val="000000"/>
              </a:solidFill>
              <a:latin typeface="Arial" panose="020B0604020202020204" pitchFamily="34" charset="0"/>
            </a:endParaRPr>
          </a:p>
          <a:p>
            <a:pPr marL="0" indent="0" fontAlgn="base">
              <a:buNone/>
            </a:pPr>
            <a:r>
              <a:rPr lang="en-GB" sz="3600" dirty="0">
                <a:solidFill>
                  <a:srgbClr val="000000"/>
                </a:solidFill>
                <a:latin typeface="Arial" panose="020B0604020202020204" pitchFamily="34" charset="0"/>
              </a:rPr>
              <a:t>The output from </a:t>
            </a:r>
            <a:r>
              <a:rPr lang="en-GB" sz="3600" dirty="0" err="1">
                <a:solidFill>
                  <a:srgbClr val="000000"/>
                </a:solidFill>
                <a:latin typeface="Arial" panose="020B0604020202020204" pitchFamily="34" charset="0"/>
              </a:rPr>
              <a:t>nasm</a:t>
            </a:r>
            <a:r>
              <a:rPr lang="en-GB" sz="3600" dirty="0">
                <a:solidFill>
                  <a:srgbClr val="000000"/>
                </a:solidFill>
                <a:latin typeface="Arial" panose="020B0604020202020204" pitchFamily="34" charset="0"/>
              </a:rPr>
              <a:t> is an object code file: </a:t>
            </a:r>
            <a:r>
              <a:rPr lang="en-GB" sz="3600" dirty="0" err="1">
                <a:solidFill>
                  <a:srgbClr val="000000"/>
                </a:solidFill>
                <a:latin typeface="Arial" panose="020B0604020202020204" pitchFamily="34" charset="0"/>
              </a:rPr>
              <a:t>halloemma.o</a:t>
            </a:r>
            <a:endParaRPr lang="en-GB" sz="3600" dirty="0">
              <a:solidFill>
                <a:srgbClr val="000000"/>
              </a:solidFill>
              <a:latin typeface="Arial" panose="020B0604020202020204" pitchFamily="34" charset="0"/>
            </a:endParaRPr>
          </a:p>
          <a:p>
            <a:pPr marL="0" indent="0" fontAlgn="base">
              <a:buNone/>
            </a:pPr>
            <a:endParaRPr lang="en-GB" sz="3600" dirty="0">
              <a:solidFill>
                <a:srgbClr val="000000"/>
              </a:solidFill>
              <a:latin typeface="Arial" panose="020B0604020202020204" pitchFamily="34" charset="0"/>
            </a:endParaRPr>
          </a:p>
          <a:p>
            <a:pPr marL="0" indent="0" fontAlgn="base">
              <a:buNone/>
            </a:pPr>
            <a:r>
              <a:rPr lang="en-GB" sz="3600" dirty="0">
                <a:solidFill>
                  <a:srgbClr val="000000"/>
                </a:solidFill>
                <a:latin typeface="Arial" panose="020B0604020202020204" pitchFamily="34" charset="0"/>
              </a:rPr>
              <a:t>Object code is the machine language, </a:t>
            </a:r>
            <a:r>
              <a:rPr lang="en-GB" sz="3600" dirty="0" err="1">
                <a:solidFill>
                  <a:srgbClr val="000000"/>
                </a:solidFill>
                <a:latin typeface="Arial" panose="020B0604020202020204" pitchFamily="34" charset="0"/>
              </a:rPr>
              <a:t>ie</a:t>
            </a:r>
            <a:r>
              <a:rPr lang="en-GB" sz="3600" dirty="0">
                <a:solidFill>
                  <a:srgbClr val="000000"/>
                </a:solidFill>
                <a:latin typeface="Arial" panose="020B0604020202020204" pitchFamily="34" charset="0"/>
              </a:rPr>
              <a:t> x86 instructions</a:t>
            </a:r>
          </a:p>
          <a:p>
            <a:pPr marL="0" indent="0" fontAlgn="base">
              <a:buNone/>
            </a:pPr>
            <a:r>
              <a:rPr lang="en-GB" sz="3600" dirty="0">
                <a:solidFill>
                  <a:srgbClr val="000000"/>
                </a:solidFill>
                <a:latin typeface="Arial" panose="020B0604020202020204" pitchFamily="34" charset="0"/>
              </a:rPr>
              <a:t> </a:t>
            </a:r>
          </a:p>
          <a:p>
            <a:pPr marL="0" indent="0" fontAlgn="base">
              <a:buNone/>
            </a:pPr>
            <a:endParaRPr lang="en-GB" dirty="0">
              <a:solidFill>
                <a:srgbClr val="000000"/>
              </a:solidFill>
              <a:latin typeface="Arial" panose="020B0604020202020204" pitchFamily="34" charset="0"/>
            </a:endParaRPr>
          </a:p>
          <a:p>
            <a:pPr marL="0" indent="0" fontAlgn="base">
              <a:buNone/>
            </a:pP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90008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create the executable</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04577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fontScale="92500" lnSpcReduction="10000"/>
          </a:bodyPr>
          <a:lstStyle/>
          <a:p>
            <a:pPr marL="0" indent="0" fontAlgn="base">
              <a:buNone/>
            </a:pPr>
            <a:r>
              <a:rPr lang="en-GB" dirty="0">
                <a:solidFill>
                  <a:srgbClr val="000000"/>
                </a:solidFill>
                <a:latin typeface="Arial" panose="020B0604020202020204" pitchFamily="34" charset="0"/>
              </a:rPr>
              <a:t>The program will use items from system libraries and these have to be linked in to form the final, self contained, executable file</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The command is:</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err="1">
                <a:solidFill>
                  <a:srgbClr val="000000"/>
                </a:solidFill>
                <a:latin typeface="Arial" panose="020B0604020202020204" pitchFamily="34" charset="0"/>
              </a:rPr>
              <a:t>ld</a:t>
            </a:r>
            <a:r>
              <a:rPr lang="en-GB" dirty="0">
                <a:solidFill>
                  <a:srgbClr val="000000"/>
                </a:solidFill>
                <a:latin typeface="Arial" panose="020B0604020202020204" pitchFamily="34" charset="0"/>
              </a:rPr>
              <a:t> –m elf_i386 </a:t>
            </a:r>
            <a:r>
              <a:rPr lang="en-GB" dirty="0" err="1">
                <a:solidFill>
                  <a:srgbClr val="000000"/>
                </a:solidFill>
                <a:latin typeface="Arial" panose="020B0604020202020204" pitchFamily="34" charset="0"/>
              </a:rPr>
              <a:t>halloemma.o</a:t>
            </a:r>
            <a:r>
              <a:rPr lang="en-GB" dirty="0">
                <a:solidFill>
                  <a:srgbClr val="000000"/>
                </a:solidFill>
                <a:latin typeface="Arial" panose="020B0604020202020204" pitchFamily="34" charset="0"/>
              </a:rPr>
              <a:t> –o </a:t>
            </a:r>
            <a:r>
              <a:rPr lang="en-GB" dirty="0" err="1">
                <a:solidFill>
                  <a:srgbClr val="000000"/>
                </a:solidFill>
                <a:latin typeface="Arial" panose="020B0604020202020204" pitchFamily="34" charset="0"/>
              </a:rPr>
              <a:t>halloemma</a:t>
            </a:r>
            <a:endParaRPr lang="en-GB" dirty="0">
              <a:solidFill>
                <a:srgbClr val="000000"/>
              </a:solidFill>
              <a:latin typeface="Arial" panose="020B0604020202020204" pitchFamily="34" charset="0"/>
            </a:endParaRP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Where:</a:t>
            </a:r>
          </a:p>
          <a:p>
            <a:pPr lvl="1" fontAlgn="base"/>
            <a:r>
              <a:rPr lang="en-GB" dirty="0" err="1">
                <a:solidFill>
                  <a:srgbClr val="000000"/>
                </a:solidFill>
                <a:latin typeface="Arial" panose="020B0604020202020204" pitchFamily="34" charset="0"/>
              </a:rPr>
              <a:t>ld</a:t>
            </a:r>
            <a:r>
              <a:rPr lang="en-GB" dirty="0">
                <a:solidFill>
                  <a:srgbClr val="000000"/>
                </a:solidFill>
                <a:latin typeface="Arial" panose="020B0604020202020204" pitchFamily="34" charset="0"/>
              </a:rPr>
              <a:t> is the command (short for loader – the original name)</a:t>
            </a:r>
          </a:p>
          <a:p>
            <a:pPr lvl="1" fontAlgn="base"/>
            <a:r>
              <a:rPr lang="en-GB" dirty="0">
                <a:solidFill>
                  <a:srgbClr val="000000"/>
                </a:solidFill>
                <a:latin typeface="Arial" panose="020B0604020202020204" pitchFamily="34" charset="0"/>
              </a:rPr>
              <a:t>-m elf_i386 tells the linker to produce x86 machine code</a:t>
            </a:r>
          </a:p>
          <a:p>
            <a:pPr lvl="1" fontAlgn="base"/>
            <a:r>
              <a:rPr lang="en-GB" dirty="0" err="1">
                <a:solidFill>
                  <a:srgbClr val="000000"/>
                </a:solidFill>
                <a:latin typeface="Arial" panose="020B0604020202020204" pitchFamily="34" charset="0"/>
              </a:rPr>
              <a:t>halloemma.o</a:t>
            </a:r>
            <a:r>
              <a:rPr lang="en-GB" dirty="0">
                <a:solidFill>
                  <a:srgbClr val="000000"/>
                </a:solidFill>
                <a:latin typeface="Arial" panose="020B0604020202020204" pitchFamily="34" charset="0"/>
              </a:rPr>
              <a:t> is the input file </a:t>
            </a:r>
          </a:p>
          <a:p>
            <a:pPr lvl="1" fontAlgn="base"/>
            <a:r>
              <a:rPr lang="en-GB" dirty="0" err="1">
                <a:solidFill>
                  <a:srgbClr val="000000"/>
                </a:solidFill>
                <a:latin typeface="Arial" panose="020B0604020202020204" pitchFamily="34" charset="0"/>
              </a:rPr>
              <a:t>halloemma</a:t>
            </a:r>
            <a:r>
              <a:rPr lang="en-GB" dirty="0">
                <a:solidFill>
                  <a:srgbClr val="000000"/>
                </a:solidFill>
                <a:latin typeface="Arial" panose="020B0604020202020204" pitchFamily="34" charset="0"/>
              </a:rPr>
              <a:t> is the output file with the default file type of .exe</a:t>
            </a:r>
          </a:p>
          <a:p>
            <a:pPr marL="0" indent="0" fontAlgn="base">
              <a:buNone/>
            </a:pPr>
            <a:r>
              <a:rPr lang="en-GB" sz="3300" dirty="0">
                <a:solidFill>
                  <a:srgbClr val="000000"/>
                </a:solidFill>
                <a:latin typeface="Arial" panose="020B0604020202020204" pitchFamily="34" charset="0"/>
              </a:rPr>
              <a:t> </a:t>
            </a:r>
          </a:p>
          <a:p>
            <a:pPr marL="0" indent="0" fontAlgn="base">
              <a:buNone/>
            </a:pPr>
            <a:endParaRPr lang="en-GB" dirty="0">
              <a:solidFill>
                <a:srgbClr val="000000"/>
              </a:solidFill>
              <a:latin typeface="Arial" panose="020B0604020202020204" pitchFamily="34" charset="0"/>
            </a:endParaRPr>
          </a:p>
          <a:p>
            <a:pPr marL="0" indent="0" fontAlgn="base">
              <a:buNone/>
            </a:pP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90008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create the executable</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79045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446327" cy="5262496"/>
          </a:xfrm>
        </p:spPr>
        <p:txBody>
          <a:bodyPr>
            <a:normAutofit fontScale="92500" lnSpcReduction="10000"/>
          </a:bodyPr>
          <a:lstStyle/>
          <a:p>
            <a:pPr marL="0" indent="0" fontAlgn="base">
              <a:buNone/>
            </a:pPr>
            <a:r>
              <a:rPr lang="en-GB" dirty="0">
                <a:solidFill>
                  <a:srgbClr val="000000"/>
                </a:solidFill>
                <a:latin typeface="Arial" panose="020B0604020202020204" pitchFamily="34" charset="0"/>
              </a:rPr>
              <a:t>./</a:t>
            </a:r>
            <a:r>
              <a:rPr lang="en-GB" dirty="0" err="1">
                <a:solidFill>
                  <a:srgbClr val="000000"/>
                </a:solidFill>
                <a:latin typeface="Arial" panose="020B0604020202020204" pitchFamily="34" charset="0"/>
              </a:rPr>
              <a:t>halloemma</a:t>
            </a: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Instructs Linux to run the executable in your current working directory</a:t>
            </a:r>
          </a:p>
          <a:p>
            <a:pPr marL="0" indent="0" fontAlgn="base">
              <a:buNone/>
            </a:pPr>
            <a:r>
              <a:rPr lang="en-GB" dirty="0">
                <a:solidFill>
                  <a:srgbClr val="000000"/>
                </a:solidFill>
                <a:latin typeface="Arial" panose="020B0604020202020204" pitchFamily="34" charset="0"/>
              </a:rPr>
              <a:t>You have to tell Linux where the file is</a:t>
            </a:r>
          </a:p>
          <a:p>
            <a:pPr marL="0" indent="0" fontAlgn="base">
              <a:buNone/>
            </a:pPr>
            <a:r>
              <a:rPr lang="en-GB" dirty="0">
                <a:solidFill>
                  <a:srgbClr val="000000"/>
                </a:solidFill>
                <a:latin typeface="Arial" panose="020B0604020202020204" pitchFamily="34" charset="0"/>
              </a:rPr>
              <a:t>If you just enter </a:t>
            </a:r>
            <a:r>
              <a:rPr lang="en-GB" dirty="0" err="1">
                <a:solidFill>
                  <a:srgbClr val="000000"/>
                </a:solidFill>
                <a:latin typeface="Arial" panose="020B0604020202020204" pitchFamily="34" charset="0"/>
              </a:rPr>
              <a:t>halloemma</a:t>
            </a:r>
            <a:r>
              <a:rPr lang="en-GB" dirty="0">
                <a:solidFill>
                  <a:srgbClr val="000000"/>
                </a:solidFill>
                <a:latin typeface="Arial" panose="020B0604020202020204" pitchFamily="34" charset="0"/>
              </a:rPr>
              <a:t> it will not find it</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The segmentation fault occurs because our program does not tell Linux it has finished, so it carries on attempting to execute whatever it finds in the next memory location after the int 80h, which is usually not an instruction, hence the fault. </a:t>
            </a:r>
          </a:p>
          <a:p>
            <a:pPr marL="0" indent="0" fontAlgn="base">
              <a:buNone/>
            </a:pPr>
            <a:r>
              <a:rPr lang="en-GB" dirty="0">
                <a:solidFill>
                  <a:srgbClr val="000000"/>
                </a:solidFill>
                <a:latin typeface="Arial" panose="020B0604020202020204" pitchFamily="34" charset="0"/>
              </a:rPr>
              <a:t>This will be fixed in part 2</a:t>
            </a:r>
          </a:p>
          <a:p>
            <a:pPr marL="0" indent="0" fontAlgn="base">
              <a:buNone/>
            </a:pPr>
            <a:endParaRPr lang="en-GB" dirty="0">
              <a:solidFill>
                <a:srgbClr val="000000"/>
              </a:solidFill>
              <a:latin typeface="Arial" panose="020B0604020202020204" pitchFamily="34" charset="0"/>
            </a:endParaRPr>
          </a:p>
          <a:p>
            <a:pPr marL="0" indent="0" fontAlgn="base">
              <a:buNone/>
            </a:pPr>
            <a:r>
              <a:rPr lang="en-GB" dirty="0">
                <a:solidFill>
                  <a:srgbClr val="000000"/>
                </a:solidFill>
                <a:latin typeface="Arial" panose="020B0604020202020204" pitchFamily="34" charset="0"/>
              </a:rPr>
              <a:t>Here </a:t>
            </a:r>
            <a:r>
              <a:rPr lang="en-GB" dirty="0" err="1">
                <a:solidFill>
                  <a:srgbClr val="000000"/>
                </a:solidFill>
                <a:latin typeface="Arial" panose="020B0604020202020204" pitchFamily="34" charset="0"/>
              </a:rPr>
              <a:t>endeth</a:t>
            </a:r>
            <a:r>
              <a:rPr lang="en-GB" dirty="0">
                <a:solidFill>
                  <a:srgbClr val="000000"/>
                </a:solidFill>
                <a:latin typeface="Arial" panose="020B0604020202020204" pitchFamily="34" charset="0"/>
              </a:rPr>
              <a:t> the first part. </a:t>
            </a:r>
          </a:p>
          <a:p>
            <a:pPr marL="0" indent="0" fontAlgn="base">
              <a:buNone/>
            </a:pPr>
            <a:endParaRPr lang="en-GB" dirty="0">
              <a:solidFill>
                <a:srgbClr val="000000"/>
              </a:solidFill>
              <a:latin typeface="Arial" panose="020B0604020202020204" pitchFamily="34" charset="0"/>
            </a:endParaRPr>
          </a:p>
          <a:p>
            <a:pPr marL="0" indent="0" fontAlgn="base">
              <a:buNone/>
            </a:pP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90008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create the executable</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18900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solidFill>
                  <a:srgbClr val="000000"/>
                </a:solidFill>
                <a:latin typeface="Arial" panose="020B0604020202020204" pitchFamily="34" charset="0"/>
              </a:rPr>
              <a:t>After completing this section of the module you will be able to: </a:t>
            </a:r>
            <a:br>
              <a:rPr lang="en-GB" dirty="0">
                <a:solidFill>
                  <a:srgbClr val="000000"/>
                </a:solidFill>
                <a:latin typeface="Arial" panose="020B0604020202020204" pitchFamily="34" charset="0"/>
              </a:rPr>
            </a:br>
            <a:endParaRPr lang="en-GB" dirty="0">
              <a:solidFill>
                <a:srgbClr val="000000"/>
              </a:solidFill>
            </a:endParaRPr>
          </a:p>
          <a:p>
            <a:r>
              <a:rPr lang="en-GB" dirty="0"/>
              <a:t>Write, test, and debug programs in </a:t>
            </a:r>
            <a:r>
              <a:rPr lang="en-GB" dirty="0">
                <a:solidFill>
                  <a:schemeClr val="bg2">
                    <a:lumMod val="90000"/>
                  </a:schemeClr>
                </a:solidFill>
              </a:rPr>
              <a:t>high and </a:t>
            </a:r>
            <a:r>
              <a:rPr lang="en-GB" dirty="0"/>
              <a:t>low level languages </a:t>
            </a:r>
            <a:r>
              <a:rPr lang="en-GB" dirty="0">
                <a:solidFill>
                  <a:schemeClr val="bg2">
                    <a:lumMod val="90000"/>
                  </a:schemeClr>
                </a:solidFill>
              </a:rPr>
              <a:t>and scripts. </a:t>
            </a:r>
          </a:p>
          <a:p>
            <a:pPr marL="457200" lvl="1" indent="0">
              <a:buNone/>
            </a:pPr>
            <a:endParaRPr lang="en-GB" dirty="0">
              <a:latin typeface="Arial" panose="020B0604020202020204" pitchFamily="34" charset="0"/>
            </a:endParaRPr>
          </a:p>
          <a:p>
            <a:r>
              <a:rPr lang="en-GB" dirty="0"/>
              <a:t>Design and implement algorithms in different languages </a:t>
            </a:r>
            <a:r>
              <a:rPr lang="en-GB" dirty="0">
                <a:solidFill>
                  <a:schemeClr val="bg2">
                    <a:lumMod val="90000"/>
                  </a:schemeClr>
                </a:solidFill>
              </a:rPr>
              <a:t>within a suitable Integrated Development Environment (IDE)</a:t>
            </a:r>
            <a:r>
              <a:rPr lang="en-GB" dirty="0"/>
              <a:t> </a:t>
            </a:r>
            <a:endParaRPr lang="en-GB" dirty="0">
              <a:effectLst/>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7273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outcomes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53768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lnSpcReduction="10000"/>
          </a:bodyPr>
          <a:lstStyle/>
          <a:p>
            <a:pPr fontAlgn="base"/>
            <a:r>
              <a:rPr lang="en-GB" dirty="0">
                <a:solidFill>
                  <a:srgbClr val="000000"/>
                </a:solidFill>
                <a:latin typeface="Arial" panose="020B0604020202020204" pitchFamily="34" charset="0"/>
              </a:rPr>
              <a:t>The low level language will be assembler</a:t>
            </a:r>
          </a:p>
          <a:p>
            <a:pPr fontAlgn="base"/>
            <a:endParaRPr lang="en-GB" dirty="0">
              <a:solidFill>
                <a:srgbClr val="000000"/>
              </a:solidFill>
              <a:latin typeface="Arial" panose="020B0604020202020204" pitchFamily="34" charset="0"/>
            </a:endParaRPr>
          </a:p>
          <a:p>
            <a:pPr fontAlgn="base"/>
            <a:r>
              <a:rPr lang="en-GB" dirty="0">
                <a:solidFill>
                  <a:srgbClr val="000000"/>
                </a:solidFill>
                <a:latin typeface="Arial" panose="020B0604020202020204" pitchFamily="34" charset="0"/>
              </a:rPr>
              <a:t>In the OS and Architecture module an ARM simulator was used</a:t>
            </a:r>
          </a:p>
          <a:p>
            <a:pPr fontAlgn="base"/>
            <a:endParaRPr lang="en-GB" dirty="0">
              <a:solidFill>
                <a:srgbClr val="000000"/>
              </a:solidFill>
              <a:latin typeface="Arial" panose="020B0604020202020204" pitchFamily="34" charset="0"/>
            </a:endParaRPr>
          </a:p>
          <a:p>
            <a:pPr fontAlgn="base"/>
            <a:r>
              <a:rPr lang="en-GB" dirty="0">
                <a:solidFill>
                  <a:srgbClr val="000000"/>
                </a:solidFill>
                <a:latin typeface="Arial" panose="020B0604020202020204" pitchFamily="34" charset="0"/>
              </a:rPr>
              <a:t>In this module you will write real x86 programs, but the concepts are those you covered in OS and Architecture</a:t>
            </a:r>
          </a:p>
          <a:p>
            <a:pPr fontAlgn="base"/>
            <a:endParaRPr lang="en-GB" dirty="0">
              <a:solidFill>
                <a:srgbClr val="000000"/>
              </a:solidFill>
              <a:latin typeface="Arial" panose="020B0604020202020204" pitchFamily="34" charset="0"/>
            </a:endParaRPr>
          </a:p>
          <a:p>
            <a:pPr fontAlgn="base"/>
            <a:r>
              <a:rPr lang="en-GB" dirty="0">
                <a:solidFill>
                  <a:srgbClr val="000000"/>
                </a:solidFill>
                <a:latin typeface="Arial" panose="020B0604020202020204" pitchFamily="34" charset="0"/>
              </a:rPr>
              <a:t>The environment will be Linux</a:t>
            </a:r>
          </a:p>
          <a:p>
            <a:pPr marL="0" indent="0" fontAlgn="base">
              <a:buNone/>
            </a:pPr>
            <a:endParaRPr lang="en-GB" dirty="0">
              <a:solidFill>
                <a:srgbClr val="000000"/>
              </a:solidFill>
              <a:latin typeface="Arial" panose="020B0604020202020204" pitchFamily="34" charset="0"/>
            </a:endParaRPr>
          </a:p>
          <a:p>
            <a:pPr fontAlgn="base"/>
            <a:r>
              <a:rPr lang="en-GB" dirty="0">
                <a:solidFill>
                  <a:srgbClr val="000000"/>
                </a:solidFill>
                <a:latin typeface="Arial" panose="020B0604020202020204" pitchFamily="34" charset="0"/>
              </a:rPr>
              <a:t>Netwide Assembler (NASM) will be used (there is no IDE)</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92539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environment</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77559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solidFill>
                  <a:srgbClr val="000000"/>
                </a:solidFill>
                <a:latin typeface="Arial" panose="020B0604020202020204" pitchFamily="34" charset="0"/>
              </a:rPr>
              <a:t>Check you have NASM</a:t>
            </a:r>
          </a:p>
          <a:p>
            <a:pPr fontAlgn="base"/>
            <a:endParaRPr lang="en-GB" dirty="0">
              <a:solidFill>
                <a:srgbClr val="000000"/>
              </a:solidFill>
              <a:latin typeface="Arial" panose="020B0604020202020204" pitchFamily="34" charset="0"/>
            </a:endParaRPr>
          </a:p>
          <a:p>
            <a:pPr lvl="1" fontAlgn="base"/>
            <a:r>
              <a:rPr lang="en-GB" dirty="0">
                <a:solidFill>
                  <a:srgbClr val="000000"/>
                </a:solidFill>
                <a:latin typeface="Arial" panose="020B0604020202020204" pitchFamily="34" charset="0"/>
              </a:rPr>
              <a:t>Boot into Linux</a:t>
            </a:r>
          </a:p>
          <a:p>
            <a:pPr lvl="1" fontAlgn="base"/>
            <a:r>
              <a:rPr lang="en-GB" dirty="0">
                <a:solidFill>
                  <a:srgbClr val="000000"/>
                </a:solidFill>
                <a:latin typeface="Arial" panose="020B0604020202020204" pitchFamily="34" charset="0"/>
              </a:rPr>
              <a:t>Start a terminal session </a:t>
            </a:r>
          </a:p>
          <a:p>
            <a:pPr lvl="1" fontAlgn="base"/>
            <a:r>
              <a:rPr lang="en-GB" dirty="0">
                <a:solidFill>
                  <a:srgbClr val="000000"/>
                </a:solidFill>
                <a:latin typeface="Arial" panose="020B0604020202020204" pitchFamily="34" charset="0"/>
              </a:rPr>
              <a:t>Type </a:t>
            </a:r>
            <a:r>
              <a:rPr lang="en-GB" dirty="0">
                <a:solidFill>
                  <a:srgbClr val="000000"/>
                </a:solidFill>
                <a:latin typeface="Courier New" panose="02070309020205020404" pitchFamily="49" charset="0"/>
                <a:cs typeface="Courier New" panose="02070309020205020404" pitchFamily="49" charset="0"/>
              </a:rPr>
              <a:t>man </a:t>
            </a:r>
            <a:r>
              <a:rPr lang="en-GB" dirty="0" err="1">
                <a:solidFill>
                  <a:srgbClr val="000000"/>
                </a:solidFill>
                <a:latin typeface="Courier New" panose="02070309020205020404" pitchFamily="49" charset="0"/>
                <a:cs typeface="Courier New" panose="02070309020205020404" pitchFamily="49" charset="0"/>
              </a:rPr>
              <a:t>nasm</a:t>
            </a:r>
            <a:endParaRPr lang="en-GB" dirty="0">
              <a:solidFill>
                <a:srgbClr val="000000"/>
              </a:solidFill>
              <a:latin typeface="Courier New" panose="02070309020205020404" pitchFamily="49" charset="0"/>
              <a:cs typeface="Courier New" panose="02070309020205020404" pitchFamily="49" charset="0"/>
            </a:endParaRPr>
          </a:p>
          <a:p>
            <a:pPr lvl="1" fontAlgn="base"/>
            <a:r>
              <a:rPr lang="en-GB" dirty="0">
                <a:solidFill>
                  <a:srgbClr val="000000"/>
                </a:solidFill>
                <a:latin typeface="Arial" panose="020B0604020202020204" pitchFamily="34" charset="0"/>
                <a:cs typeface="Arial" panose="020B0604020202020204" pitchFamily="34" charset="0"/>
              </a:rPr>
              <a:t>If</a:t>
            </a:r>
            <a:r>
              <a:rPr lang="en-GB" dirty="0">
                <a:solidFill>
                  <a:srgbClr val="000000"/>
                </a:solidFill>
                <a:cs typeface="Courier New" panose="02070309020205020404" pitchFamily="49" charset="0"/>
              </a:rPr>
              <a:t> you get 311 lines of information, NASM is installed</a:t>
            </a:r>
          </a:p>
          <a:p>
            <a:pPr lvl="1" fontAlgn="base"/>
            <a:r>
              <a:rPr lang="en-GB" dirty="0">
                <a:solidFill>
                  <a:srgbClr val="000000"/>
                </a:solidFill>
                <a:latin typeface="Arial" panose="020B0604020202020204" pitchFamily="34" charset="0"/>
                <a:cs typeface="Courier New" panose="02070309020205020404" pitchFamily="49" charset="0"/>
              </a:rPr>
              <a:t>If not type </a:t>
            </a:r>
            <a:r>
              <a:rPr lang="en-GB" dirty="0" err="1">
                <a:solidFill>
                  <a:srgbClr val="000000"/>
                </a:solidFill>
                <a:latin typeface="Courier New" panose="02070309020205020404" pitchFamily="49" charset="0"/>
                <a:cs typeface="Courier New" panose="02070309020205020404" pitchFamily="49" charset="0"/>
              </a:rPr>
              <a:t>sudo</a:t>
            </a:r>
            <a:r>
              <a:rPr lang="en-GB" dirty="0">
                <a:solidFill>
                  <a:srgbClr val="000000"/>
                </a:solidFill>
                <a:latin typeface="Courier New" panose="02070309020205020404" pitchFamily="49" charset="0"/>
                <a:cs typeface="Courier New" panose="02070309020205020404" pitchFamily="49" charset="0"/>
              </a:rPr>
              <a:t> apt install </a:t>
            </a:r>
            <a:r>
              <a:rPr lang="en-GB" dirty="0" err="1">
                <a:solidFill>
                  <a:srgbClr val="000000"/>
                </a:solidFill>
                <a:latin typeface="Courier New" panose="02070309020205020404" pitchFamily="49" charset="0"/>
                <a:cs typeface="Courier New" panose="02070309020205020404" pitchFamily="49" charset="0"/>
              </a:rPr>
              <a:t>nasm</a:t>
            </a:r>
            <a:r>
              <a:rPr lang="en-GB" dirty="0">
                <a:solidFill>
                  <a:srgbClr val="000000"/>
                </a:solidFill>
                <a:latin typeface="Courier New" panose="02070309020205020404" pitchFamily="49" charset="0"/>
                <a:cs typeface="Courier New" panose="02070309020205020404" pitchFamily="49" charset="0"/>
              </a:rPr>
              <a:t> </a:t>
            </a:r>
          </a:p>
          <a:p>
            <a:pPr lvl="1" fontAlgn="base"/>
            <a:r>
              <a:rPr lang="en-GB" dirty="0" err="1">
                <a:solidFill>
                  <a:srgbClr val="000000"/>
                </a:solidFill>
                <a:latin typeface="Courier New" panose="02070309020205020404" pitchFamily="49" charset="0"/>
                <a:cs typeface="Courier New" panose="02070309020205020404" pitchFamily="49" charset="0"/>
              </a:rPr>
              <a:t>sudo</a:t>
            </a:r>
            <a:r>
              <a:rPr lang="en-GB" dirty="0">
                <a:solidFill>
                  <a:srgbClr val="000000"/>
                </a:solidFill>
                <a:latin typeface="Arial" panose="020B0604020202020204" pitchFamily="34" charset="0"/>
                <a:cs typeface="Arial" panose="020B0604020202020204" pitchFamily="34" charset="0"/>
              </a:rPr>
              <a:t> (superuser do) will prompt for a password </a:t>
            </a:r>
          </a:p>
          <a:p>
            <a:pPr lvl="1" fontAlgn="base"/>
            <a:r>
              <a:rPr lang="en-GB" dirty="0">
                <a:solidFill>
                  <a:srgbClr val="000000"/>
                </a:solidFill>
                <a:latin typeface="Courier New" panose="02070309020205020404" pitchFamily="49" charset="0"/>
                <a:cs typeface="Courier New" panose="02070309020205020404" pitchFamily="49" charset="0"/>
              </a:rPr>
              <a:t>apt</a:t>
            </a:r>
            <a:r>
              <a:rPr lang="en-GB" dirty="0">
                <a:solidFill>
                  <a:srgbClr val="000000"/>
                </a:solidFill>
                <a:latin typeface="Arial" panose="020B0604020202020204" pitchFamily="34" charset="0"/>
                <a:cs typeface="Arial" panose="020B0604020202020204" pitchFamily="34" charset="0"/>
              </a:rPr>
              <a:t> is the advanced package tool that will get and install NASM</a:t>
            </a:r>
          </a:p>
          <a:p>
            <a:pPr lvl="1" fontAlgn="base"/>
            <a:r>
              <a:rPr lang="en-GB" dirty="0">
                <a:solidFill>
                  <a:srgbClr val="000000"/>
                </a:solidFill>
                <a:latin typeface="Arial" panose="020B0604020202020204" pitchFamily="34" charset="0"/>
                <a:cs typeface="Arial" panose="020B0604020202020204" pitchFamily="34" charset="0"/>
              </a:rPr>
              <a:t>Once that completes run the check again</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98791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environment</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 name="Picture 1">
            <a:extLst>
              <a:ext uri="{FF2B5EF4-FFF2-40B4-BE49-F238E27FC236}">
                <a16:creationId xmlns:a16="http://schemas.microsoft.com/office/drawing/2014/main" id="{6173D5BE-0A70-4C42-A9DC-70013EA417D0}"/>
              </a:ext>
            </a:extLst>
          </p:cNvPr>
          <p:cNvPicPr>
            <a:picLocks noChangeAspect="1"/>
          </p:cNvPicPr>
          <p:nvPr/>
        </p:nvPicPr>
        <p:blipFill rotWithShape="1">
          <a:blip r:embed="rId2"/>
          <a:srcRect t="27873" b="30162"/>
          <a:stretch/>
        </p:blipFill>
        <p:spPr>
          <a:xfrm>
            <a:off x="1524000" y="5262342"/>
            <a:ext cx="8483600" cy="1166817"/>
          </a:xfrm>
          <a:prstGeom prst="rect">
            <a:avLst/>
          </a:prstGeom>
        </p:spPr>
      </p:pic>
    </p:spTree>
    <p:extLst>
      <p:ext uri="{BB962C8B-B14F-4D97-AF65-F5344CB8AC3E}">
        <p14:creationId xmlns:p14="http://schemas.microsoft.com/office/powerpoint/2010/main" val="108203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solidFill>
                  <a:srgbClr val="000000"/>
                </a:solidFill>
                <a:latin typeface="Arial" panose="020B0604020202020204" pitchFamily="34" charset="0"/>
              </a:rPr>
              <a:t>Click on LM</a:t>
            </a:r>
          </a:p>
          <a:p>
            <a:pPr fontAlgn="base"/>
            <a:r>
              <a:rPr lang="en-GB" dirty="0">
                <a:solidFill>
                  <a:srgbClr val="000000"/>
                </a:solidFill>
                <a:latin typeface="Arial" panose="020B0604020202020204" pitchFamily="34" charset="0"/>
              </a:rPr>
              <a:t>In the bar enter </a:t>
            </a:r>
            <a:r>
              <a:rPr lang="en-GB" dirty="0" err="1">
                <a:solidFill>
                  <a:srgbClr val="000000"/>
                </a:solidFill>
                <a:latin typeface="Arial" panose="020B0604020202020204" pitchFamily="34" charset="0"/>
              </a:rPr>
              <a:t>xed</a:t>
            </a:r>
            <a:endParaRPr lang="en-GB" dirty="0">
              <a:solidFill>
                <a:srgbClr val="000000"/>
              </a:solidFill>
              <a:latin typeface="Arial" panose="020B0604020202020204" pitchFamily="34" charset="0"/>
            </a:endParaRPr>
          </a:p>
          <a:p>
            <a:pPr fontAlgn="base"/>
            <a:r>
              <a:rPr lang="en-GB" dirty="0" err="1">
                <a:solidFill>
                  <a:srgbClr val="000000"/>
                </a:solidFill>
                <a:latin typeface="Arial" panose="020B0604020202020204" pitchFamily="34" charset="0"/>
              </a:rPr>
              <a:t>xed</a:t>
            </a:r>
            <a:r>
              <a:rPr lang="en-GB" dirty="0">
                <a:solidFill>
                  <a:srgbClr val="000000"/>
                </a:solidFill>
                <a:latin typeface="Arial" panose="020B0604020202020204" pitchFamily="34" charset="0"/>
              </a:rPr>
              <a:t> is a simple text editor</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93700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first program</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5" name="Picture 4">
            <a:extLst>
              <a:ext uri="{FF2B5EF4-FFF2-40B4-BE49-F238E27FC236}">
                <a16:creationId xmlns:a16="http://schemas.microsoft.com/office/drawing/2014/main" id="{9174DE29-270E-7E46-BE5B-AF8215D4D5A1}"/>
              </a:ext>
            </a:extLst>
          </p:cNvPr>
          <p:cNvPicPr>
            <a:picLocks noChangeAspect="1"/>
          </p:cNvPicPr>
          <p:nvPr/>
        </p:nvPicPr>
        <p:blipFill>
          <a:blip r:embed="rId2"/>
          <a:stretch>
            <a:fillRect/>
          </a:stretch>
        </p:blipFill>
        <p:spPr>
          <a:xfrm>
            <a:off x="7439891" y="957329"/>
            <a:ext cx="4470820" cy="4810991"/>
          </a:xfrm>
          <a:prstGeom prst="rect">
            <a:avLst/>
          </a:prstGeom>
        </p:spPr>
      </p:pic>
      <p:cxnSp>
        <p:nvCxnSpPr>
          <p:cNvPr id="7" name="Straight Arrow Connector 6">
            <a:extLst>
              <a:ext uri="{FF2B5EF4-FFF2-40B4-BE49-F238E27FC236}">
                <a16:creationId xmlns:a16="http://schemas.microsoft.com/office/drawing/2014/main" id="{03D019F6-7596-6A47-9E2A-EC1E95CFBCBA}"/>
              </a:ext>
            </a:extLst>
          </p:cNvPr>
          <p:cNvCxnSpPr>
            <a:cxnSpLocks/>
          </p:cNvCxnSpPr>
          <p:nvPr/>
        </p:nvCxnSpPr>
        <p:spPr>
          <a:xfrm flipV="1">
            <a:off x="4435366" y="1309255"/>
            <a:ext cx="4131938" cy="403931"/>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5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3859924" cy="5262496"/>
          </a:xfrm>
        </p:spPr>
        <p:txBody>
          <a:bodyPr>
            <a:normAutofit fontScale="92500"/>
          </a:bodyPr>
          <a:lstStyle/>
          <a:p>
            <a:pPr fontAlgn="base"/>
            <a:r>
              <a:rPr lang="en-GB" dirty="0">
                <a:solidFill>
                  <a:srgbClr val="000000"/>
                </a:solidFill>
                <a:latin typeface="Arial" panose="020B0604020202020204" pitchFamily="34" charset="0"/>
              </a:rPr>
              <a:t>Enter the program shown</a:t>
            </a:r>
          </a:p>
          <a:p>
            <a:pPr fontAlgn="base"/>
            <a:r>
              <a:rPr lang="en-GB" dirty="0">
                <a:solidFill>
                  <a:srgbClr val="000000"/>
                </a:solidFill>
                <a:latin typeface="Arial" panose="020B0604020202020204" pitchFamily="34" charset="0"/>
              </a:rPr>
              <a:t>Use the tab key for spacing</a:t>
            </a:r>
          </a:p>
          <a:p>
            <a:pPr fontAlgn="base"/>
            <a:r>
              <a:rPr lang="en-GB" dirty="0">
                <a:solidFill>
                  <a:srgbClr val="000000"/>
                </a:solidFill>
                <a:latin typeface="Arial" panose="020B0604020202020204" pitchFamily="34" charset="0"/>
              </a:rPr>
              <a:t>Save the file as </a:t>
            </a:r>
            <a:r>
              <a:rPr lang="en-GB" dirty="0" err="1">
                <a:solidFill>
                  <a:srgbClr val="000000"/>
                </a:solidFill>
                <a:latin typeface="Arial" panose="020B0604020202020204" pitchFamily="34" charset="0"/>
              </a:rPr>
              <a:t>halloemma.asm</a:t>
            </a:r>
            <a:r>
              <a:rPr lang="en-GB" dirty="0">
                <a:solidFill>
                  <a:srgbClr val="000000"/>
                </a:solidFill>
                <a:latin typeface="Arial" panose="020B0604020202020204" pitchFamily="34" charset="0"/>
              </a:rPr>
              <a:t> in your home directory</a:t>
            </a:r>
          </a:p>
          <a:p>
            <a:pPr fontAlgn="base"/>
            <a:endParaRPr lang="en-GB" dirty="0">
              <a:solidFill>
                <a:srgbClr val="000000"/>
              </a:solidFill>
              <a:latin typeface="Arial" panose="020B0604020202020204" pitchFamily="34" charset="0"/>
            </a:endParaRPr>
          </a:p>
          <a:p>
            <a:pPr fontAlgn="base"/>
            <a:r>
              <a:rPr lang="en-GB" dirty="0">
                <a:solidFill>
                  <a:srgbClr val="C00000"/>
                </a:solidFill>
                <a:latin typeface="Arial" panose="020B0604020202020204" pitchFamily="34" charset="0"/>
              </a:rPr>
              <a:t>WARNING</a:t>
            </a:r>
          </a:p>
          <a:p>
            <a:pPr fontAlgn="base"/>
            <a:r>
              <a:rPr lang="en-GB" dirty="0">
                <a:solidFill>
                  <a:srgbClr val="000000"/>
                </a:solidFill>
                <a:latin typeface="Arial" panose="020B0604020202020204" pitchFamily="34" charset="0"/>
              </a:rPr>
              <a:t>Linux is case sensitive</a:t>
            </a:r>
          </a:p>
          <a:p>
            <a:pPr fontAlgn="base"/>
            <a:r>
              <a:rPr lang="en-GB" dirty="0">
                <a:solidFill>
                  <a:srgbClr val="000000"/>
                </a:solidFill>
                <a:latin typeface="Arial" panose="020B0604020202020204" pitchFamily="34" charset="0"/>
              </a:rPr>
              <a:t>It really is</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93700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first program</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 name="Picture 1">
            <a:extLst>
              <a:ext uri="{FF2B5EF4-FFF2-40B4-BE49-F238E27FC236}">
                <a16:creationId xmlns:a16="http://schemas.microsoft.com/office/drawing/2014/main" id="{6AB5C5B1-8679-BC44-9035-370A9636890A}"/>
              </a:ext>
            </a:extLst>
          </p:cNvPr>
          <p:cNvPicPr>
            <a:picLocks noChangeAspect="1"/>
          </p:cNvPicPr>
          <p:nvPr/>
        </p:nvPicPr>
        <p:blipFill>
          <a:blip r:embed="rId2"/>
          <a:stretch>
            <a:fillRect/>
          </a:stretch>
        </p:blipFill>
        <p:spPr>
          <a:xfrm>
            <a:off x="5007960" y="941873"/>
            <a:ext cx="7032386" cy="5653909"/>
          </a:xfrm>
          <a:prstGeom prst="rect">
            <a:avLst/>
          </a:prstGeom>
        </p:spPr>
      </p:pic>
    </p:spTree>
    <p:extLst>
      <p:ext uri="{BB962C8B-B14F-4D97-AF65-F5344CB8AC3E}">
        <p14:creationId xmlns:p14="http://schemas.microsoft.com/office/powerpoint/2010/main" val="7783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4091152" cy="5262496"/>
          </a:xfrm>
        </p:spPr>
        <p:txBody>
          <a:bodyPr>
            <a:normAutofit fontScale="92500" lnSpcReduction="10000"/>
          </a:bodyPr>
          <a:lstStyle/>
          <a:p>
            <a:pPr fontAlgn="base"/>
            <a:r>
              <a:rPr lang="en-GB" dirty="0">
                <a:solidFill>
                  <a:srgbClr val="000000"/>
                </a:solidFill>
                <a:latin typeface="Arial" panose="020B0604020202020204" pitchFamily="34" charset="0"/>
              </a:rPr>
              <a:t>In the terminal enter the three commands shown</a:t>
            </a:r>
          </a:p>
          <a:p>
            <a:pPr fontAlgn="base"/>
            <a:r>
              <a:rPr lang="en-GB" dirty="0">
                <a:solidFill>
                  <a:srgbClr val="000000"/>
                </a:solidFill>
                <a:latin typeface="Arial" panose="020B0604020202020204" pitchFamily="34" charset="0"/>
              </a:rPr>
              <a:t>After the third command the message Hallo Emma! should appear followed by the Segmentation Fault</a:t>
            </a:r>
          </a:p>
          <a:p>
            <a:pPr fontAlgn="base"/>
            <a:r>
              <a:rPr lang="en-GB" dirty="0">
                <a:solidFill>
                  <a:srgbClr val="000000"/>
                </a:solidFill>
                <a:latin typeface="Arial" panose="020B0604020202020204" pitchFamily="34" charset="0"/>
              </a:rPr>
              <a:t>If you get this, then you have created an executable x86 program </a:t>
            </a:r>
            <a:r>
              <a:rPr lang="en-GB" dirty="0" err="1">
                <a:solidFill>
                  <a:srgbClr val="000000"/>
                </a:solidFill>
                <a:latin typeface="Arial" panose="020B0604020202020204" pitchFamily="34" charset="0"/>
              </a:rPr>
              <a:t>halloemma.exe</a:t>
            </a:r>
            <a:endParaRPr lang="en-GB" dirty="0">
              <a:solidFill>
                <a:srgbClr val="000000"/>
              </a:solidFill>
              <a:latin typeface="Arial" panose="020B0604020202020204" pitchFamily="34" charset="0"/>
            </a:endParaRPr>
          </a:p>
          <a:p>
            <a:pPr fontAlgn="base"/>
            <a:r>
              <a:rPr lang="en-GB" dirty="0">
                <a:solidFill>
                  <a:srgbClr val="000000"/>
                </a:solidFill>
                <a:latin typeface="Arial" panose="020B0604020202020204" pitchFamily="34" charset="0"/>
              </a:rPr>
              <a:t>If you don’t get this, debug your program and commands until you do</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84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run the program</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5" name="Picture 4">
            <a:extLst>
              <a:ext uri="{FF2B5EF4-FFF2-40B4-BE49-F238E27FC236}">
                <a16:creationId xmlns:a16="http://schemas.microsoft.com/office/drawing/2014/main" id="{376F2118-422D-B14B-8155-12EF13B40451}"/>
              </a:ext>
            </a:extLst>
          </p:cNvPr>
          <p:cNvPicPr>
            <a:picLocks noChangeAspect="1"/>
          </p:cNvPicPr>
          <p:nvPr/>
        </p:nvPicPr>
        <p:blipFill>
          <a:blip r:embed="rId2"/>
          <a:stretch>
            <a:fillRect/>
          </a:stretch>
        </p:blipFill>
        <p:spPr>
          <a:xfrm>
            <a:off x="5239188" y="957329"/>
            <a:ext cx="6464300" cy="2247900"/>
          </a:xfrm>
          <a:prstGeom prst="rect">
            <a:avLst/>
          </a:prstGeom>
        </p:spPr>
      </p:pic>
    </p:spTree>
    <p:extLst>
      <p:ext uri="{BB962C8B-B14F-4D97-AF65-F5344CB8AC3E}">
        <p14:creationId xmlns:p14="http://schemas.microsoft.com/office/powerpoint/2010/main" val="161532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3565634" cy="5262496"/>
          </a:xfrm>
        </p:spPr>
        <p:txBody>
          <a:bodyPr>
            <a:normAutofit/>
          </a:bodyPr>
          <a:lstStyle/>
          <a:p>
            <a:pPr fontAlgn="base"/>
            <a:r>
              <a:rPr lang="en-GB" dirty="0">
                <a:solidFill>
                  <a:srgbClr val="000000"/>
                </a:solidFill>
                <a:latin typeface="Arial" panose="020B0604020202020204" pitchFamily="34" charset="0"/>
              </a:rPr>
              <a:t>Your home directory should have three new files in it</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8584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run the program</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 name="Picture 1">
            <a:extLst>
              <a:ext uri="{FF2B5EF4-FFF2-40B4-BE49-F238E27FC236}">
                <a16:creationId xmlns:a16="http://schemas.microsoft.com/office/drawing/2014/main" id="{1E26EC96-27A7-5249-89C7-BBD4CD6100C5}"/>
              </a:ext>
            </a:extLst>
          </p:cNvPr>
          <p:cNvPicPr>
            <a:picLocks noChangeAspect="1"/>
          </p:cNvPicPr>
          <p:nvPr/>
        </p:nvPicPr>
        <p:blipFill>
          <a:blip r:embed="rId2"/>
          <a:stretch>
            <a:fillRect/>
          </a:stretch>
        </p:blipFill>
        <p:spPr>
          <a:xfrm>
            <a:off x="4496198" y="973404"/>
            <a:ext cx="7300449" cy="5654566"/>
          </a:xfrm>
          <a:prstGeom prst="rect">
            <a:avLst/>
          </a:prstGeom>
        </p:spPr>
      </p:pic>
    </p:spTree>
    <p:extLst>
      <p:ext uri="{BB962C8B-B14F-4D97-AF65-F5344CB8AC3E}">
        <p14:creationId xmlns:p14="http://schemas.microsoft.com/office/powerpoint/2010/main" val="82557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solidFill>
                  <a:srgbClr val="000000"/>
                </a:solidFill>
                <a:latin typeface="Arial" panose="020B0604020202020204" pitchFamily="34" charset="0"/>
              </a:rPr>
              <a:t>You have now established the environment for all future development</a:t>
            </a:r>
          </a:p>
          <a:p>
            <a:pPr fontAlgn="base"/>
            <a:r>
              <a:rPr lang="en-GB" dirty="0">
                <a:solidFill>
                  <a:srgbClr val="000000"/>
                </a:solidFill>
                <a:latin typeface="Arial" panose="020B0604020202020204" pitchFamily="34" charset="0"/>
              </a:rPr>
              <a:t>But there has been no explanation of: </a:t>
            </a:r>
            <a:br>
              <a:rPr lang="en-GB" dirty="0">
                <a:solidFill>
                  <a:srgbClr val="000000"/>
                </a:solidFill>
                <a:latin typeface="Arial" panose="020B0604020202020204" pitchFamily="34" charset="0"/>
              </a:rPr>
            </a:br>
            <a:endParaRPr lang="en-GB" dirty="0">
              <a:solidFill>
                <a:srgbClr val="000000"/>
              </a:solidFill>
              <a:latin typeface="Arial" panose="020B0604020202020204" pitchFamily="34" charset="0"/>
            </a:endParaRPr>
          </a:p>
          <a:p>
            <a:pPr lvl="1" fontAlgn="base"/>
            <a:r>
              <a:rPr lang="en-GB" dirty="0">
                <a:solidFill>
                  <a:srgbClr val="000000"/>
                </a:solidFill>
                <a:latin typeface="Arial" panose="020B0604020202020204" pitchFamily="34" charset="0"/>
              </a:rPr>
              <a:t>The commands </a:t>
            </a:r>
          </a:p>
          <a:p>
            <a:pPr lvl="1" fontAlgn="base"/>
            <a:r>
              <a:rPr lang="en-GB" dirty="0">
                <a:solidFill>
                  <a:srgbClr val="000000"/>
                </a:solidFill>
                <a:latin typeface="Arial" panose="020B0604020202020204" pitchFamily="34" charset="0"/>
              </a:rPr>
              <a:t>Each line of the program </a:t>
            </a:r>
          </a:p>
          <a:p>
            <a:pPr lvl="1" fontAlgn="base"/>
            <a:r>
              <a:rPr lang="en-GB" dirty="0">
                <a:solidFill>
                  <a:srgbClr val="000000"/>
                </a:solidFill>
                <a:latin typeface="Arial" panose="020B0604020202020204" pitchFamily="34" charset="0"/>
              </a:rPr>
              <a:t>The underlying features of x86 and the Linux kernel you have used </a:t>
            </a:r>
            <a:br>
              <a:rPr lang="en-GB" dirty="0">
                <a:solidFill>
                  <a:srgbClr val="000000"/>
                </a:solidFill>
                <a:latin typeface="Arial" panose="020B0604020202020204" pitchFamily="34" charset="0"/>
              </a:rPr>
            </a:br>
            <a:endParaRPr lang="en-GB" dirty="0">
              <a:solidFill>
                <a:srgbClr val="000000"/>
              </a:solidFill>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703351"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checkpoint</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606156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0CF3D0-C4ED-4098-87C8-DC78FE451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3F399-03FA-4D91-AC1A-8C0A7FCF2212}">
  <ds:schemaRefs>
    <ds:schemaRef ds:uri="http://schemas.microsoft.com/sharepoint/v3/contenttype/forms"/>
  </ds:schemaRefs>
</ds:datastoreItem>
</file>

<file path=customXml/itemProps3.xml><?xml version="1.0" encoding="utf-8"?>
<ds:datastoreItem xmlns:ds="http://schemas.openxmlformats.org/officeDocument/2006/customXml" ds:itemID="{75C44590-9FAE-44C6-8226-04074169D818}">
  <ds:schemaRefs>
    <ds:schemaRef ds:uri="http://schemas.openxmlformats.org/package/2006/metadata/core-properties"/>
    <ds:schemaRef ds:uri="http://purl.org/dc/dcmitype/"/>
    <ds:schemaRef ds:uri="http://purl.org/dc/terms/"/>
    <ds:schemaRef ds:uri="http://purl.org/dc/elements/1.1/"/>
    <ds:schemaRef ds:uri="4a02df82-8de1-40de-837c-d16ad8d3d107"/>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97cb88b6-6f55-437d-af73-4cb2e3d1be32"/>
  </ds:schemaRefs>
</ds:datastoreItem>
</file>

<file path=docProps/app.xml><?xml version="1.0" encoding="utf-8"?>
<Properties xmlns="http://schemas.openxmlformats.org/officeDocument/2006/extended-properties" xmlns:vt="http://schemas.openxmlformats.org/officeDocument/2006/docPropsVTypes">
  <TotalTime>23860</TotalTime>
  <Words>1145</Words>
  <Application>Microsoft Macintosh PowerPoint</Application>
  <PresentationFormat>Widescreen</PresentationFormat>
  <Paragraphs>174</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Helvetica </vt:lpstr>
      <vt:lpstr>Microsoft Sans Serif</vt:lpstr>
      <vt:lpstr>Office Theme</vt:lpstr>
      <vt:lpstr>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Higgie</dc:creator>
  <cp:lastModifiedBy>Bob Higgie</cp:lastModifiedBy>
  <cp:revision>11</cp:revision>
  <dcterms:created xsi:type="dcterms:W3CDTF">2020-06-12T21:21:17Z</dcterms:created>
  <dcterms:modified xsi:type="dcterms:W3CDTF">2020-11-19T21:44:47Z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