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showGuides="1">
      <p:cViewPr varScale="1">
        <p:scale>
          <a:sx n="162" d="100"/>
          <a:sy n="162" d="100"/>
        </p:scale>
        <p:origin x="10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BE03CF-4F7B-424B-866D-5E2DCF5472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7BF8EF1-F872-4FD6-8786-8FD52D6FB1FE}">
      <dgm:prSet/>
      <dgm:spPr>
        <a:solidFill>
          <a:schemeClr val="bg2">
            <a:lumMod val="50000"/>
          </a:schemeClr>
        </a:solidFill>
      </dgm:spPr>
      <dgm:t>
        <a:bodyPr/>
        <a:lstStyle/>
        <a:p>
          <a:pPr rtl="0"/>
          <a:r>
            <a:rPr lang="en-GB" smtClean="0"/>
            <a:t>One of the main aims of the IP Address was to provide for the easy routing of traffic between network</a:t>
          </a:r>
          <a:endParaRPr lang="en-GB"/>
        </a:p>
      </dgm:t>
    </dgm:pt>
    <dgm:pt modelId="{22E16A91-0EBE-49BB-8531-04522ABFAC6D}" type="parTrans" cxnId="{41C22611-CF12-4F49-B4E9-42CEEDCBE252}">
      <dgm:prSet/>
      <dgm:spPr/>
      <dgm:t>
        <a:bodyPr/>
        <a:lstStyle/>
        <a:p>
          <a:endParaRPr lang="en-US"/>
        </a:p>
      </dgm:t>
    </dgm:pt>
    <dgm:pt modelId="{E0C99AF6-0365-4D1A-B39F-433AF4273C0C}" type="sibTrans" cxnId="{41C22611-CF12-4F49-B4E9-42CEEDCBE252}">
      <dgm:prSet/>
      <dgm:spPr/>
      <dgm:t>
        <a:bodyPr/>
        <a:lstStyle/>
        <a:p>
          <a:endParaRPr lang="en-US"/>
        </a:p>
      </dgm:t>
    </dgm:pt>
    <dgm:pt modelId="{09596710-C569-4CC3-90B2-E7F85FA3A0A4}">
      <dgm:prSet/>
      <dgm:spPr>
        <a:solidFill>
          <a:srgbClr val="BCBCBC"/>
        </a:solidFill>
      </dgm:spPr>
      <dgm:t>
        <a:bodyPr/>
        <a:lstStyle/>
        <a:p>
          <a:pPr rtl="0"/>
          <a:r>
            <a:rPr lang="en-GB" smtClean="0"/>
            <a:t>Routers are concerned with the reachability of networks and maintain tables (</a:t>
          </a:r>
          <a:r>
            <a:rPr lang="en-GB" i="1" smtClean="0"/>
            <a:t>Routing Tables</a:t>
          </a:r>
          <a:r>
            <a:rPr lang="en-GB" smtClean="0"/>
            <a:t>) that list those networks that are reachable</a:t>
          </a:r>
          <a:endParaRPr lang="en-GB"/>
        </a:p>
      </dgm:t>
    </dgm:pt>
    <dgm:pt modelId="{8303AC6D-50BD-4E2A-8304-7CA6D8B8038D}" type="parTrans" cxnId="{F8A87591-1AFF-4584-8AB5-69E4CEA51FAC}">
      <dgm:prSet/>
      <dgm:spPr/>
      <dgm:t>
        <a:bodyPr/>
        <a:lstStyle/>
        <a:p>
          <a:endParaRPr lang="en-US"/>
        </a:p>
      </dgm:t>
    </dgm:pt>
    <dgm:pt modelId="{B157B333-5D68-4EE4-A031-502ADC3FFFEE}" type="sibTrans" cxnId="{F8A87591-1AFF-4584-8AB5-69E4CEA51FAC}">
      <dgm:prSet/>
      <dgm:spPr/>
      <dgm:t>
        <a:bodyPr/>
        <a:lstStyle/>
        <a:p>
          <a:endParaRPr lang="en-US"/>
        </a:p>
      </dgm:t>
    </dgm:pt>
    <dgm:pt modelId="{5A207CC8-1A40-454B-9223-40559660F8C6}">
      <dgm:prSet/>
      <dgm:spPr>
        <a:solidFill>
          <a:schemeClr val="bg2">
            <a:lumMod val="75000"/>
          </a:schemeClr>
        </a:solidFill>
      </dgm:spPr>
      <dgm:t>
        <a:bodyPr/>
        <a:lstStyle/>
        <a:p>
          <a:pPr rtl="0"/>
          <a:r>
            <a:rPr lang="en-GB" smtClean="0"/>
            <a:t>These tables also include a measure of the quality [the </a:t>
          </a:r>
          <a:r>
            <a:rPr lang="en-GB" i="1" smtClean="0"/>
            <a:t>metric</a:t>
          </a:r>
          <a:r>
            <a:rPr lang="en-GB" smtClean="0"/>
            <a:t>] of the route used, and the address of the next relay system (</a:t>
          </a:r>
          <a:r>
            <a:rPr lang="en-GB" i="1" smtClean="0"/>
            <a:t>hop</a:t>
          </a:r>
          <a:r>
            <a:rPr lang="en-GB" smtClean="0"/>
            <a:t>) used to onward route the data</a:t>
          </a:r>
          <a:endParaRPr lang="en-GB"/>
        </a:p>
      </dgm:t>
    </dgm:pt>
    <dgm:pt modelId="{F83639C2-3DAF-4642-AA07-4E7B55D95E6F}" type="parTrans" cxnId="{91FB5075-60CF-419E-92FA-486046B69BC5}">
      <dgm:prSet/>
      <dgm:spPr/>
      <dgm:t>
        <a:bodyPr/>
        <a:lstStyle/>
        <a:p>
          <a:endParaRPr lang="en-US"/>
        </a:p>
      </dgm:t>
    </dgm:pt>
    <dgm:pt modelId="{D21AB704-52DD-4F5F-A4F5-035389EAE04B}" type="sibTrans" cxnId="{91FB5075-60CF-419E-92FA-486046B69BC5}">
      <dgm:prSet/>
      <dgm:spPr/>
      <dgm:t>
        <a:bodyPr/>
        <a:lstStyle/>
        <a:p>
          <a:endParaRPr lang="en-US"/>
        </a:p>
      </dgm:t>
    </dgm:pt>
    <dgm:pt modelId="{65E5184C-A8B2-41E5-BA1E-1EE64665399C}" type="pres">
      <dgm:prSet presAssocID="{28BE03CF-4F7B-424B-866D-5E2DCF5472FE}" presName="linear" presStyleCnt="0">
        <dgm:presLayoutVars>
          <dgm:animLvl val="lvl"/>
          <dgm:resizeHandles val="exact"/>
        </dgm:presLayoutVars>
      </dgm:prSet>
      <dgm:spPr/>
      <dgm:t>
        <a:bodyPr/>
        <a:lstStyle/>
        <a:p>
          <a:endParaRPr lang="en-US"/>
        </a:p>
      </dgm:t>
    </dgm:pt>
    <dgm:pt modelId="{44D1B4FA-CCFE-42AB-8C96-B18EB3A36479}" type="pres">
      <dgm:prSet presAssocID="{17BF8EF1-F872-4FD6-8786-8FD52D6FB1FE}" presName="parentText" presStyleLbl="node1" presStyleIdx="0" presStyleCnt="3">
        <dgm:presLayoutVars>
          <dgm:chMax val="0"/>
          <dgm:bulletEnabled val="1"/>
        </dgm:presLayoutVars>
      </dgm:prSet>
      <dgm:spPr/>
      <dgm:t>
        <a:bodyPr/>
        <a:lstStyle/>
        <a:p>
          <a:endParaRPr lang="en-US"/>
        </a:p>
      </dgm:t>
    </dgm:pt>
    <dgm:pt modelId="{202320D3-4ECA-4684-A634-5FE9AFF0FF5C}" type="pres">
      <dgm:prSet presAssocID="{E0C99AF6-0365-4D1A-B39F-433AF4273C0C}" presName="spacer" presStyleCnt="0"/>
      <dgm:spPr/>
    </dgm:pt>
    <dgm:pt modelId="{2A0F4689-62CA-4D94-B7F0-4781DE0C39BE}" type="pres">
      <dgm:prSet presAssocID="{09596710-C569-4CC3-90B2-E7F85FA3A0A4}" presName="parentText" presStyleLbl="node1" presStyleIdx="1" presStyleCnt="3">
        <dgm:presLayoutVars>
          <dgm:chMax val="0"/>
          <dgm:bulletEnabled val="1"/>
        </dgm:presLayoutVars>
      </dgm:prSet>
      <dgm:spPr/>
      <dgm:t>
        <a:bodyPr/>
        <a:lstStyle/>
        <a:p>
          <a:endParaRPr lang="en-US"/>
        </a:p>
      </dgm:t>
    </dgm:pt>
    <dgm:pt modelId="{EACC0D3C-8E47-431F-9EC7-CF05FB6F87BD}" type="pres">
      <dgm:prSet presAssocID="{B157B333-5D68-4EE4-A031-502ADC3FFFEE}" presName="spacer" presStyleCnt="0"/>
      <dgm:spPr/>
    </dgm:pt>
    <dgm:pt modelId="{8A2A1522-5742-4305-93D3-4E4F610BDADC}" type="pres">
      <dgm:prSet presAssocID="{5A207CC8-1A40-454B-9223-40559660F8C6}" presName="parentText" presStyleLbl="node1" presStyleIdx="2" presStyleCnt="3" custLinFactNeighborY="23624">
        <dgm:presLayoutVars>
          <dgm:chMax val="0"/>
          <dgm:bulletEnabled val="1"/>
        </dgm:presLayoutVars>
      </dgm:prSet>
      <dgm:spPr/>
      <dgm:t>
        <a:bodyPr/>
        <a:lstStyle/>
        <a:p>
          <a:endParaRPr lang="en-US"/>
        </a:p>
      </dgm:t>
    </dgm:pt>
  </dgm:ptLst>
  <dgm:cxnLst>
    <dgm:cxn modelId="{41C22611-CF12-4F49-B4E9-42CEEDCBE252}" srcId="{28BE03CF-4F7B-424B-866D-5E2DCF5472FE}" destId="{17BF8EF1-F872-4FD6-8786-8FD52D6FB1FE}" srcOrd="0" destOrd="0" parTransId="{22E16A91-0EBE-49BB-8531-04522ABFAC6D}" sibTransId="{E0C99AF6-0365-4D1A-B39F-433AF4273C0C}"/>
    <dgm:cxn modelId="{91FB5075-60CF-419E-92FA-486046B69BC5}" srcId="{28BE03CF-4F7B-424B-866D-5E2DCF5472FE}" destId="{5A207CC8-1A40-454B-9223-40559660F8C6}" srcOrd="2" destOrd="0" parTransId="{F83639C2-3DAF-4642-AA07-4E7B55D95E6F}" sibTransId="{D21AB704-52DD-4F5F-A4F5-035389EAE04B}"/>
    <dgm:cxn modelId="{F8A87591-1AFF-4584-8AB5-69E4CEA51FAC}" srcId="{28BE03CF-4F7B-424B-866D-5E2DCF5472FE}" destId="{09596710-C569-4CC3-90B2-E7F85FA3A0A4}" srcOrd="1" destOrd="0" parTransId="{8303AC6D-50BD-4E2A-8304-7CA6D8B8038D}" sibTransId="{B157B333-5D68-4EE4-A031-502ADC3FFFEE}"/>
    <dgm:cxn modelId="{BB695228-71DE-4412-9E61-80AEA140D14C}" type="presOf" srcId="{09596710-C569-4CC3-90B2-E7F85FA3A0A4}" destId="{2A0F4689-62CA-4D94-B7F0-4781DE0C39BE}" srcOrd="0" destOrd="0" presId="urn:microsoft.com/office/officeart/2005/8/layout/vList2"/>
    <dgm:cxn modelId="{ED66E30E-8358-4AB6-905A-49484EC22759}" type="presOf" srcId="{28BE03CF-4F7B-424B-866D-5E2DCF5472FE}" destId="{65E5184C-A8B2-41E5-BA1E-1EE64665399C}" srcOrd="0" destOrd="0" presId="urn:microsoft.com/office/officeart/2005/8/layout/vList2"/>
    <dgm:cxn modelId="{5C90E25D-BD5D-4208-859A-1C1E50799979}" type="presOf" srcId="{5A207CC8-1A40-454B-9223-40559660F8C6}" destId="{8A2A1522-5742-4305-93D3-4E4F610BDADC}" srcOrd="0" destOrd="0" presId="urn:microsoft.com/office/officeart/2005/8/layout/vList2"/>
    <dgm:cxn modelId="{D98DF0B0-041A-41FC-888C-898A9AE5C400}" type="presOf" srcId="{17BF8EF1-F872-4FD6-8786-8FD52D6FB1FE}" destId="{44D1B4FA-CCFE-42AB-8C96-B18EB3A36479}" srcOrd="0" destOrd="0" presId="urn:microsoft.com/office/officeart/2005/8/layout/vList2"/>
    <dgm:cxn modelId="{C54D0BC1-69EF-4B80-BE8B-C6C9CB967343}" type="presParOf" srcId="{65E5184C-A8B2-41E5-BA1E-1EE64665399C}" destId="{44D1B4FA-CCFE-42AB-8C96-B18EB3A36479}" srcOrd="0" destOrd="0" presId="urn:microsoft.com/office/officeart/2005/8/layout/vList2"/>
    <dgm:cxn modelId="{4F6E8C82-F059-451E-9690-F419257A1650}" type="presParOf" srcId="{65E5184C-A8B2-41E5-BA1E-1EE64665399C}" destId="{202320D3-4ECA-4684-A634-5FE9AFF0FF5C}" srcOrd="1" destOrd="0" presId="urn:microsoft.com/office/officeart/2005/8/layout/vList2"/>
    <dgm:cxn modelId="{3A9C0492-A5AD-457D-B131-0498618A8A1E}" type="presParOf" srcId="{65E5184C-A8B2-41E5-BA1E-1EE64665399C}" destId="{2A0F4689-62CA-4D94-B7F0-4781DE0C39BE}" srcOrd="2" destOrd="0" presId="urn:microsoft.com/office/officeart/2005/8/layout/vList2"/>
    <dgm:cxn modelId="{57AAEA72-EDEA-4ABB-BC1F-B41761656403}" type="presParOf" srcId="{65E5184C-A8B2-41E5-BA1E-1EE64665399C}" destId="{EACC0D3C-8E47-431F-9EC7-CF05FB6F87BD}" srcOrd="3" destOrd="0" presId="urn:microsoft.com/office/officeart/2005/8/layout/vList2"/>
    <dgm:cxn modelId="{CFC3E474-ACCC-4BD8-B3E2-6111102FB4A5}" type="presParOf" srcId="{65E5184C-A8B2-41E5-BA1E-1EE64665399C}" destId="{8A2A1522-5742-4305-93D3-4E4F610BDAD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CD673F-C3ED-4D4B-8D0D-95763614A64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49D5F96C-F589-4184-B155-34571191A56A}">
      <dgm:prSet/>
      <dgm:spPr/>
      <dgm:t>
        <a:bodyPr/>
        <a:lstStyle/>
        <a:p>
          <a:pPr rtl="0"/>
          <a:r>
            <a:rPr lang="en-GB" smtClean="0"/>
            <a:t>One of the main aims of the IP Address was to provide for the easy routing of traffic between network</a:t>
          </a:r>
          <a:endParaRPr lang="en-GB"/>
        </a:p>
      </dgm:t>
    </dgm:pt>
    <dgm:pt modelId="{A48FD4EA-4E69-406E-8ADB-2C7952F20D04}" type="parTrans" cxnId="{3E3A8361-13AE-421A-9E02-69E6194F9EE9}">
      <dgm:prSet/>
      <dgm:spPr/>
      <dgm:t>
        <a:bodyPr/>
        <a:lstStyle/>
        <a:p>
          <a:endParaRPr lang="en-US"/>
        </a:p>
      </dgm:t>
    </dgm:pt>
    <dgm:pt modelId="{79EE7B30-EA86-4BB9-929C-A0944588D2A8}" type="sibTrans" cxnId="{3E3A8361-13AE-421A-9E02-69E6194F9EE9}">
      <dgm:prSet/>
      <dgm:spPr/>
      <dgm:t>
        <a:bodyPr/>
        <a:lstStyle/>
        <a:p>
          <a:endParaRPr lang="en-US"/>
        </a:p>
      </dgm:t>
    </dgm:pt>
    <dgm:pt modelId="{4297353F-D190-4848-82F2-EE2712AA06FC}">
      <dgm:prSet/>
      <dgm:spPr/>
      <dgm:t>
        <a:bodyPr/>
        <a:lstStyle/>
        <a:p>
          <a:pPr rtl="0"/>
          <a:r>
            <a:rPr lang="en-GB" smtClean="0"/>
            <a:t>Routers are concerned with the reachability of networks and maintain tables (</a:t>
          </a:r>
          <a:r>
            <a:rPr lang="en-GB" i="1" smtClean="0"/>
            <a:t>Routing Tables</a:t>
          </a:r>
          <a:r>
            <a:rPr lang="en-GB" smtClean="0"/>
            <a:t>) that list those networks that are reachable</a:t>
          </a:r>
          <a:endParaRPr lang="en-GB"/>
        </a:p>
      </dgm:t>
    </dgm:pt>
    <dgm:pt modelId="{EB47680B-A0B4-4B3E-BC41-97DE4A04A040}" type="parTrans" cxnId="{501F2CC2-505C-4004-B145-5684303ECEBB}">
      <dgm:prSet/>
      <dgm:spPr/>
      <dgm:t>
        <a:bodyPr/>
        <a:lstStyle/>
        <a:p>
          <a:endParaRPr lang="en-US"/>
        </a:p>
      </dgm:t>
    </dgm:pt>
    <dgm:pt modelId="{98FC5FBE-A1A4-4689-B851-AF8049D8C74D}" type="sibTrans" cxnId="{501F2CC2-505C-4004-B145-5684303ECEBB}">
      <dgm:prSet/>
      <dgm:spPr/>
      <dgm:t>
        <a:bodyPr/>
        <a:lstStyle/>
        <a:p>
          <a:endParaRPr lang="en-US"/>
        </a:p>
      </dgm:t>
    </dgm:pt>
    <dgm:pt modelId="{953E4D68-BB48-4ABF-B45C-3FBA868DCFD8}">
      <dgm:prSet/>
      <dgm:spPr/>
      <dgm:t>
        <a:bodyPr/>
        <a:lstStyle/>
        <a:p>
          <a:pPr rtl="0"/>
          <a:r>
            <a:rPr lang="en-GB" dirty="0" smtClean="0"/>
            <a:t>These tables also include a measure of the quality [the </a:t>
          </a:r>
          <a:r>
            <a:rPr lang="en-GB" i="1" dirty="0" smtClean="0"/>
            <a:t>metric</a:t>
          </a:r>
          <a:r>
            <a:rPr lang="en-GB" dirty="0" smtClean="0"/>
            <a:t>] of the route used, and the address of the next relay system (</a:t>
          </a:r>
          <a:r>
            <a:rPr lang="en-GB" i="1" dirty="0" smtClean="0"/>
            <a:t>hop</a:t>
          </a:r>
          <a:r>
            <a:rPr lang="en-GB" dirty="0" smtClean="0"/>
            <a:t>) used to onward route the data</a:t>
          </a:r>
          <a:endParaRPr lang="en-GB" dirty="0"/>
        </a:p>
      </dgm:t>
    </dgm:pt>
    <dgm:pt modelId="{EB830A56-DC9A-443F-BF66-41B96EFF3570}" type="parTrans" cxnId="{EFDBE0A7-A3E7-44A6-9393-6415E55DAE36}">
      <dgm:prSet/>
      <dgm:spPr/>
      <dgm:t>
        <a:bodyPr/>
        <a:lstStyle/>
        <a:p>
          <a:endParaRPr lang="en-US"/>
        </a:p>
      </dgm:t>
    </dgm:pt>
    <dgm:pt modelId="{2A6D8A86-3F4C-4CB4-ADC4-40138EF9B4BE}" type="sibTrans" cxnId="{EFDBE0A7-A3E7-44A6-9393-6415E55DAE36}">
      <dgm:prSet/>
      <dgm:spPr/>
      <dgm:t>
        <a:bodyPr/>
        <a:lstStyle/>
        <a:p>
          <a:endParaRPr lang="en-US"/>
        </a:p>
      </dgm:t>
    </dgm:pt>
    <dgm:pt modelId="{EAC78AAA-3B2F-4B25-B668-39D24DB66735}" type="pres">
      <dgm:prSet presAssocID="{70CD673F-C3ED-4D4B-8D0D-95763614A64A}" presName="diagram" presStyleCnt="0">
        <dgm:presLayoutVars>
          <dgm:chPref val="1"/>
          <dgm:dir/>
          <dgm:animOne val="branch"/>
          <dgm:animLvl val="lvl"/>
          <dgm:resizeHandles/>
        </dgm:presLayoutVars>
      </dgm:prSet>
      <dgm:spPr/>
      <dgm:t>
        <a:bodyPr/>
        <a:lstStyle/>
        <a:p>
          <a:endParaRPr lang="en-US"/>
        </a:p>
      </dgm:t>
    </dgm:pt>
    <dgm:pt modelId="{C5BF15D5-8B94-4E92-BFAB-4130C6D772D5}" type="pres">
      <dgm:prSet presAssocID="{49D5F96C-F589-4184-B155-34571191A56A}" presName="root" presStyleCnt="0"/>
      <dgm:spPr/>
    </dgm:pt>
    <dgm:pt modelId="{1C06C129-1151-4044-BD89-038566A5954D}" type="pres">
      <dgm:prSet presAssocID="{49D5F96C-F589-4184-B155-34571191A56A}" presName="rootComposite" presStyleCnt="0"/>
      <dgm:spPr/>
    </dgm:pt>
    <dgm:pt modelId="{1D38FEE8-FBCD-42A6-B13B-2EFF2C7A33AE}" type="pres">
      <dgm:prSet presAssocID="{49D5F96C-F589-4184-B155-34571191A56A}" presName="rootText" presStyleLbl="node1" presStyleIdx="0" presStyleCnt="3" custScaleY="169048" custLinFactNeighborX="-43" custLinFactNeighborY="1151"/>
      <dgm:spPr/>
      <dgm:t>
        <a:bodyPr/>
        <a:lstStyle/>
        <a:p>
          <a:endParaRPr lang="en-US"/>
        </a:p>
      </dgm:t>
    </dgm:pt>
    <dgm:pt modelId="{1B4D0C4F-1D94-4223-9662-FBC3EB638C2E}" type="pres">
      <dgm:prSet presAssocID="{49D5F96C-F589-4184-B155-34571191A56A}" presName="rootConnector" presStyleLbl="node1" presStyleIdx="0" presStyleCnt="3"/>
      <dgm:spPr/>
      <dgm:t>
        <a:bodyPr/>
        <a:lstStyle/>
        <a:p>
          <a:endParaRPr lang="en-US"/>
        </a:p>
      </dgm:t>
    </dgm:pt>
    <dgm:pt modelId="{ECFEB0E7-08A5-4E19-86C3-E97C9F932EDD}" type="pres">
      <dgm:prSet presAssocID="{49D5F96C-F589-4184-B155-34571191A56A}" presName="childShape" presStyleCnt="0"/>
      <dgm:spPr/>
    </dgm:pt>
    <dgm:pt modelId="{61BFF55B-3276-436F-BEFB-94F01FC479CD}" type="pres">
      <dgm:prSet presAssocID="{4297353F-D190-4848-82F2-EE2712AA06FC}" presName="root" presStyleCnt="0"/>
      <dgm:spPr/>
    </dgm:pt>
    <dgm:pt modelId="{99A72BEB-4693-43F3-8B86-923C7E5FC752}" type="pres">
      <dgm:prSet presAssocID="{4297353F-D190-4848-82F2-EE2712AA06FC}" presName="rootComposite" presStyleCnt="0"/>
      <dgm:spPr/>
    </dgm:pt>
    <dgm:pt modelId="{24823DBF-3074-49A8-8943-074C3C1B304A}" type="pres">
      <dgm:prSet presAssocID="{4297353F-D190-4848-82F2-EE2712AA06FC}" presName="rootText" presStyleLbl="node1" presStyleIdx="1" presStyleCnt="3" custScaleY="177344" custLinFactNeighborX="-43" custLinFactNeighborY="1151"/>
      <dgm:spPr/>
      <dgm:t>
        <a:bodyPr/>
        <a:lstStyle/>
        <a:p>
          <a:endParaRPr lang="en-US"/>
        </a:p>
      </dgm:t>
    </dgm:pt>
    <dgm:pt modelId="{5E9DEA60-D058-4099-A6D3-EE0CE3CECE87}" type="pres">
      <dgm:prSet presAssocID="{4297353F-D190-4848-82F2-EE2712AA06FC}" presName="rootConnector" presStyleLbl="node1" presStyleIdx="1" presStyleCnt="3"/>
      <dgm:spPr/>
      <dgm:t>
        <a:bodyPr/>
        <a:lstStyle/>
        <a:p>
          <a:endParaRPr lang="en-US"/>
        </a:p>
      </dgm:t>
    </dgm:pt>
    <dgm:pt modelId="{506C5CD8-8811-4C79-9236-2E776D65DBF9}" type="pres">
      <dgm:prSet presAssocID="{4297353F-D190-4848-82F2-EE2712AA06FC}" presName="childShape" presStyleCnt="0"/>
      <dgm:spPr/>
    </dgm:pt>
    <dgm:pt modelId="{C3D18797-CFB4-42F6-B833-BDD3EA8A7444}" type="pres">
      <dgm:prSet presAssocID="{953E4D68-BB48-4ABF-B45C-3FBA868DCFD8}" presName="root" presStyleCnt="0"/>
      <dgm:spPr/>
    </dgm:pt>
    <dgm:pt modelId="{26729865-C805-4865-8111-D160CB7D65C4}" type="pres">
      <dgm:prSet presAssocID="{953E4D68-BB48-4ABF-B45C-3FBA868DCFD8}" presName="rootComposite" presStyleCnt="0"/>
      <dgm:spPr/>
    </dgm:pt>
    <dgm:pt modelId="{279FFD41-FE36-477F-9FF9-9DAF7700F45B}" type="pres">
      <dgm:prSet presAssocID="{953E4D68-BB48-4ABF-B45C-3FBA868DCFD8}" presName="rootText" presStyleLbl="node1" presStyleIdx="2" presStyleCnt="3" custScaleY="177459" custLinFactNeighborX="-2877" custLinFactNeighborY="1151"/>
      <dgm:spPr/>
      <dgm:t>
        <a:bodyPr/>
        <a:lstStyle/>
        <a:p>
          <a:endParaRPr lang="en-US"/>
        </a:p>
      </dgm:t>
    </dgm:pt>
    <dgm:pt modelId="{ACA5D886-3AA7-49F6-91E3-A20CB8B41E5C}" type="pres">
      <dgm:prSet presAssocID="{953E4D68-BB48-4ABF-B45C-3FBA868DCFD8}" presName="rootConnector" presStyleLbl="node1" presStyleIdx="2" presStyleCnt="3"/>
      <dgm:spPr/>
      <dgm:t>
        <a:bodyPr/>
        <a:lstStyle/>
        <a:p>
          <a:endParaRPr lang="en-US"/>
        </a:p>
      </dgm:t>
    </dgm:pt>
    <dgm:pt modelId="{E4CD6528-F4F9-4191-8F2F-4B794CCC3AC1}" type="pres">
      <dgm:prSet presAssocID="{953E4D68-BB48-4ABF-B45C-3FBA868DCFD8}" presName="childShape" presStyleCnt="0"/>
      <dgm:spPr/>
    </dgm:pt>
  </dgm:ptLst>
  <dgm:cxnLst>
    <dgm:cxn modelId="{501F2CC2-505C-4004-B145-5684303ECEBB}" srcId="{70CD673F-C3ED-4D4B-8D0D-95763614A64A}" destId="{4297353F-D190-4848-82F2-EE2712AA06FC}" srcOrd="1" destOrd="0" parTransId="{EB47680B-A0B4-4B3E-BC41-97DE4A04A040}" sibTransId="{98FC5FBE-A1A4-4689-B851-AF8049D8C74D}"/>
    <dgm:cxn modelId="{C42B80C9-AD05-402C-9317-27019C7A249D}" type="presOf" srcId="{953E4D68-BB48-4ABF-B45C-3FBA868DCFD8}" destId="{279FFD41-FE36-477F-9FF9-9DAF7700F45B}" srcOrd="0" destOrd="0" presId="urn:microsoft.com/office/officeart/2005/8/layout/hierarchy3"/>
    <dgm:cxn modelId="{3ADE59B3-B988-4E17-AB7C-A751CBE8D935}" type="presOf" srcId="{953E4D68-BB48-4ABF-B45C-3FBA868DCFD8}" destId="{ACA5D886-3AA7-49F6-91E3-A20CB8B41E5C}" srcOrd="1" destOrd="0" presId="urn:microsoft.com/office/officeart/2005/8/layout/hierarchy3"/>
    <dgm:cxn modelId="{42453772-CA9F-4642-8834-3808428B2182}" type="presOf" srcId="{4297353F-D190-4848-82F2-EE2712AA06FC}" destId="{24823DBF-3074-49A8-8943-074C3C1B304A}" srcOrd="0" destOrd="0" presId="urn:microsoft.com/office/officeart/2005/8/layout/hierarchy3"/>
    <dgm:cxn modelId="{3E3A8361-13AE-421A-9E02-69E6194F9EE9}" srcId="{70CD673F-C3ED-4D4B-8D0D-95763614A64A}" destId="{49D5F96C-F589-4184-B155-34571191A56A}" srcOrd="0" destOrd="0" parTransId="{A48FD4EA-4E69-406E-8ADB-2C7952F20D04}" sibTransId="{79EE7B30-EA86-4BB9-929C-A0944588D2A8}"/>
    <dgm:cxn modelId="{E1ABDCCC-4834-400B-BF28-6C4B4E5F296B}" type="presOf" srcId="{70CD673F-C3ED-4D4B-8D0D-95763614A64A}" destId="{EAC78AAA-3B2F-4B25-B668-39D24DB66735}" srcOrd="0" destOrd="0" presId="urn:microsoft.com/office/officeart/2005/8/layout/hierarchy3"/>
    <dgm:cxn modelId="{EFDBE0A7-A3E7-44A6-9393-6415E55DAE36}" srcId="{70CD673F-C3ED-4D4B-8D0D-95763614A64A}" destId="{953E4D68-BB48-4ABF-B45C-3FBA868DCFD8}" srcOrd="2" destOrd="0" parTransId="{EB830A56-DC9A-443F-BF66-41B96EFF3570}" sibTransId="{2A6D8A86-3F4C-4CB4-ADC4-40138EF9B4BE}"/>
    <dgm:cxn modelId="{37328DB0-E53F-43F1-B121-95CD45720337}" type="presOf" srcId="{49D5F96C-F589-4184-B155-34571191A56A}" destId="{1B4D0C4F-1D94-4223-9662-FBC3EB638C2E}" srcOrd="1" destOrd="0" presId="urn:microsoft.com/office/officeart/2005/8/layout/hierarchy3"/>
    <dgm:cxn modelId="{D084DEC8-BAFB-4053-9DEF-78F2A9614E00}" type="presOf" srcId="{49D5F96C-F589-4184-B155-34571191A56A}" destId="{1D38FEE8-FBCD-42A6-B13B-2EFF2C7A33AE}" srcOrd="0" destOrd="0" presId="urn:microsoft.com/office/officeart/2005/8/layout/hierarchy3"/>
    <dgm:cxn modelId="{0697BDD0-3B36-4DA2-87CE-2D0AA8AECB34}" type="presOf" srcId="{4297353F-D190-4848-82F2-EE2712AA06FC}" destId="{5E9DEA60-D058-4099-A6D3-EE0CE3CECE87}" srcOrd="1" destOrd="0" presId="urn:microsoft.com/office/officeart/2005/8/layout/hierarchy3"/>
    <dgm:cxn modelId="{6932B34D-A576-4A48-8610-91997D92ACB2}" type="presParOf" srcId="{EAC78AAA-3B2F-4B25-B668-39D24DB66735}" destId="{C5BF15D5-8B94-4E92-BFAB-4130C6D772D5}" srcOrd="0" destOrd="0" presId="urn:microsoft.com/office/officeart/2005/8/layout/hierarchy3"/>
    <dgm:cxn modelId="{17DDD758-7229-49BB-BC07-FD7E24A443E8}" type="presParOf" srcId="{C5BF15D5-8B94-4E92-BFAB-4130C6D772D5}" destId="{1C06C129-1151-4044-BD89-038566A5954D}" srcOrd="0" destOrd="0" presId="urn:microsoft.com/office/officeart/2005/8/layout/hierarchy3"/>
    <dgm:cxn modelId="{418AC3A0-43BA-4FEE-8C16-25E5D86EAC62}" type="presParOf" srcId="{1C06C129-1151-4044-BD89-038566A5954D}" destId="{1D38FEE8-FBCD-42A6-B13B-2EFF2C7A33AE}" srcOrd="0" destOrd="0" presId="urn:microsoft.com/office/officeart/2005/8/layout/hierarchy3"/>
    <dgm:cxn modelId="{39CB31A1-4680-498D-BB5D-F49C69436117}" type="presParOf" srcId="{1C06C129-1151-4044-BD89-038566A5954D}" destId="{1B4D0C4F-1D94-4223-9662-FBC3EB638C2E}" srcOrd="1" destOrd="0" presId="urn:microsoft.com/office/officeart/2005/8/layout/hierarchy3"/>
    <dgm:cxn modelId="{23FD5E71-A39B-4211-959E-1F76C6C311E6}" type="presParOf" srcId="{C5BF15D5-8B94-4E92-BFAB-4130C6D772D5}" destId="{ECFEB0E7-08A5-4E19-86C3-E97C9F932EDD}" srcOrd="1" destOrd="0" presId="urn:microsoft.com/office/officeart/2005/8/layout/hierarchy3"/>
    <dgm:cxn modelId="{E103DFE7-E024-41B7-99C4-ECF1FC2D041A}" type="presParOf" srcId="{EAC78AAA-3B2F-4B25-B668-39D24DB66735}" destId="{61BFF55B-3276-436F-BEFB-94F01FC479CD}" srcOrd="1" destOrd="0" presId="urn:microsoft.com/office/officeart/2005/8/layout/hierarchy3"/>
    <dgm:cxn modelId="{8D0964CD-6D71-4F36-9701-012225816603}" type="presParOf" srcId="{61BFF55B-3276-436F-BEFB-94F01FC479CD}" destId="{99A72BEB-4693-43F3-8B86-923C7E5FC752}" srcOrd="0" destOrd="0" presId="urn:microsoft.com/office/officeart/2005/8/layout/hierarchy3"/>
    <dgm:cxn modelId="{85AABEE2-8266-4AC0-A3BD-90D4DB863B48}" type="presParOf" srcId="{99A72BEB-4693-43F3-8B86-923C7E5FC752}" destId="{24823DBF-3074-49A8-8943-074C3C1B304A}" srcOrd="0" destOrd="0" presId="urn:microsoft.com/office/officeart/2005/8/layout/hierarchy3"/>
    <dgm:cxn modelId="{9C342EFC-1516-42A8-900C-2C6C50040421}" type="presParOf" srcId="{99A72BEB-4693-43F3-8B86-923C7E5FC752}" destId="{5E9DEA60-D058-4099-A6D3-EE0CE3CECE87}" srcOrd="1" destOrd="0" presId="urn:microsoft.com/office/officeart/2005/8/layout/hierarchy3"/>
    <dgm:cxn modelId="{52D7912F-2238-4097-AED7-8996B5871EAF}" type="presParOf" srcId="{61BFF55B-3276-436F-BEFB-94F01FC479CD}" destId="{506C5CD8-8811-4C79-9236-2E776D65DBF9}" srcOrd="1" destOrd="0" presId="urn:microsoft.com/office/officeart/2005/8/layout/hierarchy3"/>
    <dgm:cxn modelId="{0D568FCC-8B4B-4B5C-A6F7-CB468583F1F1}" type="presParOf" srcId="{EAC78AAA-3B2F-4B25-B668-39D24DB66735}" destId="{C3D18797-CFB4-42F6-B833-BDD3EA8A7444}" srcOrd="2" destOrd="0" presId="urn:microsoft.com/office/officeart/2005/8/layout/hierarchy3"/>
    <dgm:cxn modelId="{3ADA9BCE-FF28-4AB0-9C68-C380EF3BA290}" type="presParOf" srcId="{C3D18797-CFB4-42F6-B833-BDD3EA8A7444}" destId="{26729865-C805-4865-8111-D160CB7D65C4}" srcOrd="0" destOrd="0" presId="urn:microsoft.com/office/officeart/2005/8/layout/hierarchy3"/>
    <dgm:cxn modelId="{BA9E588B-358B-417C-94DC-800F760A8368}" type="presParOf" srcId="{26729865-C805-4865-8111-D160CB7D65C4}" destId="{279FFD41-FE36-477F-9FF9-9DAF7700F45B}" srcOrd="0" destOrd="0" presId="urn:microsoft.com/office/officeart/2005/8/layout/hierarchy3"/>
    <dgm:cxn modelId="{AF58A558-EDB9-4807-BE20-BC981E0BBEEF}" type="presParOf" srcId="{26729865-C805-4865-8111-D160CB7D65C4}" destId="{ACA5D886-3AA7-49F6-91E3-A20CB8B41E5C}" srcOrd="1" destOrd="0" presId="urn:microsoft.com/office/officeart/2005/8/layout/hierarchy3"/>
    <dgm:cxn modelId="{543680FD-2D2D-4375-8866-11B397AFD717}" type="presParOf" srcId="{C3D18797-CFB4-42F6-B833-BDD3EA8A7444}" destId="{E4CD6528-F4F9-4191-8F2F-4B794CCC3AC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1B4FA-CCFE-42AB-8C96-B18EB3A36479}">
      <dsp:nvSpPr>
        <dsp:cNvPr id="0" name=""/>
        <dsp:cNvSpPr/>
      </dsp:nvSpPr>
      <dsp:spPr>
        <a:xfrm>
          <a:off x="0" y="37831"/>
          <a:ext cx="11590421" cy="1566337"/>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smtClean="0"/>
            <a:t>One of the main aims of the IP Address was to provide for the easy routing of traffic between network</a:t>
          </a:r>
          <a:endParaRPr lang="en-GB" sz="2800" kern="1200"/>
        </a:p>
      </dsp:txBody>
      <dsp:txXfrm>
        <a:off x="76462" y="114293"/>
        <a:ext cx="11437497" cy="1413413"/>
      </dsp:txXfrm>
    </dsp:sp>
    <dsp:sp modelId="{2A0F4689-62CA-4D94-B7F0-4781DE0C39BE}">
      <dsp:nvSpPr>
        <dsp:cNvPr id="0" name=""/>
        <dsp:cNvSpPr/>
      </dsp:nvSpPr>
      <dsp:spPr>
        <a:xfrm>
          <a:off x="0" y="1684809"/>
          <a:ext cx="11590421" cy="1566337"/>
        </a:xfrm>
        <a:prstGeom prst="roundRect">
          <a:avLst/>
        </a:prstGeom>
        <a:solidFill>
          <a:srgbClr val="BCBC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smtClean="0"/>
            <a:t>Routers are concerned with the reachability of networks and maintain tables (</a:t>
          </a:r>
          <a:r>
            <a:rPr lang="en-GB" sz="2800" i="1" kern="1200" smtClean="0"/>
            <a:t>Routing Tables</a:t>
          </a:r>
          <a:r>
            <a:rPr lang="en-GB" sz="2800" kern="1200" smtClean="0"/>
            <a:t>) that list those networks that are reachable</a:t>
          </a:r>
          <a:endParaRPr lang="en-GB" sz="2800" kern="1200"/>
        </a:p>
      </dsp:txBody>
      <dsp:txXfrm>
        <a:off x="76462" y="1761271"/>
        <a:ext cx="11437497" cy="1413413"/>
      </dsp:txXfrm>
    </dsp:sp>
    <dsp:sp modelId="{8A2A1522-5742-4305-93D3-4E4F610BDADC}">
      <dsp:nvSpPr>
        <dsp:cNvPr id="0" name=""/>
        <dsp:cNvSpPr/>
      </dsp:nvSpPr>
      <dsp:spPr>
        <a:xfrm>
          <a:off x="0" y="3350837"/>
          <a:ext cx="11590421" cy="1566337"/>
        </a:xfrm>
        <a:prstGeom prst="round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smtClean="0"/>
            <a:t>These tables also include a measure of the quality [the </a:t>
          </a:r>
          <a:r>
            <a:rPr lang="en-GB" sz="2800" i="1" kern="1200" smtClean="0"/>
            <a:t>metric</a:t>
          </a:r>
          <a:r>
            <a:rPr lang="en-GB" sz="2800" kern="1200" smtClean="0"/>
            <a:t>] of the route used, and the address of the next relay system (</a:t>
          </a:r>
          <a:r>
            <a:rPr lang="en-GB" sz="2800" i="1" kern="1200" smtClean="0"/>
            <a:t>hop</a:t>
          </a:r>
          <a:r>
            <a:rPr lang="en-GB" sz="2800" kern="1200" smtClean="0"/>
            <a:t>) used to onward route the data</a:t>
          </a:r>
          <a:endParaRPr lang="en-GB" sz="2800" kern="1200"/>
        </a:p>
      </dsp:txBody>
      <dsp:txXfrm>
        <a:off x="76462" y="3427299"/>
        <a:ext cx="11437497" cy="1413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8FEE8-FBCD-42A6-B13B-2EFF2C7A33AE}">
      <dsp:nvSpPr>
        <dsp:cNvPr id="0" name=""/>
        <dsp:cNvSpPr/>
      </dsp:nvSpPr>
      <dsp:spPr>
        <a:xfrm>
          <a:off x="0" y="1018229"/>
          <a:ext cx="3310740" cy="27983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GB" sz="2400" kern="1200" smtClean="0"/>
            <a:t>One of the main aims of the IP Address was to provide for the easy routing of traffic between network</a:t>
          </a:r>
          <a:endParaRPr lang="en-GB" sz="2400" kern="1200"/>
        </a:p>
      </dsp:txBody>
      <dsp:txXfrm>
        <a:off x="81961" y="1100190"/>
        <a:ext cx="3146818" cy="2634448"/>
      </dsp:txXfrm>
    </dsp:sp>
    <dsp:sp modelId="{24823DBF-3074-49A8-8943-074C3C1B304A}">
      <dsp:nvSpPr>
        <dsp:cNvPr id="0" name=""/>
        <dsp:cNvSpPr/>
      </dsp:nvSpPr>
      <dsp:spPr>
        <a:xfrm>
          <a:off x="4138416" y="1018229"/>
          <a:ext cx="3310740" cy="29356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GB" sz="2400" kern="1200" smtClean="0"/>
            <a:t>Routers are concerned with the reachability of networks and maintain tables (</a:t>
          </a:r>
          <a:r>
            <a:rPr lang="en-GB" sz="2400" i="1" kern="1200" smtClean="0"/>
            <a:t>Routing Tables</a:t>
          </a:r>
          <a:r>
            <a:rPr lang="en-GB" sz="2400" kern="1200" smtClean="0"/>
            <a:t>) that list those networks that are reachable</a:t>
          </a:r>
          <a:endParaRPr lang="en-GB" sz="2400" kern="1200"/>
        </a:p>
      </dsp:txBody>
      <dsp:txXfrm>
        <a:off x="4224400" y="1104213"/>
        <a:ext cx="3138772" cy="2763731"/>
      </dsp:txXfrm>
    </dsp:sp>
    <dsp:sp modelId="{279FFD41-FE36-477F-9FF9-9DAF7700F45B}">
      <dsp:nvSpPr>
        <dsp:cNvPr id="0" name=""/>
        <dsp:cNvSpPr/>
      </dsp:nvSpPr>
      <dsp:spPr>
        <a:xfrm>
          <a:off x="8183015" y="1018229"/>
          <a:ext cx="3310740" cy="29376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GB" sz="2400" kern="1200" dirty="0" smtClean="0"/>
            <a:t>These tables also include a measure of the quality [the </a:t>
          </a:r>
          <a:r>
            <a:rPr lang="en-GB" sz="2400" i="1" kern="1200" dirty="0" smtClean="0"/>
            <a:t>metric</a:t>
          </a:r>
          <a:r>
            <a:rPr lang="en-GB" sz="2400" kern="1200" dirty="0" smtClean="0"/>
            <a:t>] of the route used, and the address of the next relay system (</a:t>
          </a:r>
          <a:r>
            <a:rPr lang="en-GB" sz="2400" i="1" kern="1200" dirty="0" smtClean="0"/>
            <a:t>hop</a:t>
          </a:r>
          <a:r>
            <a:rPr lang="en-GB" sz="2400" kern="1200" dirty="0" smtClean="0"/>
            <a:t>) used to onward route the data</a:t>
          </a:r>
          <a:endParaRPr lang="en-GB" sz="2400" kern="1200" dirty="0"/>
        </a:p>
      </dsp:txBody>
      <dsp:txXfrm>
        <a:off x="8269054" y="1104268"/>
        <a:ext cx="3138662" cy="27655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EEDA7-3357-4885-8D4B-58B445FACA1A}" type="datetimeFigureOut">
              <a:rPr lang="en-GB" smtClean="0"/>
              <a:t>16/10/2020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1038F3-4107-4C25-9549-C30FE7674572}" type="slidenum">
              <a:rPr lang="en-GB" smtClean="0"/>
              <a:t>‹#›</a:t>
            </a:fld>
            <a:endParaRPr lang="en-GB"/>
          </a:p>
        </p:txBody>
      </p:sp>
    </p:spTree>
    <p:extLst>
      <p:ext uri="{BB962C8B-B14F-4D97-AF65-F5344CB8AC3E}">
        <p14:creationId xmlns:p14="http://schemas.microsoft.com/office/powerpoint/2010/main" val="240533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gateway is a node (router) in a computer network, a key </a:t>
            </a:r>
            <a:r>
              <a:rPr lang="en-GB" i="1" dirty="0" smtClean="0"/>
              <a:t>stopping point</a:t>
            </a:r>
            <a:r>
              <a:rPr lang="en-GB" dirty="0" smtClean="0"/>
              <a:t> for data on its way to or from other networks.</a:t>
            </a:r>
          </a:p>
          <a:p>
            <a:endParaRPr lang="en-GB" dirty="0" smtClean="0"/>
          </a:p>
          <a:p>
            <a:r>
              <a:rPr lang="en-GB" dirty="0" smtClean="0"/>
              <a:t>Thanks to gateways, we are able to communicate and send data back and forth. </a:t>
            </a:r>
          </a:p>
          <a:p>
            <a:endParaRPr lang="en-GB" dirty="0" smtClean="0"/>
          </a:p>
          <a:p>
            <a:r>
              <a:rPr lang="en-GB" dirty="0" smtClean="0"/>
              <a:t>The Internet wouldn't be any use to us without gateways (as well as a lot of other hardware and software).</a:t>
            </a:r>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2</a:t>
            </a:fld>
            <a:endParaRPr lang="en-GB"/>
          </a:p>
        </p:txBody>
      </p:sp>
    </p:spTree>
    <p:extLst>
      <p:ext uri="{BB962C8B-B14F-4D97-AF65-F5344CB8AC3E}">
        <p14:creationId xmlns:p14="http://schemas.microsoft.com/office/powerpoint/2010/main" val="245203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Prioritization is also called </a:t>
            </a:r>
            <a:r>
              <a:rPr lang="en-GB" dirty="0" err="1" smtClean="0"/>
              <a:t>CoS</a:t>
            </a:r>
            <a:r>
              <a:rPr lang="en-GB" dirty="0" smtClean="0"/>
              <a:t> (class of service) </a:t>
            </a:r>
          </a:p>
          <a:p>
            <a:r>
              <a:rPr lang="en-GB" dirty="0" smtClean="0"/>
              <a:t>Traffic is classed into categories such as high, medium, and low (gold, silver, and bronze), and the lower the priority, the more "drop eligible" is a packet</a:t>
            </a:r>
          </a:p>
          <a:p>
            <a:r>
              <a:rPr lang="en-GB" dirty="0" smtClean="0"/>
              <a:t>E-mail and Web traffic is often placed in the lowest categories</a:t>
            </a:r>
          </a:p>
          <a:p>
            <a:r>
              <a:rPr lang="en-GB" dirty="0" err="1" smtClean="0"/>
              <a:t>CoS</a:t>
            </a:r>
            <a:r>
              <a:rPr lang="en-GB" dirty="0" smtClean="0"/>
              <a:t> is a 3-bit field that is present in an Ethernet frame header when 802.1Q VLAN tagging is present.</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17</a:t>
            </a:fld>
            <a:endParaRPr lang="en-GB"/>
          </a:p>
        </p:txBody>
      </p:sp>
    </p:spTree>
    <p:extLst>
      <p:ext uri="{BB962C8B-B14F-4D97-AF65-F5344CB8AC3E}">
        <p14:creationId xmlns:p14="http://schemas.microsoft.com/office/powerpoint/2010/main" val="2683901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Prioritization/</a:t>
            </a:r>
            <a:r>
              <a:rPr lang="en-GB" dirty="0" err="1" smtClean="0"/>
              <a:t>CoS</a:t>
            </a:r>
            <a:r>
              <a:rPr lang="en-GB" dirty="0" smtClean="0"/>
              <a:t> should not be confused with </a:t>
            </a:r>
            <a:r>
              <a:rPr lang="en-GB" dirty="0" err="1" smtClean="0"/>
              <a:t>QoS</a:t>
            </a:r>
            <a:endParaRPr lang="en-GB" dirty="0" smtClean="0"/>
          </a:p>
          <a:p>
            <a:r>
              <a:rPr lang="en-GB" dirty="0" smtClean="0"/>
              <a:t>It is a subset of </a:t>
            </a:r>
            <a:r>
              <a:rPr lang="en-GB" dirty="0" err="1" smtClean="0"/>
              <a:t>QoS</a:t>
            </a:r>
            <a:endParaRPr lang="en-GB" dirty="0" smtClean="0"/>
          </a:p>
          <a:p>
            <a:r>
              <a:rPr lang="en-GB" dirty="0" smtClean="0"/>
              <a:t>Traffic prioritization and </a:t>
            </a:r>
            <a:r>
              <a:rPr lang="en-GB" dirty="0" err="1" smtClean="0"/>
              <a:t>QoS</a:t>
            </a:r>
            <a:r>
              <a:rPr lang="en-GB" dirty="0" smtClean="0"/>
              <a:t> concepts at the routing layer (L3) still apply in order to differentiate traffic types and provide them the resources they require to ensure the services </a:t>
            </a:r>
          </a:p>
          <a:p>
            <a:r>
              <a:rPr lang="en-GB" dirty="0" smtClean="0"/>
              <a:t>Since three bits does not allow for much sophistication in managing traffic, a new protocol, Differentiated Services (DS or </a:t>
            </a:r>
            <a:r>
              <a:rPr lang="en-GB" dirty="0" err="1" smtClean="0"/>
              <a:t>DiffServ</a:t>
            </a:r>
            <a:r>
              <a:rPr lang="en-GB" dirty="0" smtClean="0"/>
              <a:t>), has been developed in draft form by an IETF Working Group</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18</a:t>
            </a:fld>
            <a:endParaRPr lang="en-GB"/>
          </a:p>
        </p:txBody>
      </p:sp>
    </p:spTree>
    <p:extLst>
      <p:ext uri="{BB962C8B-B14F-4D97-AF65-F5344CB8AC3E}">
        <p14:creationId xmlns:p14="http://schemas.microsoft.com/office/powerpoint/2010/main" val="445494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Network behaviour anomaly detection (NBAD) provides one approach to network security threat detection</a:t>
            </a:r>
          </a:p>
          <a:p>
            <a:r>
              <a:rPr lang="en-GB" dirty="0" smtClean="0"/>
              <a:t>It is a complementary technology to systems that detect security threats based on packet signatures</a:t>
            </a:r>
          </a:p>
          <a:p>
            <a:endParaRPr lang="en-GB" dirty="0" smtClean="0"/>
          </a:p>
          <a:p>
            <a:r>
              <a:rPr lang="en-GB" dirty="0" smtClean="0"/>
              <a:t>Basically, a signature is a rule that examines a packet or series of packets for certain contents, such as matches on packet header or data payload information otherwise known as deep packet inspection</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Monitor packets on the network and look for patterns in the packets which match their database of signatures representing pre-identified known security threats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19</a:t>
            </a:fld>
            <a:endParaRPr lang="en-GB"/>
          </a:p>
        </p:txBody>
      </p:sp>
    </p:spTree>
    <p:extLst>
      <p:ext uri="{BB962C8B-B14F-4D97-AF65-F5344CB8AC3E}">
        <p14:creationId xmlns:p14="http://schemas.microsoft.com/office/powerpoint/2010/main" val="128628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NBAD-based systems are particularly helpful in detecting security threat vectors in two instances where signature-based systems cannot</a:t>
            </a:r>
          </a:p>
          <a:p>
            <a:pPr lvl="1"/>
            <a:r>
              <a:rPr lang="en-GB" dirty="0" smtClean="0"/>
              <a:t>new zero-day attacks</a:t>
            </a:r>
          </a:p>
          <a:p>
            <a:pPr lvl="1"/>
            <a:r>
              <a:rPr lang="en-GB" dirty="0" smtClean="0"/>
              <a:t>when the threat traffic is encrypted such as the command and control channel for certain Botnet</a:t>
            </a:r>
          </a:p>
          <a:p>
            <a:endParaRPr lang="en-GB" dirty="0" smtClean="0"/>
          </a:p>
          <a:p>
            <a:r>
              <a:rPr lang="en-GB" dirty="0" smtClean="0"/>
              <a:t>Large-scale examples of such characteristics include traffic volume, bandwidth use and protocol use</a:t>
            </a:r>
          </a:p>
          <a:p>
            <a:r>
              <a:rPr lang="en-GB" dirty="0" smtClean="0"/>
              <a:t>NBAD solutions can also monitor the behaviour of individual network subscribers</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20</a:t>
            </a:fld>
            <a:endParaRPr lang="en-GB"/>
          </a:p>
        </p:txBody>
      </p:sp>
    </p:spTree>
    <p:extLst>
      <p:ext uri="{BB962C8B-B14F-4D97-AF65-F5344CB8AC3E}">
        <p14:creationId xmlns:p14="http://schemas.microsoft.com/office/powerpoint/2010/main" val="4177703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Many commercial packages available:</a:t>
            </a:r>
          </a:p>
          <a:p>
            <a:pPr lvl="1"/>
            <a:r>
              <a:rPr lang="en-GB" dirty="0" err="1" smtClean="0"/>
              <a:t>Darktrace</a:t>
            </a:r>
            <a:r>
              <a:rPr lang="en-GB" dirty="0" smtClean="0"/>
              <a:t> - a collaboration between British intelligence agencies and Cambridge University mathematicians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err="1" smtClean="0"/>
              <a:t>Arbor</a:t>
            </a:r>
            <a:r>
              <a:rPr lang="en-GB" dirty="0" smtClean="0"/>
              <a:t> Network Security Intelligence - which sells network security and network monitoring software</a:t>
            </a:r>
          </a:p>
          <a:p>
            <a:pPr lvl="1"/>
            <a:r>
              <a:rPr lang="en-GB" dirty="0" smtClean="0"/>
              <a:t>Cisco</a:t>
            </a:r>
          </a:p>
          <a:p>
            <a:pPr lvl="1"/>
            <a:r>
              <a:rPr lang="en-GB" dirty="0" err="1" smtClean="0"/>
              <a:t>Flowmon</a:t>
            </a:r>
            <a:r>
              <a:rPr lang="en-GB" dirty="0" smtClean="0"/>
              <a:t> ADS - develops network performance monitoring and network security products utilizing information from traffic flow</a:t>
            </a:r>
          </a:p>
          <a:p>
            <a:pPr lvl="1"/>
            <a:r>
              <a:rPr lang="en-GB" dirty="0" smtClean="0"/>
              <a:t>McAfee Network Threat Behaviour Analysis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21</a:t>
            </a:fld>
            <a:endParaRPr lang="en-GB"/>
          </a:p>
        </p:txBody>
      </p:sp>
    </p:spTree>
    <p:extLst>
      <p:ext uri="{BB962C8B-B14F-4D97-AF65-F5344CB8AC3E}">
        <p14:creationId xmlns:p14="http://schemas.microsoft.com/office/powerpoint/2010/main" val="170608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Misuse detection is an approach to detecting computer attacks. In a misuse detection approach, abnormal system behaviour is defined first, and then all other behaviour is defined as normal</a:t>
            </a:r>
          </a:p>
          <a:p>
            <a:r>
              <a:rPr lang="en-GB" dirty="0" smtClean="0"/>
              <a:t>It stands against the anomaly detection approach which utilizes the reverse: defining normal system behaviour first and defining all other behaviour as abnormal</a:t>
            </a:r>
          </a:p>
          <a:p>
            <a:r>
              <a:rPr lang="en-GB" dirty="0" smtClean="0"/>
              <a:t>With misuse detection, anything not known is normal</a:t>
            </a:r>
          </a:p>
          <a:p>
            <a:r>
              <a:rPr lang="en-GB" dirty="0" smtClean="0"/>
              <a:t>An example of misuse detection is the use of attack signatures in an intrusion detection system</a:t>
            </a:r>
          </a:p>
          <a:p>
            <a:r>
              <a:rPr lang="en-GB" dirty="0" smtClean="0"/>
              <a:t>Misuse detection has also been used more generally to refer to all kinds of computer misuse</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23</a:t>
            </a:fld>
            <a:endParaRPr lang="en-GB"/>
          </a:p>
        </p:txBody>
      </p:sp>
    </p:spTree>
    <p:extLst>
      <p:ext uri="{BB962C8B-B14F-4D97-AF65-F5344CB8AC3E}">
        <p14:creationId xmlns:p14="http://schemas.microsoft.com/office/powerpoint/2010/main" val="2041106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network gateway provides interoperability between networks and contains devices, such as protocol translators, impedance matchers, rate converters, fault isolators, or signal translators.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network gateway requires the establishment of mutually acceptable administrative procedures between the networks using the gateway. Network gateways, known as protocol translation gateways or mapping gateways, can perform protocol conversions to connect networks with different network protocol technologies</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3</a:t>
            </a:fld>
            <a:endParaRPr lang="en-GB"/>
          </a:p>
        </p:txBody>
      </p:sp>
    </p:spTree>
    <p:extLst>
      <p:ext uri="{BB962C8B-B14F-4D97-AF65-F5344CB8AC3E}">
        <p14:creationId xmlns:p14="http://schemas.microsoft.com/office/powerpoint/2010/main" val="3348369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Routing</a:t>
            </a:r>
            <a:r>
              <a:rPr lang="en-GB" dirty="0" smtClean="0"/>
              <a:t> is the process of selecting a path for traffic in a network or between or across multiple networks.</a:t>
            </a:r>
          </a:p>
          <a:p>
            <a:endParaRPr lang="en-GB" dirty="0" smtClean="0"/>
          </a:p>
          <a:p>
            <a:r>
              <a:rPr lang="en-GB" dirty="0" smtClean="0"/>
              <a:t>Broadly, </a:t>
            </a:r>
            <a:r>
              <a:rPr lang="en-GB" b="0" dirty="0" smtClean="0"/>
              <a:t>routing</a:t>
            </a:r>
            <a:r>
              <a:rPr lang="en-GB" dirty="0" smtClean="0"/>
              <a:t> is performed in many types of networks, including circuit-switched networks, such as the public switched telephone network (PSTN), and computer networks, such as the Internet</a:t>
            </a:r>
          </a:p>
          <a:p>
            <a:r>
              <a:rPr lang="en-GB" dirty="0" smtClean="0"/>
              <a:t>Understand </a:t>
            </a:r>
            <a:r>
              <a:rPr lang="en-GB" dirty="0"/>
              <a:t>routing principles and policy based routing</a:t>
            </a:r>
          </a:p>
        </p:txBody>
      </p:sp>
      <p:sp>
        <p:nvSpPr>
          <p:cNvPr id="4" name="Slide Number Placeholder 3"/>
          <p:cNvSpPr>
            <a:spLocks noGrp="1"/>
          </p:cNvSpPr>
          <p:nvPr>
            <p:ph type="sldNum" sz="quarter" idx="5"/>
          </p:nvPr>
        </p:nvSpPr>
        <p:spPr/>
        <p:txBody>
          <a:bodyPr/>
          <a:lstStyle/>
          <a:p>
            <a:fld id="{FD3EF75B-EE50-46BA-A473-AA7F6300ED33}" type="slidenum">
              <a:rPr lang="en-GB" smtClean="0"/>
              <a:t>4</a:t>
            </a:fld>
            <a:endParaRPr lang="en-GB"/>
          </a:p>
        </p:txBody>
      </p:sp>
    </p:spTree>
    <p:extLst>
      <p:ext uri="{BB962C8B-B14F-4D97-AF65-F5344CB8AC3E}">
        <p14:creationId xmlns:p14="http://schemas.microsoft.com/office/powerpoint/2010/main" val="4065250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Understand </a:t>
            </a:r>
            <a:r>
              <a:rPr lang="en-GB" dirty="0"/>
              <a:t>routing principles and policy based routing</a:t>
            </a:r>
          </a:p>
        </p:txBody>
      </p:sp>
      <p:sp>
        <p:nvSpPr>
          <p:cNvPr id="4" name="Slide Number Placeholder 3"/>
          <p:cNvSpPr>
            <a:spLocks noGrp="1"/>
          </p:cNvSpPr>
          <p:nvPr>
            <p:ph type="sldNum" sz="quarter" idx="5"/>
          </p:nvPr>
        </p:nvSpPr>
        <p:spPr/>
        <p:txBody>
          <a:bodyPr/>
          <a:lstStyle/>
          <a:p>
            <a:fld id="{FD3EF75B-EE50-46BA-A473-AA7F6300ED33}" type="slidenum">
              <a:rPr lang="en-GB" smtClean="0"/>
              <a:t>5</a:t>
            </a:fld>
            <a:endParaRPr lang="en-GB"/>
          </a:p>
        </p:txBody>
      </p:sp>
    </p:spTree>
    <p:extLst>
      <p:ext uri="{BB962C8B-B14F-4D97-AF65-F5344CB8AC3E}">
        <p14:creationId xmlns:p14="http://schemas.microsoft.com/office/powerpoint/2010/main" val="65877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of the main aims of the IP Address was to provide for the easy routing of traffic between network</a:t>
            </a:r>
          </a:p>
          <a:p>
            <a:r>
              <a:rPr lang="en-GB" dirty="0" smtClean="0"/>
              <a:t>Routers are concerned with the reachability of networks and maintain tables (</a:t>
            </a:r>
            <a:r>
              <a:rPr lang="en-GB" i="1" dirty="0" smtClean="0"/>
              <a:t>Routing Tables</a:t>
            </a:r>
            <a:r>
              <a:rPr lang="en-GB" dirty="0" smtClean="0"/>
              <a:t>) that list those networks that are reachable</a:t>
            </a:r>
          </a:p>
          <a:p>
            <a:r>
              <a:rPr lang="en-GB" dirty="0" smtClean="0"/>
              <a:t>These tables also include a measure of the quality [the </a:t>
            </a:r>
            <a:r>
              <a:rPr lang="en-GB" i="1" dirty="0" smtClean="0"/>
              <a:t>metric</a:t>
            </a:r>
            <a:r>
              <a:rPr lang="en-GB" dirty="0" smtClean="0"/>
              <a:t>] of the route used, and the address of the next relay system (</a:t>
            </a:r>
            <a:r>
              <a:rPr lang="en-GB" i="1" dirty="0" smtClean="0"/>
              <a:t>hop</a:t>
            </a:r>
            <a:r>
              <a:rPr lang="en-GB" dirty="0" smtClean="0"/>
              <a:t>) used to onward route the data</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6</a:t>
            </a:fld>
            <a:endParaRPr lang="en-GB"/>
          </a:p>
        </p:txBody>
      </p:sp>
    </p:spTree>
    <p:extLst>
      <p:ext uri="{BB962C8B-B14F-4D97-AF65-F5344CB8AC3E}">
        <p14:creationId xmlns:p14="http://schemas.microsoft.com/office/powerpoint/2010/main" val="1779262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Differ in how they deliver messages:</a:t>
            </a:r>
          </a:p>
          <a:p>
            <a:r>
              <a:rPr lang="en-GB" dirty="0" smtClean="0"/>
              <a:t>Unicast delivers a message to a single specific node using a one-to-one association between a sender and destination: each destination address uniquely identifies a single receiver endpoint.</a:t>
            </a:r>
          </a:p>
          <a:p>
            <a:r>
              <a:rPr lang="en-GB" dirty="0" smtClean="0"/>
              <a:t>Broadcast delivers a message to all nodes in the network using a one-to-all association; a single datagram from one sender is routed to all of the possibly multiple endpoints associated with the broadcast address. The network automatically replicates datagrams as needed to reach all the recipients within the scope of the broadcast, which is generally an entire network subnet.</a:t>
            </a:r>
          </a:p>
          <a:p>
            <a:r>
              <a:rPr lang="en-GB" dirty="0" smtClean="0"/>
              <a:t>Multicast delivers a message to a group of nodes that have expressed interest in receiving the message using a one-to-many-of-many or many-to-many-of-many association; datagrams are routed simultaneously in a single transmission to many recipients. Multicast differs from broadcast in that the destination address designates a subset, not necessarily all, of the accessible nodes.</a:t>
            </a:r>
          </a:p>
          <a:p>
            <a:r>
              <a:rPr lang="en-GB" dirty="0" err="1" smtClean="0"/>
              <a:t>Anycast</a:t>
            </a:r>
            <a:r>
              <a:rPr lang="en-GB" dirty="0" smtClean="0"/>
              <a:t> delivers a message to any one out of a group of nodes, typically the one nearest to the source using a one-to-one-of-many association where datagrams are routed to any single member of a group of potential receivers that are all identified by the same destination address. The routing algorithm selects the single receiver from the group based on which is the nearest according to some distance measure.</a:t>
            </a:r>
          </a:p>
          <a:p>
            <a:r>
              <a:rPr lang="en-GB" dirty="0" err="1" smtClean="0"/>
              <a:t>Geocast</a:t>
            </a:r>
            <a:r>
              <a:rPr lang="en-GB" dirty="0" smtClean="0"/>
              <a:t> delivers a message to a group of nodes in a network based on their geographic location. It is a specialized form of multicast addressing used by some routing protocols for mobile ad hoc networks.</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8</a:t>
            </a:fld>
            <a:endParaRPr lang="en-GB"/>
          </a:p>
        </p:txBody>
      </p:sp>
    </p:spTree>
    <p:extLst>
      <p:ext uri="{BB962C8B-B14F-4D97-AF65-F5344CB8AC3E}">
        <p14:creationId xmlns:p14="http://schemas.microsoft.com/office/powerpoint/2010/main" val="1304666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Policy-based routing (PBR) is a technique used to make routing decisions based on policies set by the network administrator</a:t>
            </a:r>
          </a:p>
          <a:p>
            <a:endParaRPr lang="en-GB" dirty="0" smtClean="0"/>
          </a:p>
          <a:p>
            <a:r>
              <a:rPr lang="en-GB" dirty="0" smtClean="0"/>
              <a:t>When a router receives a packet it normally decides where to forward it based on the destination address in the packet, which is then used to look up an entry in a routing table. However, in some cases, there may be a need to forward the packet based on other criteria. For example, a network administrator might want to forward a packet based on the source address, not the destination address.[a] This permits routing of packets originating from different sources to different networks even when the destinations are the same and can be useful when interconnecting several private networks.</a:t>
            </a:r>
          </a:p>
          <a:p>
            <a:endParaRPr lang="en-GB" dirty="0" smtClean="0"/>
          </a:p>
          <a:p>
            <a:r>
              <a:rPr lang="en-GB" dirty="0" smtClean="0"/>
              <a:t>Policy-based routing may also be based on the size of the packet, the protocol of the payload, or other information available in a packet header or payload</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14</a:t>
            </a:fld>
            <a:endParaRPr lang="en-GB"/>
          </a:p>
        </p:txBody>
      </p:sp>
    </p:spTree>
    <p:extLst>
      <p:ext uri="{BB962C8B-B14F-4D97-AF65-F5344CB8AC3E}">
        <p14:creationId xmlns:p14="http://schemas.microsoft.com/office/powerpoint/2010/main" val="1227475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Prioritization of network traffic is simple in concept: give important network traffic precedence over unimportant network traffic.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That leads to some interesting questions. </a:t>
            </a:r>
          </a:p>
          <a:p>
            <a:r>
              <a:rPr lang="en-GB" sz="1200" kern="1200" dirty="0" smtClean="0">
                <a:solidFill>
                  <a:schemeClr val="tx1"/>
                </a:solidFill>
                <a:latin typeface="+mn-lt"/>
                <a:ea typeface="+mn-ea"/>
                <a:cs typeface="+mn-cs"/>
              </a:rPr>
              <a:t>What traffic should be prioritized? </a:t>
            </a:r>
          </a:p>
          <a:p>
            <a:r>
              <a:rPr lang="en-GB" sz="1200" kern="1200" dirty="0" smtClean="0">
                <a:solidFill>
                  <a:schemeClr val="tx1"/>
                </a:solidFill>
                <a:latin typeface="+mn-lt"/>
                <a:ea typeface="+mn-ea"/>
                <a:cs typeface="+mn-cs"/>
              </a:rPr>
              <a:t>Who defines priorities? </a:t>
            </a:r>
          </a:p>
          <a:p>
            <a:r>
              <a:rPr lang="en-GB" sz="1200" kern="1200" dirty="0" smtClean="0">
                <a:solidFill>
                  <a:schemeClr val="tx1"/>
                </a:solidFill>
                <a:latin typeface="+mn-lt"/>
                <a:ea typeface="+mn-ea"/>
                <a:cs typeface="+mn-cs"/>
              </a:rPr>
              <a:t>Do people pay for priority or do they get it based on traffic type (e.g., delay-sensitive traffic such as real-time voice)? </a:t>
            </a:r>
          </a:p>
          <a:p>
            <a:r>
              <a:rPr lang="en-GB" sz="1200" kern="1200" dirty="0" smtClean="0">
                <a:solidFill>
                  <a:schemeClr val="tx1"/>
                </a:solidFill>
                <a:latin typeface="+mn-lt"/>
                <a:ea typeface="+mn-ea"/>
                <a:cs typeface="+mn-cs"/>
              </a:rPr>
              <a:t>For Internet traffic, where are priorities set (at the ingress based on customer preassigned tags in packets, or by service provider policies that are defined by service-level agreements)?</a:t>
            </a:r>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15</a:t>
            </a:fld>
            <a:endParaRPr lang="en-GB"/>
          </a:p>
        </p:txBody>
      </p:sp>
    </p:spTree>
    <p:extLst>
      <p:ext uri="{BB962C8B-B14F-4D97-AF65-F5344CB8AC3E}">
        <p14:creationId xmlns:p14="http://schemas.microsoft.com/office/powerpoint/2010/main" val="3740154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This leads to some interesting questions. </a:t>
            </a:r>
          </a:p>
          <a:p>
            <a:r>
              <a:rPr lang="en-GB" sz="1200" kern="1200" dirty="0" smtClean="0">
                <a:solidFill>
                  <a:schemeClr val="tx1"/>
                </a:solidFill>
                <a:latin typeface="+mn-lt"/>
                <a:ea typeface="+mn-ea"/>
                <a:cs typeface="+mn-cs"/>
              </a:rPr>
              <a:t>What traffic should be prioritized? </a:t>
            </a:r>
          </a:p>
          <a:p>
            <a:r>
              <a:rPr lang="en-GB" sz="1200" kern="1200" dirty="0" smtClean="0">
                <a:solidFill>
                  <a:schemeClr val="tx1"/>
                </a:solidFill>
                <a:latin typeface="+mn-lt"/>
                <a:ea typeface="+mn-ea"/>
                <a:cs typeface="+mn-cs"/>
              </a:rPr>
              <a:t>Who defines priorities? </a:t>
            </a:r>
          </a:p>
          <a:p>
            <a:r>
              <a:rPr lang="en-GB" sz="1200" kern="1200" dirty="0" smtClean="0">
                <a:solidFill>
                  <a:schemeClr val="tx1"/>
                </a:solidFill>
                <a:latin typeface="+mn-lt"/>
                <a:ea typeface="+mn-ea"/>
                <a:cs typeface="+mn-cs"/>
              </a:rPr>
              <a:t>Do people pay for priority or do they get it based on traffic type (e.g., delay-sensitive traffic such as real-time voice)? </a:t>
            </a:r>
          </a:p>
          <a:p>
            <a:r>
              <a:rPr lang="en-GB" sz="1200" kern="1200" dirty="0" smtClean="0">
                <a:solidFill>
                  <a:schemeClr val="tx1"/>
                </a:solidFill>
                <a:latin typeface="+mn-lt"/>
                <a:ea typeface="+mn-ea"/>
                <a:cs typeface="+mn-cs"/>
              </a:rPr>
              <a:t>For Internet traffic, where are priorities set (at the ingress based on customer preassigned tags in packets, or by service provider policies that are defined by service-level agreements)?</a:t>
            </a:r>
            <a:endParaRPr lang="en-GB" dirty="0" smtClean="0"/>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16</a:t>
            </a:fld>
            <a:endParaRPr lang="en-GB"/>
          </a:p>
        </p:txBody>
      </p:sp>
    </p:spTree>
    <p:extLst>
      <p:ext uri="{BB962C8B-B14F-4D97-AF65-F5344CB8AC3E}">
        <p14:creationId xmlns:p14="http://schemas.microsoft.com/office/powerpoint/2010/main" val="885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1FB81B-7026-4743-ABC3-D9BF159A07F9}" type="datetimeFigureOut">
              <a:rPr lang="en-GB" smtClean="0"/>
              <a:t>16/10/2020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BD078F-F3EF-4B47-8057-4B8A150E19EB}" type="slidenum">
              <a:rPr lang="en-GB" smtClean="0"/>
              <a:t>‹#›</a:t>
            </a:fld>
            <a:endParaRPr lang="en-GB"/>
          </a:p>
        </p:txBody>
      </p:sp>
    </p:spTree>
    <p:extLst>
      <p:ext uri="{BB962C8B-B14F-4D97-AF65-F5344CB8AC3E}">
        <p14:creationId xmlns:p14="http://schemas.microsoft.com/office/powerpoint/2010/main" val="3930494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1FB81B-7026-4743-ABC3-D9BF159A07F9}" type="datetimeFigureOut">
              <a:rPr lang="en-GB" smtClean="0"/>
              <a:t>16/10/2020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BD078F-F3EF-4B47-8057-4B8A150E19EB}" type="slidenum">
              <a:rPr lang="en-GB" smtClean="0"/>
              <a:t>‹#›</a:t>
            </a:fld>
            <a:endParaRPr lang="en-GB"/>
          </a:p>
        </p:txBody>
      </p:sp>
    </p:spTree>
    <p:extLst>
      <p:ext uri="{BB962C8B-B14F-4D97-AF65-F5344CB8AC3E}">
        <p14:creationId xmlns:p14="http://schemas.microsoft.com/office/powerpoint/2010/main" val="1588129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1FB81B-7026-4743-ABC3-D9BF159A07F9}" type="datetimeFigureOut">
              <a:rPr lang="en-GB" smtClean="0"/>
              <a:t>16/10/2020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BD078F-F3EF-4B47-8057-4B8A150E19EB}" type="slidenum">
              <a:rPr lang="en-GB" smtClean="0"/>
              <a:t>‹#›</a:t>
            </a:fld>
            <a:endParaRPr lang="en-GB"/>
          </a:p>
        </p:txBody>
      </p:sp>
    </p:spTree>
    <p:extLst>
      <p:ext uri="{BB962C8B-B14F-4D97-AF65-F5344CB8AC3E}">
        <p14:creationId xmlns:p14="http://schemas.microsoft.com/office/powerpoint/2010/main" val="799816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Image Layout">
    <p:spTree>
      <p:nvGrpSpPr>
        <p:cNvPr id="1" name=""/>
        <p:cNvGrpSpPr/>
        <p:nvPr/>
      </p:nvGrpSpPr>
      <p:grpSpPr>
        <a:xfrm>
          <a:off x="0" y="0"/>
          <a:ext cx="0" cy="0"/>
          <a:chOff x="0" y="0"/>
          <a:chExt cx="0" cy="0"/>
        </a:xfrm>
      </p:grpSpPr>
      <p:sp>
        <p:nvSpPr>
          <p:cNvPr id="17" name="그림 개체 틀 16">
            <a:extLst>
              <a:ext uri="{FF2B5EF4-FFF2-40B4-BE49-F238E27FC236}">
                <a16:creationId xmlns:a16="http://schemas.microsoft.com/office/drawing/2014/main" id="{07163F96-C234-481E-88AF-E4A1C0E9A1DC}"/>
              </a:ext>
            </a:extLst>
          </p:cNvPr>
          <p:cNvSpPr>
            <a:spLocks noGrp="1"/>
          </p:cNvSpPr>
          <p:nvPr>
            <p:ph type="pic" idx="16" hasCustomPrompt="1"/>
          </p:nvPr>
        </p:nvSpPr>
        <p:spPr>
          <a:xfrm>
            <a:off x="564358" y="1"/>
            <a:ext cx="8396199" cy="6460304"/>
          </a:xfrm>
          <a:custGeom>
            <a:avLst/>
            <a:gdLst>
              <a:gd name="connsiteX0" fmla="*/ 1985184 w 8396198"/>
              <a:gd name="connsiteY0" fmla="*/ 5258093 h 6460303"/>
              <a:gd name="connsiteX1" fmla="*/ 1985184 w 8396198"/>
              <a:gd name="connsiteY1" fmla="*/ 5258093 h 6460303"/>
              <a:gd name="connsiteX2" fmla="*/ 1985184 w 8396198"/>
              <a:gd name="connsiteY2" fmla="*/ 5258093 h 6460303"/>
              <a:gd name="connsiteX3" fmla="*/ 7502757 w 8396198"/>
              <a:gd name="connsiteY3" fmla="*/ 0 h 6460303"/>
              <a:gd name="connsiteX4" fmla="*/ 8396198 w 8396198"/>
              <a:gd name="connsiteY4" fmla="*/ 0 h 6460303"/>
              <a:gd name="connsiteX5" fmla="*/ 8388310 w 8396198"/>
              <a:gd name="connsiteY5" fmla="*/ 12898 h 6460303"/>
              <a:gd name="connsiteX6" fmla="*/ 4763857 w 8396198"/>
              <a:gd name="connsiteY6" fmla="*/ 4786769 h 6460303"/>
              <a:gd name="connsiteX7" fmla="*/ 4264272 w 8396198"/>
              <a:gd name="connsiteY7" fmla="*/ 4855144 h 6460303"/>
              <a:gd name="connsiteX8" fmla="*/ 4264273 w 8396198"/>
              <a:gd name="connsiteY8" fmla="*/ 4855143 h 6460303"/>
              <a:gd name="connsiteX9" fmla="*/ 4195899 w 8396198"/>
              <a:gd name="connsiteY9" fmla="*/ 4355559 h 6460303"/>
              <a:gd name="connsiteX10" fmla="*/ 6516179 w 8396198"/>
              <a:gd name="connsiteY10" fmla="*/ 0 h 6460303"/>
              <a:gd name="connsiteX11" fmla="*/ 7411525 w 8396198"/>
              <a:gd name="connsiteY11" fmla="*/ 0 h 6460303"/>
              <a:gd name="connsiteX12" fmla="*/ 2805577 w 8396198"/>
              <a:gd name="connsiteY12" fmla="*/ 6066627 h 6460303"/>
              <a:gd name="connsiteX13" fmla="*/ 2305992 w 8396198"/>
              <a:gd name="connsiteY13" fmla="*/ 6135001 h 6460303"/>
              <a:gd name="connsiteX14" fmla="*/ 2305993 w 8396198"/>
              <a:gd name="connsiteY14" fmla="*/ 6135001 h 6460303"/>
              <a:gd name="connsiteX15" fmla="*/ 2237619 w 8396198"/>
              <a:gd name="connsiteY15" fmla="*/ 5635416 h 6460303"/>
              <a:gd name="connsiteX16" fmla="*/ 5529597 w 8396198"/>
              <a:gd name="connsiteY16" fmla="*/ 0 h 6460303"/>
              <a:gd name="connsiteX17" fmla="*/ 6424943 w 8396198"/>
              <a:gd name="connsiteY17" fmla="*/ 0 h 6460303"/>
              <a:gd name="connsiteX18" fmla="*/ 2484768 w 8396198"/>
              <a:gd name="connsiteY18" fmla="*/ 5189719 h 6460303"/>
              <a:gd name="connsiteX19" fmla="*/ 2046796 w 8396198"/>
              <a:gd name="connsiteY19" fmla="*/ 5295775 h 6460303"/>
              <a:gd name="connsiteX20" fmla="*/ 1985184 w 8396198"/>
              <a:gd name="connsiteY20" fmla="*/ 5258093 h 6460303"/>
              <a:gd name="connsiteX21" fmla="*/ 1932333 w 8396198"/>
              <a:gd name="connsiteY21" fmla="*/ 5208872 h 6460303"/>
              <a:gd name="connsiteX22" fmla="*/ 1916810 w 8396198"/>
              <a:gd name="connsiteY22" fmla="*/ 4758508 h 6460303"/>
              <a:gd name="connsiteX23" fmla="*/ 4543018 w 8396198"/>
              <a:gd name="connsiteY23" fmla="*/ 0 h 6460303"/>
              <a:gd name="connsiteX24" fmla="*/ 5438364 w 8396198"/>
              <a:gd name="connsiteY24" fmla="*/ 0 h 6460303"/>
              <a:gd name="connsiteX25" fmla="*/ 640552 w 8396198"/>
              <a:gd name="connsiteY25" fmla="*/ 6319336 h 6460303"/>
              <a:gd name="connsiteX26" fmla="*/ 140967 w 8396198"/>
              <a:gd name="connsiteY26" fmla="*/ 6387711 h 6460303"/>
              <a:gd name="connsiteX27" fmla="*/ 140968 w 8396198"/>
              <a:gd name="connsiteY27" fmla="*/ 6387711 h 6460303"/>
              <a:gd name="connsiteX28" fmla="*/ 72594 w 8396198"/>
              <a:gd name="connsiteY28" fmla="*/ 5888126 h 6460303"/>
              <a:gd name="connsiteX29" fmla="*/ 3556436 w 8396198"/>
              <a:gd name="connsiteY29" fmla="*/ 0 h 6460303"/>
              <a:gd name="connsiteX30" fmla="*/ 4451782 w 8396198"/>
              <a:gd name="connsiteY30" fmla="*/ 0 h 6460303"/>
              <a:gd name="connsiteX31" fmla="*/ 711634 w 8396198"/>
              <a:gd name="connsiteY31" fmla="*/ 4926258 h 6460303"/>
              <a:gd name="connsiteX32" fmla="*/ 212049 w 8396198"/>
              <a:gd name="connsiteY32" fmla="*/ 4994633 h 6460303"/>
              <a:gd name="connsiteX33" fmla="*/ 212050 w 8396198"/>
              <a:gd name="connsiteY33" fmla="*/ 4994633 h 6460303"/>
              <a:gd name="connsiteX34" fmla="*/ 143675 w 8396198"/>
              <a:gd name="connsiteY34" fmla="*/ 4495047 h 6460303"/>
              <a:gd name="connsiteX35" fmla="*/ 2569856 w 8396198"/>
              <a:gd name="connsiteY35" fmla="*/ 0 h 6460303"/>
              <a:gd name="connsiteX36" fmla="*/ 3465201 w 8396198"/>
              <a:gd name="connsiteY36" fmla="*/ 0 h 6460303"/>
              <a:gd name="connsiteX37" fmla="*/ 1054005 w 8396198"/>
              <a:gd name="connsiteY37" fmla="*/ 3175856 h 6460303"/>
              <a:gd name="connsiteX38" fmla="*/ 554420 w 8396198"/>
              <a:gd name="connsiteY38" fmla="*/ 3244231 h 6460303"/>
              <a:gd name="connsiteX39" fmla="*/ 554421 w 8396198"/>
              <a:gd name="connsiteY39" fmla="*/ 3244231 h 6460303"/>
              <a:gd name="connsiteX40" fmla="*/ 486047 w 8396198"/>
              <a:gd name="connsiteY40" fmla="*/ 2744646 h 6460303"/>
              <a:gd name="connsiteX41" fmla="*/ 1583274 w 8396198"/>
              <a:gd name="connsiteY41" fmla="*/ 0 h 6460303"/>
              <a:gd name="connsiteX42" fmla="*/ 2478619 w 8396198"/>
              <a:gd name="connsiteY42" fmla="*/ 0 h 6460303"/>
              <a:gd name="connsiteX43" fmla="*/ 935829 w 8396198"/>
              <a:gd name="connsiteY43" fmla="*/ 2032053 h 6460303"/>
              <a:gd name="connsiteX44" fmla="*/ 436245 w 8396198"/>
              <a:gd name="connsiteY44" fmla="*/ 2100428 h 6460303"/>
              <a:gd name="connsiteX45" fmla="*/ 436245 w 8396198"/>
              <a:gd name="connsiteY45" fmla="*/ 2100427 h 6460303"/>
              <a:gd name="connsiteX46" fmla="*/ 367872 w 8396198"/>
              <a:gd name="connsiteY46" fmla="*/ 1600843 h 6460303"/>
              <a:gd name="connsiteX47" fmla="*/ 596693 w 8396198"/>
              <a:gd name="connsiteY47" fmla="*/ 0 h 6460303"/>
              <a:gd name="connsiteX48" fmla="*/ 1492038 w 8396198"/>
              <a:gd name="connsiteY48" fmla="*/ 0 h 6460303"/>
              <a:gd name="connsiteX49" fmla="*/ 850966 w 8396198"/>
              <a:gd name="connsiteY49" fmla="*/ 844373 h 6460303"/>
              <a:gd name="connsiteX50" fmla="*/ 351382 w 8396198"/>
              <a:gd name="connsiteY50" fmla="*/ 912748 h 6460303"/>
              <a:gd name="connsiteX51" fmla="*/ 351383 w 8396198"/>
              <a:gd name="connsiteY51" fmla="*/ 912748 h 6460303"/>
              <a:gd name="connsiteX52" fmla="*/ 283008 w 8396198"/>
              <a:gd name="connsiteY52" fmla="*/ 413163 h 646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396198" h="6460303">
                <a:moveTo>
                  <a:pt x="1985184" y="5258093"/>
                </a:moveTo>
                <a:lnTo>
                  <a:pt x="1985184" y="5258093"/>
                </a:lnTo>
                <a:lnTo>
                  <a:pt x="1985184" y="5258093"/>
                </a:lnTo>
                <a:close/>
                <a:moveTo>
                  <a:pt x="7502757" y="0"/>
                </a:moveTo>
                <a:lnTo>
                  <a:pt x="8396198" y="0"/>
                </a:lnTo>
                <a:lnTo>
                  <a:pt x="8388310" y="12898"/>
                </a:lnTo>
                <a:cubicBezTo>
                  <a:pt x="7180160" y="1604189"/>
                  <a:pt x="5972008" y="3195478"/>
                  <a:pt x="4763857" y="4786769"/>
                </a:cubicBezTo>
                <a:cubicBezTo>
                  <a:pt x="4644782" y="4943607"/>
                  <a:pt x="4421110" y="4974220"/>
                  <a:pt x="4264272" y="4855144"/>
                </a:cubicBezTo>
                <a:lnTo>
                  <a:pt x="4264273" y="4855143"/>
                </a:lnTo>
                <a:cubicBezTo>
                  <a:pt x="4107436" y="4736068"/>
                  <a:pt x="4076824" y="4512397"/>
                  <a:pt x="4195899" y="4355559"/>
                </a:cubicBezTo>
                <a:close/>
                <a:moveTo>
                  <a:pt x="6516179" y="0"/>
                </a:moveTo>
                <a:lnTo>
                  <a:pt x="7411525" y="0"/>
                </a:lnTo>
                <a:lnTo>
                  <a:pt x="2805577" y="6066627"/>
                </a:lnTo>
                <a:cubicBezTo>
                  <a:pt x="2686501" y="6223464"/>
                  <a:pt x="2462830" y="6254077"/>
                  <a:pt x="2305992" y="6135001"/>
                </a:cubicBezTo>
                <a:lnTo>
                  <a:pt x="2305993" y="6135001"/>
                </a:lnTo>
                <a:cubicBezTo>
                  <a:pt x="2149155" y="6015926"/>
                  <a:pt x="2118543" y="5792254"/>
                  <a:pt x="2237619" y="5635416"/>
                </a:cubicBezTo>
                <a:close/>
                <a:moveTo>
                  <a:pt x="5529597" y="0"/>
                </a:moveTo>
                <a:lnTo>
                  <a:pt x="6424943" y="0"/>
                </a:lnTo>
                <a:lnTo>
                  <a:pt x="2484768" y="5189719"/>
                </a:lnTo>
                <a:cubicBezTo>
                  <a:pt x="2380577" y="5326952"/>
                  <a:pt x="2196304" y="5367543"/>
                  <a:pt x="2046796" y="5295775"/>
                </a:cubicBezTo>
                <a:lnTo>
                  <a:pt x="1985184" y="5258093"/>
                </a:lnTo>
                <a:lnTo>
                  <a:pt x="1932333" y="5208872"/>
                </a:lnTo>
                <a:cubicBezTo>
                  <a:pt x="1823032" y="5084144"/>
                  <a:pt x="1812619" y="4895741"/>
                  <a:pt x="1916810" y="4758508"/>
                </a:cubicBezTo>
                <a:close/>
                <a:moveTo>
                  <a:pt x="4543018" y="0"/>
                </a:moveTo>
                <a:lnTo>
                  <a:pt x="5438364" y="0"/>
                </a:lnTo>
                <a:lnTo>
                  <a:pt x="640552" y="6319336"/>
                </a:lnTo>
                <a:cubicBezTo>
                  <a:pt x="521476" y="6476174"/>
                  <a:pt x="297805" y="6506786"/>
                  <a:pt x="140967" y="6387711"/>
                </a:cubicBezTo>
                <a:lnTo>
                  <a:pt x="140968" y="6387711"/>
                </a:lnTo>
                <a:cubicBezTo>
                  <a:pt x="-15870" y="6268635"/>
                  <a:pt x="-46482" y="6044964"/>
                  <a:pt x="72594" y="5888126"/>
                </a:cubicBezTo>
                <a:close/>
                <a:moveTo>
                  <a:pt x="3556436" y="0"/>
                </a:moveTo>
                <a:lnTo>
                  <a:pt x="4451782" y="0"/>
                </a:lnTo>
                <a:lnTo>
                  <a:pt x="711634" y="4926258"/>
                </a:lnTo>
                <a:cubicBezTo>
                  <a:pt x="592557" y="5083097"/>
                  <a:pt x="368886" y="5113708"/>
                  <a:pt x="212049" y="4994633"/>
                </a:cubicBezTo>
                <a:lnTo>
                  <a:pt x="212050" y="4994633"/>
                </a:lnTo>
                <a:cubicBezTo>
                  <a:pt x="55212" y="4875558"/>
                  <a:pt x="24599" y="4651886"/>
                  <a:pt x="143675" y="4495047"/>
                </a:cubicBezTo>
                <a:close/>
                <a:moveTo>
                  <a:pt x="2569856" y="0"/>
                </a:moveTo>
                <a:lnTo>
                  <a:pt x="3465201" y="0"/>
                </a:lnTo>
                <a:lnTo>
                  <a:pt x="1054005" y="3175856"/>
                </a:lnTo>
                <a:cubicBezTo>
                  <a:pt x="934929" y="3332694"/>
                  <a:pt x="711258" y="3363306"/>
                  <a:pt x="554420" y="3244231"/>
                </a:cubicBezTo>
                <a:lnTo>
                  <a:pt x="554421" y="3244231"/>
                </a:lnTo>
                <a:cubicBezTo>
                  <a:pt x="397583" y="3125155"/>
                  <a:pt x="366971" y="2901484"/>
                  <a:pt x="486047" y="2744646"/>
                </a:cubicBezTo>
                <a:close/>
                <a:moveTo>
                  <a:pt x="1583274" y="0"/>
                </a:moveTo>
                <a:lnTo>
                  <a:pt x="2478619" y="0"/>
                </a:lnTo>
                <a:lnTo>
                  <a:pt x="935829" y="2032053"/>
                </a:lnTo>
                <a:cubicBezTo>
                  <a:pt x="816754" y="2188891"/>
                  <a:pt x="593082" y="2219503"/>
                  <a:pt x="436245" y="2100428"/>
                </a:cubicBezTo>
                <a:lnTo>
                  <a:pt x="436245" y="2100427"/>
                </a:lnTo>
                <a:cubicBezTo>
                  <a:pt x="279408" y="1981352"/>
                  <a:pt x="248796" y="1757681"/>
                  <a:pt x="367872" y="1600843"/>
                </a:cubicBezTo>
                <a:close/>
                <a:moveTo>
                  <a:pt x="596693" y="0"/>
                </a:moveTo>
                <a:lnTo>
                  <a:pt x="1492038" y="0"/>
                </a:lnTo>
                <a:lnTo>
                  <a:pt x="850966" y="844373"/>
                </a:lnTo>
                <a:cubicBezTo>
                  <a:pt x="731891" y="1001211"/>
                  <a:pt x="508219" y="1031824"/>
                  <a:pt x="351382" y="912748"/>
                </a:cubicBezTo>
                <a:lnTo>
                  <a:pt x="351383" y="912748"/>
                </a:lnTo>
                <a:cubicBezTo>
                  <a:pt x="194545" y="793672"/>
                  <a:pt x="163933" y="570001"/>
                  <a:pt x="283008" y="413163"/>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651731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1FB81B-7026-4743-ABC3-D9BF159A07F9}" type="datetimeFigureOut">
              <a:rPr lang="en-GB" smtClean="0"/>
              <a:t>16/10/2020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BD078F-F3EF-4B47-8057-4B8A150E19EB}" type="slidenum">
              <a:rPr lang="en-GB" smtClean="0"/>
              <a:t>‹#›</a:t>
            </a:fld>
            <a:endParaRPr lang="en-GB"/>
          </a:p>
        </p:txBody>
      </p:sp>
    </p:spTree>
    <p:extLst>
      <p:ext uri="{BB962C8B-B14F-4D97-AF65-F5344CB8AC3E}">
        <p14:creationId xmlns:p14="http://schemas.microsoft.com/office/powerpoint/2010/main" val="3188492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1FB81B-7026-4743-ABC3-D9BF159A07F9}" type="datetimeFigureOut">
              <a:rPr lang="en-GB" smtClean="0"/>
              <a:t>16/10/2020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BD078F-F3EF-4B47-8057-4B8A150E19EB}" type="slidenum">
              <a:rPr lang="en-GB" smtClean="0"/>
              <a:t>‹#›</a:t>
            </a:fld>
            <a:endParaRPr lang="en-GB"/>
          </a:p>
        </p:txBody>
      </p:sp>
    </p:spTree>
    <p:extLst>
      <p:ext uri="{BB962C8B-B14F-4D97-AF65-F5344CB8AC3E}">
        <p14:creationId xmlns:p14="http://schemas.microsoft.com/office/powerpoint/2010/main" val="185573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1FB81B-7026-4743-ABC3-D9BF159A07F9}" type="datetimeFigureOut">
              <a:rPr lang="en-GB" smtClean="0"/>
              <a:t>16/10/2020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BD078F-F3EF-4B47-8057-4B8A150E19EB}" type="slidenum">
              <a:rPr lang="en-GB" smtClean="0"/>
              <a:t>‹#›</a:t>
            </a:fld>
            <a:endParaRPr lang="en-GB"/>
          </a:p>
        </p:txBody>
      </p:sp>
    </p:spTree>
    <p:extLst>
      <p:ext uri="{BB962C8B-B14F-4D97-AF65-F5344CB8AC3E}">
        <p14:creationId xmlns:p14="http://schemas.microsoft.com/office/powerpoint/2010/main" val="515901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61FB81B-7026-4743-ABC3-D9BF159A07F9}" type="datetimeFigureOut">
              <a:rPr lang="en-GB" smtClean="0"/>
              <a:t>16/10/2020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BD078F-F3EF-4B47-8057-4B8A150E19EB}" type="slidenum">
              <a:rPr lang="en-GB" smtClean="0"/>
              <a:t>‹#›</a:t>
            </a:fld>
            <a:endParaRPr lang="en-GB"/>
          </a:p>
        </p:txBody>
      </p:sp>
    </p:spTree>
    <p:extLst>
      <p:ext uri="{BB962C8B-B14F-4D97-AF65-F5344CB8AC3E}">
        <p14:creationId xmlns:p14="http://schemas.microsoft.com/office/powerpoint/2010/main" val="1819944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1FB81B-7026-4743-ABC3-D9BF159A07F9}" type="datetimeFigureOut">
              <a:rPr lang="en-GB" smtClean="0"/>
              <a:t>16/10/2020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BD078F-F3EF-4B47-8057-4B8A150E19EB}" type="slidenum">
              <a:rPr lang="en-GB" smtClean="0"/>
              <a:t>‹#›</a:t>
            </a:fld>
            <a:endParaRPr lang="en-GB"/>
          </a:p>
        </p:txBody>
      </p:sp>
    </p:spTree>
    <p:extLst>
      <p:ext uri="{BB962C8B-B14F-4D97-AF65-F5344CB8AC3E}">
        <p14:creationId xmlns:p14="http://schemas.microsoft.com/office/powerpoint/2010/main" val="1144276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FB81B-7026-4743-ABC3-D9BF159A07F9}" type="datetimeFigureOut">
              <a:rPr lang="en-GB" smtClean="0"/>
              <a:t>16/10/2020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BD078F-F3EF-4B47-8057-4B8A150E19EB}" type="slidenum">
              <a:rPr lang="en-GB" smtClean="0"/>
              <a:t>‹#›</a:t>
            </a:fld>
            <a:endParaRPr lang="en-GB"/>
          </a:p>
        </p:txBody>
      </p:sp>
    </p:spTree>
    <p:extLst>
      <p:ext uri="{BB962C8B-B14F-4D97-AF65-F5344CB8AC3E}">
        <p14:creationId xmlns:p14="http://schemas.microsoft.com/office/powerpoint/2010/main" val="170739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1FB81B-7026-4743-ABC3-D9BF159A07F9}" type="datetimeFigureOut">
              <a:rPr lang="en-GB" smtClean="0"/>
              <a:t>16/10/2020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BD078F-F3EF-4B47-8057-4B8A150E19EB}" type="slidenum">
              <a:rPr lang="en-GB" smtClean="0"/>
              <a:t>‹#›</a:t>
            </a:fld>
            <a:endParaRPr lang="en-GB"/>
          </a:p>
        </p:txBody>
      </p:sp>
    </p:spTree>
    <p:extLst>
      <p:ext uri="{BB962C8B-B14F-4D97-AF65-F5344CB8AC3E}">
        <p14:creationId xmlns:p14="http://schemas.microsoft.com/office/powerpoint/2010/main" val="1431561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1FB81B-7026-4743-ABC3-D9BF159A07F9}" type="datetimeFigureOut">
              <a:rPr lang="en-GB" smtClean="0"/>
              <a:t>16/10/2020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BD078F-F3EF-4B47-8057-4B8A150E19EB}" type="slidenum">
              <a:rPr lang="en-GB" smtClean="0"/>
              <a:t>‹#›</a:t>
            </a:fld>
            <a:endParaRPr lang="en-GB"/>
          </a:p>
        </p:txBody>
      </p:sp>
    </p:spTree>
    <p:extLst>
      <p:ext uri="{BB962C8B-B14F-4D97-AF65-F5344CB8AC3E}">
        <p14:creationId xmlns:p14="http://schemas.microsoft.com/office/powerpoint/2010/main" val="1567653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1FB81B-7026-4743-ABC3-D9BF159A07F9}" type="datetimeFigureOut">
              <a:rPr lang="en-GB" smtClean="0"/>
              <a:t>16/10/2020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D078F-F3EF-4B47-8057-4B8A150E19EB}" type="slidenum">
              <a:rPr lang="en-GB" smtClean="0"/>
              <a:t>‹#›</a:t>
            </a:fld>
            <a:endParaRPr lang="en-GB"/>
          </a:p>
        </p:txBody>
      </p:sp>
    </p:spTree>
    <p:extLst>
      <p:ext uri="{BB962C8B-B14F-4D97-AF65-F5344CB8AC3E}">
        <p14:creationId xmlns:p14="http://schemas.microsoft.com/office/powerpoint/2010/main" val="3626731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AAF0E39-8064-419D-A171-F9992E0D5471}"/>
              </a:ext>
            </a:extLst>
          </p:cNvPr>
          <p:cNvSpPr/>
          <p:nvPr/>
        </p:nvSpPr>
        <p:spPr>
          <a:xfrm>
            <a:off x="7533554" y="5743215"/>
            <a:ext cx="2700000" cy="100811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Rectangle 27">
            <a:extLst>
              <a:ext uri="{FF2B5EF4-FFF2-40B4-BE49-F238E27FC236}">
                <a16:creationId xmlns:a16="http://schemas.microsoft.com/office/drawing/2014/main" id="{470409DC-80B8-4DCE-BD5E-7C63278BCB50}"/>
              </a:ext>
            </a:extLst>
          </p:cNvPr>
          <p:cNvSpPr/>
          <p:nvPr/>
        </p:nvSpPr>
        <p:spPr>
          <a:xfrm>
            <a:off x="7157173" y="5882367"/>
            <a:ext cx="752762" cy="7527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TextBox 33">
            <a:extLst>
              <a:ext uri="{FF2B5EF4-FFF2-40B4-BE49-F238E27FC236}">
                <a16:creationId xmlns:a16="http://schemas.microsoft.com/office/drawing/2014/main" id="{663F5E53-EB6A-4602-AEA3-5524AA25CAFD}"/>
              </a:ext>
            </a:extLst>
          </p:cNvPr>
          <p:cNvSpPr txBox="1"/>
          <p:nvPr/>
        </p:nvSpPr>
        <p:spPr>
          <a:xfrm>
            <a:off x="8286316" y="6063578"/>
            <a:ext cx="1861368" cy="338554"/>
          </a:xfrm>
          <a:prstGeom prst="rect">
            <a:avLst/>
          </a:prstGeom>
          <a:noFill/>
        </p:spPr>
        <p:txBody>
          <a:bodyPr wrap="square" rtlCol="0" anchor="ctr">
            <a:spAutoFit/>
          </a:bodyPr>
          <a:lstStyle/>
          <a:p>
            <a:r>
              <a:rPr lang="en-US" altLang="ko-KR" sz="1600" b="1" dirty="0">
                <a:solidFill>
                  <a:schemeClr val="tx1">
                    <a:lumMod val="75000"/>
                    <a:lumOff val="25000"/>
                  </a:schemeClr>
                </a:solidFill>
                <a:latin typeface="Arial" pitchFamily="34" charset="0"/>
                <a:cs typeface="Arial" pitchFamily="34" charset="0"/>
              </a:rPr>
              <a:t>QAN 603/0884/9</a:t>
            </a:r>
          </a:p>
        </p:txBody>
      </p:sp>
      <p:sp>
        <p:nvSpPr>
          <p:cNvPr id="37" name="Oval 21">
            <a:extLst>
              <a:ext uri="{FF2B5EF4-FFF2-40B4-BE49-F238E27FC236}">
                <a16:creationId xmlns:a16="http://schemas.microsoft.com/office/drawing/2014/main" id="{05730307-46CA-4C70-AB6B-D7C2EB65A0F8}"/>
              </a:ext>
            </a:extLst>
          </p:cNvPr>
          <p:cNvSpPr>
            <a:spLocks noChangeAspect="1"/>
          </p:cNvSpPr>
          <p:nvPr/>
        </p:nvSpPr>
        <p:spPr>
          <a:xfrm>
            <a:off x="7365182" y="6063578"/>
            <a:ext cx="336743" cy="33955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8" name="TextBox 37">
            <a:extLst>
              <a:ext uri="{FF2B5EF4-FFF2-40B4-BE49-F238E27FC236}">
                <a16:creationId xmlns:a16="http://schemas.microsoft.com/office/drawing/2014/main" id="{B5AEE4AC-9241-4652-A447-14C6C758BF90}"/>
              </a:ext>
            </a:extLst>
          </p:cNvPr>
          <p:cNvSpPr txBox="1"/>
          <p:nvPr/>
        </p:nvSpPr>
        <p:spPr>
          <a:xfrm>
            <a:off x="7157173" y="2171603"/>
            <a:ext cx="4914753" cy="3323987"/>
          </a:xfrm>
          <a:prstGeom prst="rect">
            <a:avLst/>
          </a:prstGeom>
          <a:noFill/>
          <a:ln>
            <a:solidFill>
              <a:schemeClr val="bg2">
                <a:lumMod val="75000"/>
              </a:schemeClr>
            </a:solidFill>
          </a:ln>
        </p:spPr>
        <p:txBody>
          <a:bodyPr wrap="square" lIns="36000" tIns="0" rIns="36000" bIns="0" rtlCol="0" anchor="ctr">
            <a:spAutoFit/>
          </a:bodyPr>
          <a:lstStyle/>
          <a:p>
            <a:r>
              <a:rPr lang="en-GB" altLang="ko-KR" sz="3600" b="1" dirty="0">
                <a:solidFill>
                  <a:schemeClr val="accent1">
                    <a:lumMod val="75000"/>
                  </a:schemeClr>
                </a:solidFill>
                <a:latin typeface="Moon 2.0 Bold" panose="00000500000000000000" pitchFamily="50" charset="0"/>
                <a:ea typeface="Moon 2.0 Bold" panose="00000500000000000000" pitchFamily="50" charset="0"/>
              </a:rPr>
              <a:t>BCS Level 4 Certificate in Security Technology Building Blocks Enhanced Syllabus</a:t>
            </a:r>
            <a:endParaRPr lang="ko-KR" altLang="en-US" sz="3600" b="1" dirty="0">
              <a:solidFill>
                <a:schemeClr val="accent1">
                  <a:lumMod val="75000"/>
                </a:schemeClr>
              </a:solidFill>
              <a:latin typeface="Moon 2.0 Bold" panose="00000500000000000000" pitchFamily="50" charset="0"/>
            </a:endParaRPr>
          </a:p>
        </p:txBody>
      </p:sp>
      <p:pic>
        <p:nvPicPr>
          <p:cNvPr id="16" name="Picture Placeholder 15" descr="A picture containing text&#10;&#10;Description automatically generated">
            <a:extLst>
              <a:ext uri="{FF2B5EF4-FFF2-40B4-BE49-F238E27FC236}">
                <a16:creationId xmlns:a16="http://schemas.microsoft.com/office/drawing/2014/main" id="{DCE068DE-CBDA-42ED-90EB-D25F438DECFB}"/>
              </a:ext>
            </a:extLst>
          </p:cNvPr>
          <p:cNvPicPr>
            <a:picLocks noGrp="1" noChangeAspect="1"/>
          </p:cNvPicPr>
          <p:nvPr>
            <p:ph type="pic" idx="16"/>
          </p:nvPr>
        </p:nvPicPr>
        <p:blipFill>
          <a:blip r:embed="rId2" cstate="print">
            <a:extLst>
              <a:ext uri="{28A0092B-C50C-407E-A947-70E740481C1C}">
                <a14:useLocalDpi xmlns:a14="http://schemas.microsoft.com/office/drawing/2010/main" val="0"/>
              </a:ext>
            </a:extLst>
          </a:blip>
          <a:srcRect l="13449" r="13449"/>
          <a:stretch>
            <a:fillRect/>
          </a:stretch>
        </p:blipFill>
        <p:spPr/>
      </p:pic>
      <p:sp>
        <p:nvSpPr>
          <p:cNvPr id="8" name="TextBox 7">
            <a:extLst>
              <a:ext uri="{FF2B5EF4-FFF2-40B4-BE49-F238E27FC236}">
                <a16:creationId xmlns:a16="http://schemas.microsoft.com/office/drawing/2014/main" id="{B5AEE4AC-9241-4652-A447-14C6C758BF90}"/>
              </a:ext>
            </a:extLst>
          </p:cNvPr>
          <p:cNvSpPr txBox="1"/>
          <p:nvPr/>
        </p:nvSpPr>
        <p:spPr>
          <a:xfrm>
            <a:off x="8575298" y="583495"/>
            <a:ext cx="1738192" cy="553998"/>
          </a:xfrm>
          <a:prstGeom prst="rect">
            <a:avLst/>
          </a:prstGeom>
          <a:noFill/>
          <a:ln>
            <a:solidFill>
              <a:schemeClr val="bg2">
                <a:lumMod val="75000"/>
              </a:schemeClr>
            </a:solidFill>
          </a:ln>
        </p:spPr>
        <p:txBody>
          <a:bodyPr wrap="square" lIns="36000" tIns="0" rIns="36000" bIns="0" rtlCol="0" anchor="ctr">
            <a:spAutoFit/>
          </a:bodyPr>
          <a:lstStyle/>
          <a:p>
            <a:r>
              <a:rPr lang="en-GB" altLang="ko-KR" sz="3600" b="1" dirty="0" smtClean="0">
                <a:solidFill>
                  <a:schemeClr val="accent1">
                    <a:lumMod val="75000"/>
                  </a:schemeClr>
                </a:solidFill>
                <a:latin typeface="Moon 2.0 Bold" panose="00000500000000000000" pitchFamily="50" charset="0"/>
                <a:ea typeface="Moon 2.0 Bold" panose="00000500000000000000" pitchFamily="50" charset="0"/>
              </a:rPr>
              <a:t>Day 4</a:t>
            </a:r>
          </a:p>
        </p:txBody>
      </p:sp>
    </p:spTree>
    <p:extLst>
      <p:ext uri="{BB962C8B-B14F-4D97-AF65-F5344CB8AC3E}">
        <p14:creationId xmlns:p14="http://schemas.microsoft.com/office/powerpoint/2010/main" val="403832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Broadcast</a:t>
            </a:r>
            <a:endParaRPr lang="en-GB" dirty="0"/>
          </a:p>
        </p:txBody>
      </p:sp>
      <p:sp>
        <p:nvSpPr>
          <p:cNvPr id="3" name="Content Placeholder 2"/>
          <p:cNvSpPr>
            <a:spLocks noGrp="1"/>
          </p:cNvSpPr>
          <p:nvPr>
            <p:ph idx="1"/>
          </p:nvPr>
        </p:nvSpPr>
        <p:spPr/>
        <p:txBody>
          <a:bodyPr>
            <a:normAutofit/>
          </a:bodyPr>
          <a:lstStyle/>
          <a:p>
            <a:r>
              <a:rPr lang="en-GB" dirty="0"/>
              <a:t>D</a:t>
            </a:r>
            <a:r>
              <a:rPr lang="en-GB" dirty="0" smtClean="0"/>
              <a:t>elivers </a:t>
            </a:r>
            <a:r>
              <a:rPr lang="en-GB" dirty="0"/>
              <a:t>a message to all nodes in the network using a one-to-all association; a single datagram from one sender is routed to all of the possibly multiple endpoints associated with the broadcast </a:t>
            </a:r>
            <a:r>
              <a:rPr lang="en-GB" dirty="0" smtClean="0"/>
              <a:t>address</a:t>
            </a:r>
          </a:p>
          <a:p>
            <a:r>
              <a:rPr lang="en-GB" dirty="0" smtClean="0"/>
              <a:t>The </a:t>
            </a:r>
            <a:r>
              <a:rPr lang="en-GB" dirty="0"/>
              <a:t>network automatically replicates datagrams as needed to reach all the recipients within the scope of the broadcast, which is generally an entire network </a:t>
            </a:r>
            <a:r>
              <a:rPr lang="en-GB" dirty="0" smtClean="0"/>
              <a:t>subnet</a:t>
            </a:r>
            <a:endParaRPr lang="en-GB" dirty="0"/>
          </a:p>
        </p:txBody>
      </p:sp>
    </p:spTree>
    <p:extLst>
      <p:ext uri="{BB962C8B-B14F-4D97-AF65-F5344CB8AC3E}">
        <p14:creationId xmlns:p14="http://schemas.microsoft.com/office/powerpoint/2010/main" val="2646106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Multicast</a:t>
            </a:r>
          </a:p>
        </p:txBody>
      </p:sp>
      <p:sp>
        <p:nvSpPr>
          <p:cNvPr id="3" name="Content Placeholder 2"/>
          <p:cNvSpPr>
            <a:spLocks noGrp="1"/>
          </p:cNvSpPr>
          <p:nvPr>
            <p:ph idx="1"/>
          </p:nvPr>
        </p:nvSpPr>
        <p:spPr/>
        <p:txBody>
          <a:bodyPr>
            <a:normAutofit/>
          </a:bodyPr>
          <a:lstStyle/>
          <a:p>
            <a:r>
              <a:rPr lang="en-GB" dirty="0" smtClean="0"/>
              <a:t>Delivers </a:t>
            </a:r>
            <a:r>
              <a:rPr lang="en-GB" dirty="0"/>
              <a:t>a message to a group of nodes that have expressed interest in receiving the message using a one-to-many-of-many or many-to-many-of-many association; datagrams are routed simultaneously in a single transmission to many </a:t>
            </a:r>
            <a:r>
              <a:rPr lang="en-GB" dirty="0" smtClean="0"/>
              <a:t>recipients</a:t>
            </a:r>
          </a:p>
          <a:p>
            <a:r>
              <a:rPr lang="en-GB" dirty="0" smtClean="0"/>
              <a:t>Multicast </a:t>
            </a:r>
            <a:r>
              <a:rPr lang="en-GB" dirty="0"/>
              <a:t>differs from broadcast in that the destination address designates a subset, not necessarily all, of the accessible </a:t>
            </a:r>
            <a:r>
              <a:rPr lang="en-GB" dirty="0" smtClean="0"/>
              <a:t>nodes</a:t>
            </a:r>
            <a:endParaRPr lang="en-GB" dirty="0"/>
          </a:p>
          <a:p>
            <a:endParaRPr lang="en-GB" dirty="0"/>
          </a:p>
        </p:txBody>
      </p:sp>
    </p:spTree>
    <p:extLst>
      <p:ext uri="{BB962C8B-B14F-4D97-AF65-F5344CB8AC3E}">
        <p14:creationId xmlns:p14="http://schemas.microsoft.com/office/powerpoint/2010/main" val="3396496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Anycast</a:t>
            </a:r>
            <a:endParaRPr lang="en-GB" dirty="0"/>
          </a:p>
        </p:txBody>
      </p:sp>
      <p:sp>
        <p:nvSpPr>
          <p:cNvPr id="3" name="Content Placeholder 2"/>
          <p:cNvSpPr>
            <a:spLocks noGrp="1"/>
          </p:cNvSpPr>
          <p:nvPr>
            <p:ph idx="1"/>
          </p:nvPr>
        </p:nvSpPr>
        <p:spPr/>
        <p:txBody>
          <a:bodyPr/>
          <a:lstStyle/>
          <a:p>
            <a:r>
              <a:rPr lang="en-GB" dirty="0"/>
              <a:t>D</a:t>
            </a:r>
            <a:r>
              <a:rPr lang="en-GB" dirty="0" smtClean="0"/>
              <a:t>elivers </a:t>
            </a:r>
            <a:r>
              <a:rPr lang="en-GB" dirty="0"/>
              <a:t>a message to any one out of a group of nodes, typically the one nearest to the source using a one-to-one-of-many association where datagrams are routed to any single member of a group of potential receivers that are all identified by the same destination </a:t>
            </a:r>
            <a:r>
              <a:rPr lang="en-GB" dirty="0" smtClean="0"/>
              <a:t>address</a:t>
            </a:r>
          </a:p>
          <a:p>
            <a:r>
              <a:rPr lang="en-GB" dirty="0" smtClean="0"/>
              <a:t>The </a:t>
            </a:r>
            <a:r>
              <a:rPr lang="en-GB" dirty="0"/>
              <a:t>routing algorithm selects the single receiver from the group based on which is the nearest according to some distance </a:t>
            </a:r>
            <a:r>
              <a:rPr lang="en-GB" dirty="0" smtClean="0"/>
              <a:t>measure</a:t>
            </a:r>
            <a:endParaRPr lang="en-GB" dirty="0"/>
          </a:p>
          <a:p>
            <a:endParaRPr lang="en-GB" dirty="0"/>
          </a:p>
        </p:txBody>
      </p:sp>
    </p:spTree>
    <p:extLst>
      <p:ext uri="{BB962C8B-B14F-4D97-AF65-F5344CB8AC3E}">
        <p14:creationId xmlns:p14="http://schemas.microsoft.com/office/powerpoint/2010/main" val="3366746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Geocast</a:t>
            </a:r>
            <a:endParaRPr lang="en-GB" dirty="0"/>
          </a:p>
        </p:txBody>
      </p:sp>
      <p:sp>
        <p:nvSpPr>
          <p:cNvPr id="3" name="Content Placeholder 2"/>
          <p:cNvSpPr>
            <a:spLocks noGrp="1"/>
          </p:cNvSpPr>
          <p:nvPr>
            <p:ph idx="1"/>
          </p:nvPr>
        </p:nvSpPr>
        <p:spPr/>
        <p:txBody>
          <a:bodyPr/>
          <a:lstStyle/>
          <a:p>
            <a:r>
              <a:rPr lang="en-GB" dirty="0" smtClean="0"/>
              <a:t>Delivers </a:t>
            </a:r>
            <a:r>
              <a:rPr lang="en-GB" dirty="0"/>
              <a:t>a message to a group of nodes in a network based on their geographic </a:t>
            </a:r>
            <a:r>
              <a:rPr lang="en-GB" dirty="0" smtClean="0"/>
              <a:t>location</a:t>
            </a:r>
          </a:p>
          <a:p>
            <a:r>
              <a:rPr lang="en-GB" dirty="0" smtClean="0"/>
              <a:t>It </a:t>
            </a:r>
            <a:r>
              <a:rPr lang="en-GB" dirty="0"/>
              <a:t>is a specialized form of multicast addressing used by some routing protocols for mobile ad hoc </a:t>
            </a:r>
            <a:r>
              <a:rPr lang="en-GB" dirty="0" smtClean="0"/>
              <a:t>networks</a:t>
            </a:r>
            <a:endParaRPr lang="en-GB" dirty="0"/>
          </a:p>
          <a:p>
            <a:endParaRPr lang="en-GB" dirty="0"/>
          </a:p>
        </p:txBody>
      </p:sp>
    </p:spTree>
    <p:extLst>
      <p:ext uri="{BB962C8B-B14F-4D97-AF65-F5344CB8AC3E}">
        <p14:creationId xmlns:p14="http://schemas.microsoft.com/office/powerpoint/2010/main" val="1874769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Policy Based Routing</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Policy-based </a:t>
            </a:r>
            <a:r>
              <a:rPr lang="en-GB" dirty="0"/>
              <a:t>routing (PBR) is a technique used to make routing decisions based on policies set by the network </a:t>
            </a:r>
            <a:r>
              <a:rPr lang="en-GB" dirty="0" smtClean="0"/>
              <a:t>administrator</a:t>
            </a:r>
            <a:endParaRPr lang="en-GB" dirty="0"/>
          </a:p>
          <a:p>
            <a:endParaRPr lang="en-GB" dirty="0"/>
          </a:p>
          <a:p>
            <a:r>
              <a:rPr lang="en-GB" dirty="0"/>
              <a:t>When a router receives a packet it normally decides where to forward it based on the destination address in the packet, which is then used to look up an entry in a routing table. </a:t>
            </a:r>
            <a:endParaRPr lang="en-GB" dirty="0" smtClean="0"/>
          </a:p>
          <a:p>
            <a:r>
              <a:rPr lang="en-GB" dirty="0"/>
              <a:t>I</a:t>
            </a:r>
            <a:r>
              <a:rPr lang="en-GB" dirty="0" smtClean="0"/>
              <a:t>n </a:t>
            </a:r>
            <a:r>
              <a:rPr lang="en-GB" dirty="0"/>
              <a:t>some cases, there may be a need to forward the packet based on other criteria. </a:t>
            </a:r>
            <a:endParaRPr lang="en-GB" dirty="0" smtClean="0"/>
          </a:p>
          <a:p>
            <a:pPr lvl="1"/>
            <a:r>
              <a:rPr lang="en-GB" dirty="0" smtClean="0"/>
              <a:t>E.g. a </a:t>
            </a:r>
            <a:r>
              <a:rPr lang="en-GB" dirty="0"/>
              <a:t>network administrator might want to forward a packet based on the source address, not the destination </a:t>
            </a:r>
            <a:r>
              <a:rPr lang="en-GB" dirty="0" smtClean="0"/>
              <a:t>address. </a:t>
            </a:r>
          </a:p>
          <a:p>
            <a:pPr lvl="1"/>
            <a:r>
              <a:rPr lang="en-GB" dirty="0" smtClean="0"/>
              <a:t>This </a:t>
            </a:r>
            <a:r>
              <a:rPr lang="en-GB" dirty="0"/>
              <a:t>permits routing of packets originating from different sources to different networks even when the destinations are the same and can be useful when interconnecting several private networks.</a:t>
            </a:r>
          </a:p>
          <a:p>
            <a:endParaRPr lang="en-GB" dirty="0"/>
          </a:p>
          <a:p>
            <a:r>
              <a:rPr lang="en-GB" dirty="0"/>
              <a:t>Policy-based routing may also be based on the size of the packet, the protocol of the payload, or other information available in a packet header or payload</a:t>
            </a:r>
          </a:p>
        </p:txBody>
      </p:sp>
    </p:spTree>
    <p:extLst>
      <p:ext uri="{BB962C8B-B14F-4D97-AF65-F5344CB8AC3E}">
        <p14:creationId xmlns:p14="http://schemas.microsoft.com/office/powerpoint/2010/main" val="1944373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EC305-D2BB-4449-B1FF-A1F809839319}"/>
              </a:ext>
            </a:extLst>
          </p:cNvPr>
          <p:cNvSpPr>
            <a:spLocks noGrp="1"/>
          </p:cNvSpPr>
          <p:nvPr>
            <p:ph type="title"/>
          </p:nvPr>
        </p:nvSpPr>
        <p:spPr/>
        <p:txBody>
          <a:bodyPr/>
          <a:lstStyle/>
          <a:p>
            <a:r>
              <a:rPr lang="en-GB" dirty="0"/>
              <a:t>Traffic prioritisation</a:t>
            </a:r>
          </a:p>
        </p:txBody>
      </p:sp>
      <p:sp>
        <p:nvSpPr>
          <p:cNvPr id="3" name="Content Placeholder 2">
            <a:extLst>
              <a:ext uri="{FF2B5EF4-FFF2-40B4-BE49-F238E27FC236}">
                <a16:creationId xmlns:a16="http://schemas.microsoft.com/office/drawing/2014/main" id="{C708AD4C-5A69-498D-BE31-236416A6BD13}"/>
              </a:ext>
            </a:extLst>
          </p:cNvPr>
          <p:cNvSpPr>
            <a:spLocks noGrp="1"/>
          </p:cNvSpPr>
          <p:nvPr>
            <p:ph idx="1"/>
          </p:nvPr>
        </p:nvSpPr>
        <p:spPr/>
        <p:txBody>
          <a:bodyPr/>
          <a:lstStyle/>
          <a:p>
            <a:r>
              <a:rPr lang="en-GB" dirty="0"/>
              <a:t>Prioritization of network traffic is simple in concept: give important network traffic precedence over unimportant network traffic. </a:t>
            </a:r>
          </a:p>
          <a:p>
            <a:endParaRPr lang="en-GB" dirty="0"/>
          </a:p>
        </p:txBody>
      </p:sp>
    </p:spTree>
    <p:extLst>
      <p:ext uri="{BB962C8B-B14F-4D97-AF65-F5344CB8AC3E}">
        <p14:creationId xmlns:p14="http://schemas.microsoft.com/office/powerpoint/2010/main" val="1572724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sz="3600" dirty="0" smtClean="0"/>
              <a:t>This </a:t>
            </a:r>
            <a:r>
              <a:rPr lang="en-GB" sz="3600" dirty="0"/>
              <a:t>leads to some interesting questions. </a:t>
            </a:r>
          </a:p>
          <a:p>
            <a:pPr lvl="1"/>
            <a:endParaRPr lang="en-GB" dirty="0" smtClean="0"/>
          </a:p>
          <a:p>
            <a:pPr marL="457200" lvl="1" indent="0">
              <a:buNone/>
            </a:pPr>
            <a:r>
              <a:rPr lang="en-GB" dirty="0" smtClean="0"/>
              <a:t>What </a:t>
            </a:r>
            <a:r>
              <a:rPr lang="en-GB" dirty="0"/>
              <a:t>traffic should be prioritized</a:t>
            </a:r>
            <a:r>
              <a:rPr lang="en-GB" dirty="0" smtClean="0"/>
              <a:t>? </a:t>
            </a:r>
            <a:endParaRPr lang="en-GB" dirty="0"/>
          </a:p>
          <a:p>
            <a:pPr marL="457200" lvl="1" indent="0">
              <a:buNone/>
            </a:pPr>
            <a:endParaRPr lang="en-GB" dirty="0" smtClean="0"/>
          </a:p>
          <a:p>
            <a:pPr marL="457200" lvl="1" indent="0">
              <a:buNone/>
            </a:pPr>
            <a:r>
              <a:rPr lang="en-GB" dirty="0" smtClean="0"/>
              <a:t>Who </a:t>
            </a:r>
            <a:r>
              <a:rPr lang="en-GB" dirty="0"/>
              <a:t>defines priorities? </a:t>
            </a:r>
            <a:endParaRPr lang="en-GB" dirty="0" smtClean="0"/>
          </a:p>
          <a:p>
            <a:pPr marL="457200" lvl="1" indent="0">
              <a:buNone/>
            </a:pPr>
            <a:endParaRPr lang="en-GB" dirty="0"/>
          </a:p>
          <a:p>
            <a:pPr marL="457200" lvl="1" indent="0">
              <a:buNone/>
            </a:pPr>
            <a:r>
              <a:rPr lang="en-GB" dirty="0" smtClean="0"/>
              <a:t>Do </a:t>
            </a:r>
            <a:r>
              <a:rPr lang="en-GB" dirty="0"/>
              <a:t>people pay for priority or do they get it based on traffic type (e.g., delay-sensitive traffic such as real-time voice)? </a:t>
            </a:r>
            <a:endParaRPr lang="en-GB" dirty="0" smtClean="0"/>
          </a:p>
          <a:p>
            <a:pPr marL="457200" lvl="1" indent="0">
              <a:buNone/>
            </a:pPr>
            <a:endParaRPr lang="en-GB" dirty="0"/>
          </a:p>
          <a:p>
            <a:pPr marL="457200" lvl="1" indent="0">
              <a:buNone/>
            </a:pPr>
            <a:r>
              <a:rPr lang="en-GB" dirty="0"/>
              <a:t>For Internet traffic, where are priorities set (at the ingress based on customer preassigned tags in packets, or by service provider policies that are defined by service-level agreements)?</a:t>
            </a:r>
          </a:p>
          <a:p>
            <a:endParaRPr lang="en-GB" dirty="0"/>
          </a:p>
        </p:txBody>
      </p:sp>
    </p:spTree>
    <p:extLst>
      <p:ext uri="{BB962C8B-B14F-4D97-AF65-F5344CB8AC3E}">
        <p14:creationId xmlns:p14="http://schemas.microsoft.com/office/powerpoint/2010/main" val="401120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tx2"/>
                                      </p:to>
                                    </p:animClr>
                                  </p:sub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tx2"/>
                                      </p:to>
                                    </p:animClr>
                                  </p:subTnLst>
                                </p:cTn>
                              </p:par>
                              <p:par>
                                <p:cTn id="31" presetID="53" presetClass="entr" presetSubtype="16"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p:cTn id="3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5"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Traffic prioritisation</a:t>
            </a:r>
          </a:p>
        </p:txBody>
      </p:sp>
      <p:sp>
        <p:nvSpPr>
          <p:cNvPr id="3" name="Content Placeholder 2"/>
          <p:cNvSpPr>
            <a:spLocks noGrp="1"/>
          </p:cNvSpPr>
          <p:nvPr>
            <p:ph idx="1"/>
          </p:nvPr>
        </p:nvSpPr>
        <p:spPr>
          <a:xfrm>
            <a:off x="312821" y="1825625"/>
            <a:ext cx="11590421" cy="3343141"/>
          </a:xfrm>
        </p:spPr>
        <p:txBody>
          <a:bodyPr/>
          <a:lstStyle/>
          <a:p>
            <a:r>
              <a:rPr lang="en-GB" dirty="0"/>
              <a:t>Prioritization is also called </a:t>
            </a:r>
            <a:r>
              <a:rPr lang="en-GB" dirty="0" err="1"/>
              <a:t>CoS</a:t>
            </a:r>
            <a:r>
              <a:rPr lang="en-GB" dirty="0"/>
              <a:t> (class of service) </a:t>
            </a:r>
            <a:endParaRPr lang="en-GB" dirty="0" smtClean="0"/>
          </a:p>
          <a:p>
            <a:r>
              <a:rPr lang="en-GB" dirty="0"/>
              <a:t>T</a:t>
            </a:r>
            <a:r>
              <a:rPr lang="en-GB" dirty="0" smtClean="0"/>
              <a:t>raffic </a:t>
            </a:r>
            <a:r>
              <a:rPr lang="en-GB" dirty="0"/>
              <a:t>is classed into categories such as high, medium, and low (gold, silver, and bronze), and the lower the priority, the more "drop eligible" is a </a:t>
            </a:r>
            <a:r>
              <a:rPr lang="en-GB" dirty="0" smtClean="0"/>
              <a:t>packet</a:t>
            </a:r>
          </a:p>
          <a:p>
            <a:r>
              <a:rPr lang="en-GB" dirty="0" smtClean="0"/>
              <a:t>E-mail </a:t>
            </a:r>
            <a:r>
              <a:rPr lang="en-GB" dirty="0"/>
              <a:t>and Web traffic is often placed in the lowest </a:t>
            </a:r>
            <a:r>
              <a:rPr lang="en-GB" dirty="0" smtClean="0"/>
              <a:t>categories</a:t>
            </a:r>
          </a:p>
          <a:p>
            <a:r>
              <a:rPr lang="en-GB" dirty="0" err="1"/>
              <a:t>CoS</a:t>
            </a:r>
            <a:r>
              <a:rPr lang="en-GB" dirty="0"/>
              <a:t> is a 3-bit field that is present in an Ethernet frame header when 802.1Q VLAN tagging is </a:t>
            </a:r>
            <a:r>
              <a:rPr lang="en-GB" dirty="0" smtClean="0"/>
              <a:t>present</a:t>
            </a:r>
            <a:endParaRPr lang="en-GB" dirty="0"/>
          </a:p>
        </p:txBody>
      </p:sp>
      <p:sp>
        <p:nvSpPr>
          <p:cNvPr id="5" name="Rectangle 4"/>
          <p:cNvSpPr/>
          <p:nvPr/>
        </p:nvSpPr>
        <p:spPr>
          <a:xfrm>
            <a:off x="9399069" y="4677877"/>
            <a:ext cx="1068405" cy="1975587"/>
          </a:xfrm>
          <a:prstGeom prst="rect">
            <a:avLst/>
          </a:prstGeom>
          <a:solidFill>
            <a:srgbClr val="7092B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677174" y="5688531"/>
            <a:ext cx="721893" cy="967339"/>
          </a:xfrm>
          <a:prstGeom prst="rect">
            <a:avLst/>
          </a:prstGeom>
          <a:solidFill>
            <a:srgbClr val="FEAEC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501540" y="4677878"/>
            <a:ext cx="2555508" cy="1010653"/>
          </a:xfrm>
          <a:prstGeom prst="rect">
            <a:avLst/>
          </a:prstGeom>
          <a:solidFill>
            <a:srgbClr val="03A1E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057048" y="4677878"/>
            <a:ext cx="5342020" cy="1010653"/>
          </a:xfrm>
          <a:prstGeom prst="rect">
            <a:avLst/>
          </a:prstGeom>
          <a:solidFill>
            <a:srgbClr val="9AD9E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626995" y="5688531"/>
            <a:ext cx="2050178" cy="967339"/>
          </a:xfrm>
          <a:prstGeom prst="rect">
            <a:avLst/>
          </a:prstGeom>
          <a:solidFill>
            <a:srgbClr val="B5E5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789596" y="5688531"/>
            <a:ext cx="837398" cy="967339"/>
          </a:xfrm>
          <a:prstGeom prst="rect">
            <a:avLst/>
          </a:prstGeom>
          <a:solidFill>
            <a:srgbClr val="FD802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952196" y="5688531"/>
            <a:ext cx="837398" cy="967339"/>
          </a:xfrm>
          <a:prstGeom prst="rect">
            <a:avLst/>
          </a:prstGeom>
          <a:solidFill>
            <a:srgbClr val="FFCA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057046" y="5688531"/>
            <a:ext cx="895150" cy="967339"/>
          </a:xfrm>
          <a:prstGeom prst="rect">
            <a:avLst/>
          </a:prstGeom>
          <a:solidFill>
            <a:srgbClr val="FEF2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501541" y="5688531"/>
            <a:ext cx="2555506" cy="967339"/>
          </a:xfrm>
          <a:prstGeom prst="rect">
            <a:avLst/>
          </a:prstGeom>
          <a:solidFill>
            <a:srgbClr val="C7BF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787051" y="4753267"/>
            <a:ext cx="1811714" cy="830997"/>
          </a:xfrm>
          <a:prstGeom prst="rect">
            <a:avLst/>
          </a:prstGeom>
          <a:noFill/>
        </p:spPr>
        <p:txBody>
          <a:bodyPr wrap="none" rtlCol="0">
            <a:spAutoFit/>
          </a:bodyPr>
          <a:lstStyle/>
          <a:p>
            <a:r>
              <a:rPr lang="en-GB" sz="2400" dirty="0" smtClean="0"/>
              <a:t>Bit Sequence</a:t>
            </a:r>
          </a:p>
          <a:p>
            <a:r>
              <a:rPr lang="en-GB" sz="2400" dirty="0" smtClean="0"/>
              <a:t>101010101…</a:t>
            </a:r>
            <a:endParaRPr lang="en-GB" sz="2400" dirty="0"/>
          </a:p>
        </p:txBody>
      </p:sp>
      <p:sp>
        <p:nvSpPr>
          <p:cNvPr id="15" name="TextBox 14"/>
          <p:cNvSpPr txBox="1"/>
          <p:nvPr/>
        </p:nvSpPr>
        <p:spPr>
          <a:xfrm>
            <a:off x="4819530" y="4914850"/>
            <a:ext cx="4121256" cy="461665"/>
          </a:xfrm>
          <a:prstGeom prst="rect">
            <a:avLst/>
          </a:prstGeom>
          <a:noFill/>
        </p:spPr>
        <p:txBody>
          <a:bodyPr wrap="none" rtlCol="0">
            <a:spAutoFit/>
          </a:bodyPr>
          <a:lstStyle/>
          <a:p>
            <a:r>
              <a:rPr lang="en-GB" sz="2400" dirty="0" smtClean="0"/>
              <a:t>Ethernet  Frame, 64-1518 Bytes</a:t>
            </a:r>
            <a:endParaRPr lang="en-GB" sz="2400" dirty="0"/>
          </a:p>
        </p:txBody>
      </p:sp>
      <p:sp>
        <p:nvSpPr>
          <p:cNvPr id="16" name="TextBox 15"/>
          <p:cNvSpPr txBox="1"/>
          <p:nvPr/>
        </p:nvSpPr>
        <p:spPr>
          <a:xfrm>
            <a:off x="9494002" y="4714473"/>
            <a:ext cx="973472" cy="1938992"/>
          </a:xfrm>
          <a:prstGeom prst="rect">
            <a:avLst/>
          </a:prstGeom>
          <a:noFill/>
        </p:spPr>
        <p:txBody>
          <a:bodyPr wrap="none" rtlCol="0">
            <a:spAutoFit/>
          </a:bodyPr>
          <a:lstStyle/>
          <a:p>
            <a:r>
              <a:rPr lang="en-GB" sz="2400" dirty="0" smtClean="0"/>
              <a:t>Inter</a:t>
            </a:r>
          </a:p>
          <a:p>
            <a:r>
              <a:rPr lang="en-GB" sz="2400" dirty="0" smtClean="0"/>
              <a:t>Frame</a:t>
            </a:r>
          </a:p>
          <a:p>
            <a:r>
              <a:rPr lang="en-GB" sz="2400" dirty="0" smtClean="0"/>
              <a:t>Gap</a:t>
            </a:r>
          </a:p>
          <a:p>
            <a:endParaRPr lang="en-GB" sz="2400" dirty="0"/>
          </a:p>
          <a:p>
            <a:r>
              <a:rPr lang="en-GB" sz="2400" dirty="0" smtClean="0"/>
              <a:t>9.6µs</a:t>
            </a:r>
            <a:endParaRPr lang="en-GB" sz="2400" dirty="0"/>
          </a:p>
        </p:txBody>
      </p:sp>
      <p:sp>
        <p:nvSpPr>
          <p:cNvPr id="17" name="TextBox 16"/>
          <p:cNvSpPr txBox="1"/>
          <p:nvPr/>
        </p:nvSpPr>
        <p:spPr>
          <a:xfrm>
            <a:off x="6721927" y="5730134"/>
            <a:ext cx="1668662" cy="923330"/>
          </a:xfrm>
          <a:prstGeom prst="rect">
            <a:avLst/>
          </a:prstGeom>
          <a:noFill/>
        </p:spPr>
        <p:txBody>
          <a:bodyPr wrap="none" rtlCol="0">
            <a:spAutoFit/>
          </a:bodyPr>
          <a:lstStyle/>
          <a:p>
            <a:r>
              <a:rPr lang="en-GB" dirty="0" smtClean="0"/>
              <a:t>Data</a:t>
            </a:r>
          </a:p>
          <a:p>
            <a:endParaRPr lang="en-GB" dirty="0"/>
          </a:p>
          <a:p>
            <a:r>
              <a:rPr lang="en-GB" dirty="0" smtClean="0"/>
              <a:t>46 – 1500 Bytes</a:t>
            </a:r>
            <a:endParaRPr lang="en-GB" dirty="0"/>
          </a:p>
        </p:txBody>
      </p:sp>
      <p:sp>
        <p:nvSpPr>
          <p:cNvPr id="18" name="TextBox 17"/>
          <p:cNvSpPr txBox="1"/>
          <p:nvPr/>
        </p:nvSpPr>
        <p:spPr>
          <a:xfrm>
            <a:off x="8612397" y="5726870"/>
            <a:ext cx="862352" cy="923330"/>
          </a:xfrm>
          <a:prstGeom prst="rect">
            <a:avLst/>
          </a:prstGeom>
          <a:noFill/>
        </p:spPr>
        <p:txBody>
          <a:bodyPr wrap="none" rtlCol="0">
            <a:spAutoFit/>
          </a:bodyPr>
          <a:lstStyle/>
          <a:p>
            <a:r>
              <a:rPr lang="en-GB" dirty="0" smtClean="0"/>
              <a:t>FCS</a:t>
            </a:r>
          </a:p>
          <a:p>
            <a:endParaRPr lang="en-GB" dirty="0"/>
          </a:p>
          <a:p>
            <a:r>
              <a:rPr lang="en-GB" dirty="0" smtClean="0"/>
              <a:t>4 Bytes</a:t>
            </a:r>
            <a:endParaRPr lang="en-GB" dirty="0"/>
          </a:p>
        </p:txBody>
      </p:sp>
      <p:sp>
        <p:nvSpPr>
          <p:cNvPr id="19" name="TextBox 18"/>
          <p:cNvSpPr txBox="1"/>
          <p:nvPr/>
        </p:nvSpPr>
        <p:spPr>
          <a:xfrm>
            <a:off x="5812108" y="5721896"/>
            <a:ext cx="862352" cy="923330"/>
          </a:xfrm>
          <a:prstGeom prst="rect">
            <a:avLst/>
          </a:prstGeom>
          <a:noFill/>
        </p:spPr>
        <p:txBody>
          <a:bodyPr wrap="none" rtlCol="0">
            <a:spAutoFit/>
          </a:bodyPr>
          <a:lstStyle/>
          <a:p>
            <a:r>
              <a:rPr lang="en-GB" dirty="0" smtClean="0"/>
              <a:t>Type</a:t>
            </a:r>
          </a:p>
          <a:p>
            <a:endParaRPr lang="en-GB" dirty="0"/>
          </a:p>
          <a:p>
            <a:r>
              <a:rPr lang="en-GB" dirty="0" smtClean="0"/>
              <a:t>2 Bytes</a:t>
            </a:r>
            <a:endParaRPr lang="en-GB" dirty="0"/>
          </a:p>
        </p:txBody>
      </p:sp>
      <p:sp>
        <p:nvSpPr>
          <p:cNvPr id="20" name="TextBox 19"/>
          <p:cNvSpPr txBox="1"/>
          <p:nvPr/>
        </p:nvSpPr>
        <p:spPr>
          <a:xfrm>
            <a:off x="4917618" y="5730134"/>
            <a:ext cx="933461" cy="923330"/>
          </a:xfrm>
          <a:prstGeom prst="rect">
            <a:avLst/>
          </a:prstGeom>
          <a:noFill/>
        </p:spPr>
        <p:txBody>
          <a:bodyPr wrap="none" rtlCol="0">
            <a:spAutoFit/>
          </a:bodyPr>
          <a:lstStyle/>
          <a:p>
            <a:r>
              <a:rPr lang="en-GB" dirty="0" smtClean="0"/>
              <a:t>Source</a:t>
            </a:r>
          </a:p>
          <a:p>
            <a:r>
              <a:rPr lang="en-GB" dirty="0" smtClean="0"/>
              <a:t>Address</a:t>
            </a:r>
            <a:endParaRPr lang="en-GB" dirty="0"/>
          </a:p>
          <a:p>
            <a:r>
              <a:rPr lang="en-GB" dirty="0" smtClean="0"/>
              <a:t>6 Bytes</a:t>
            </a:r>
            <a:endParaRPr lang="en-GB" dirty="0"/>
          </a:p>
        </p:txBody>
      </p:sp>
      <p:sp>
        <p:nvSpPr>
          <p:cNvPr id="21" name="TextBox 20"/>
          <p:cNvSpPr txBox="1"/>
          <p:nvPr/>
        </p:nvSpPr>
        <p:spPr>
          <a:xfrm>
            <a:off x="4023128" y="5738372"/>
            <a:ext cx="933461" cy="923330"/>
          </a:xfrm>
          <a:prstGeom prst="rect">
            <a:avLst/>
          </a:prstGeom>
          <a:noFill/>
        </p:spPr>
        <p:txBody>
          <a:bodyPr wrap="none" rtlCol="0">
            <a:spAutoFit/>
          </a:bodyPr>
          <a:lstStyle/>
          <a:p>
            <a:r>
              <a:rPr lang="en-GB" dirty="0" err="1" smtClean="0"/>
              <a:t>Dest</a:t>
            </a:r>
            <a:r>
              <a:rPr lang="en-GB" dirty="0" smtClean="0"/>
              <a:t>.</a:t>
            </a:r>
          </a:p>
          <a:p>
            <a:r>
              <a:rPr lang="en-GB" dirty="0" smtClean="0"/>
              <a:t>Address</a:t>
            </a:r>
            <a:endParaRPr lang="en-GB" dirty="0"/>
          </a:p>
          <a:p>
            <a:r>
              <a:rPr lang="en-GB" dirty="0" smtClean="0"/>
              <a:t>6 Bytes</a:t>
            </a:r>
            <a:endParaRPr lang="en-GB" dirty="0"/>
          </a:p>
        </p:txBody>
      </p:sp>
      <p:sp>
        <p:nvSpPr>
          <p:cNvPr id="22" name="TextBox 21"/>
          <p:cNvSpPr txBox="1"/>
          <p:nvPr/>
        </p:nvSpPr>
        <p:spPr>
          <a:xfrm>
            <a:off x="3241342" y="5738372"/>
            <a:ext cx="538930" cy="369332"/>
          </a:xfrm>
          <a:prstGeom prst="rect">
            <a:avLst/>
          </a:prstGeom>
          <a:noFill/>
        </p:spPr>
        <p:txBody>
          <a:bodyPr wrap="none" rtlCol="0">
            <a:spAutoFit/>
          </a:bodyPr>
          <a:lstStyle/>
          <a:p>
            <a:r>
              <a:rPr lang="en-GB" dirty="0" smtClean="0"/>
              <a:t>SFD</a:t>
            </a:r>
          </a:p>
        </p:txBody>
      </p:sp>
      <p:cxnSp>
        <p:nvCxnSpPr>
          <p:cNvPr id="24" name="Straight Connector 23"/>
          <p:cNvCxnSpPr/>
          <p:nvPr/>
        </p:nvCxnSpPr>
        <p:spPr>
          <a:xfrm>
            <a:off x="3014259" y="5682699"/>
            <a:ext cx="0" cy="3523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53749" y="5746566"/>
            <a:ext cx="1080937" cy="369332"/>
          </a:xfrm>
          <a:prstGeom prst="rect">
            <a:avLst/>
          </a:prstGeom>
          <a:noFill/>
        </p:spPr>
        <p:txBody>
          <a:bodyPr wrap="none" rtlCol="0">
            <a:spAutoFit/>
          </a:bodyPr>
          <a:lstStyle/>
          <a:p>
            <a:r>
              <a:rPr lang="en-GB" dirty="0" smtClean="0"/>
              <a:t>Preamble</a:t>
            </a:r>
          </a:p>
        </p:txBody>
      </p:sp>
      <p:sp>
        <p:nvSpPr>
          <p:cNvPr id="26" name="TextBox 25"/>
          <p:cNvSpPr txBox="1"/>
          <p:nvPr/>
        </p:nvSpPr>
        <p:spPr>
          <a:xfrm>
            <a:off x="2352722" y="6200037"/>
            <a:ext cx="862352" cy="369332"/>
          </a:xfrm>
          <a:prstGeom prst="rect">
            <a:avLst/>
          </a:prstGeom>
          <a:noFill/>
        </p:spPr>
        <p:txBody>
          <a:bodyPr wrap="none" rtlCol="0">
            <a:spAutoFit/>
          </a:bodyPr>
          <a:lstStyle/>
          <a:p>
            <a:r>
              <a:rPr lang="en-GB" dirty="0" smtClean="0"/>
              <a:t>8 Bytes</a:t>
            </a:r>
          </a:p>
        </p:txBody>
      </p:sp>
    </p:spTree>
    <p:extLst>
      <p:ext uri="{BB962C8B-B14F-4D97-AF65-F5344CB8AC3E}">
        <p14:creationId xmlns:p14="http://schemas.microsoft.com/office/powerpoint/2010/main" val="3645934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Traffic prioritisation</a:t>
            </a:r>
          </a:p>
        </p:txBody>
      </p:sp>
      <p:sp>
        <p:nvSpPr>
          <p:cNvPr id="3" name="Content Placeholder 2"/>
          <p:cNvSpPr>
            <a:spLocks noGrp="1"/>
          </p:cNvSpPr>
          <p:nvPr>
            <p:ph idx="1"/>
          </p:nvPr>
        </p:nvSpPr>
        <p:spPr/>
        <p:txBody>
          <a:bodyPr/>
          <a:lstStyle/>
          <a:p>
            <a:r>
              <a:rPr lang="en-GB" dirty="0"/>
              <a:t>Prioritization/</a:t>
            </a:r>
            <a:r>
              <a:rPr lang="en-GB" dirty="0" err="1"/>
              <a:t>CoS</a:t>
            </a:r>
            <a:r>
              <a:rPr lang="en-GB" dirty="0"/>
              <a:t> should not be confused with </a:t>
            </a:r>
            <a:r>
              <a:rPr lang="en-GB" dirty="0" err="1" smtClean="0"/>
              <a:t>QoS</a:t>
            </a:r>
            <a:endParaRPr lang="en-GB" dirty="0" smtClean="0"/>
          </a:p>
          <a:p>
            <a:r>
              <a:rPr lang="en-GB" dirty="0" smtClean="0"/>
              <a:t>It </a:t>
            </a:r>
            <a:r>
              <a:rPr lang="en-GB" dirty="0"/>
              <a:t>is a subset of </a:t>
            </a:r>
            <a:r>
              <a:rPr lang="en-GB" dirty="0" err="1" smtClean="0"/>
              <a:t>QoS</a:t>
            </a:r>
            <a:endParaRPr lang="en-GB" dirty="0" smtClean="0"/>
          </a:p>
          <a:p>
            <a:r>
              <a:rPr lang="en-GB" dirty="0"/>
              <a:t>Traffic prioritization and </a:t>
            </a:r>
            <a:r>
              <a:rPr lang="en-GB" dirty="0" err="1"/>
              <a:t>QoS</a:t>
            </a:r>
            <a:r>
              <a:rPr lang="en-GB" dirty="0"/>
              <a:t> concepts at the routing layer </a:t>
            </a:r>
            <a:r>
              <a:rPr lang="en-GB" dirty="0" smtClean="0"/>
              <a:t>(L3) still </a:t>
            </a:r>
            <a:r>
              <a:rPr lang="en-GB" dirty="0"/>
              <a:t>apply in order to differentiate traffic types and provide them the resources they require to ensure the services </a:t>
            </a:r>
            <a:endParaRPr lang="en-GB" dirty="0" smtClean="0"/>
          </a:p>
          <a:p>
            <a:r>
              <a:rPr lang="en-GB" dirty="0"/>
              <a:t>Since three bits does not allow for much sophistication in managing traffic, a new protocol, Differentiated Services (DS or </a:t>
            </a:r>
            <a:r>
              <a:rPr lang="en-GB" dirty="0" err="1"/>
              <a:t>DiffServ</a:t>
            </a:r>
            <a:r>
              <a:rPr lang="en-GB" dirty="0"/>
              <a:t>), has been developed in draft form by an IETF Working Group</a:t>
            </a:r>
            <a:endParaRPr lang="en-GB" dirty="0" smtClean="0"/>
          </a:p>
        </p:txBody>
      </p:sp>
    </p:spTree>
    <p:extLst>
      <p:ext uri="{BB962C8B-B14F-4D97-AF65-F5344CB8AC3E}">
        <p14:creationId xmlns:p14="http://schemas.microsoft.com/office/powerpoint/2010/main" val="3331688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D7B90-1FF3-458C-95DC-8862B231BD4D}"/>
              </a:ext>
            </a:extLst>
          </p:cNvPr>
          <p:cNvSpPr>
            <a:spLocks noGrp="1"/>
          </p:cNvSpPr>
          <p:nvPr>
            <p:ph type="title"/>
          </p:nvPr>
        </p:nvSpPr>
        <p:spPr/>
        <p:txBody>
          <a:bodyPr/>
          <a:lstStyle/>
          <a:p>
            <a:r>
              <a:rPr lang="en-GB" dirty="0"/>
              <a:t>Anomaly and Misuse detection</a:t>
            </a:r>
          </a:p>
        </p:txBody>
      </p:sp>
      <p:sp>
        <p:nvSpPr>
          <p:cNvPr id="3" name="Content Placeholder 2">
            <a:extLst>
              <a:ext uri="{FF2B5EF4-FFF2-40B4-BE49-F238E27FC236}">
                <a16:creationId xmlns:a16="http://schemas.microsoft.com/office/drawing/2014/main" id="{8D5A7431-27F7-4393-B307-3B24AFABAFC7}"/>
              </a:ext>
            </a:extLst>
          </p:cNvPr>
          <p:cNvSpPr>
            <a:spLocks noGrp="1"/>
          </p:cNvSpPr>
          <p:nvPr>
            <p:ph idx="1"/>
          </p:nvPr>
        </p:nvSpPr>
        <p:spPr/>
        <p:txBody>
          <a:bodyPr/>
          <a:lstStyle/>
          <a:p>
            <a:r>
              <a:rPr lang="en-GB" dirty="0"/>
              <a:t>Network </a:t>
            </a:r>
            <a:r>
              <a:rPr lang="en-GB" dirty="0" smtClean="0"/>
              <a:t>behaviour </a:t>
            </a:r>
            <a:r>
              <a:rPr lang="en-GB" dirty="0"/>
              <a:t>anomaly detection (NBAD) provides one approach to network security threat </a:t>
            </a:r>
            <a:r>
              <a:rPr lang="en-GB" dirty="0" smtClean="0"/>
              <a:t>detection</a:t>
            </a:r>
          </a:p>
          <a:p>
            <a:r>
              <a:rPr lang="en-GB" dirty="0" smtClean="0"/>
              <a:t>It </a:t>
            </a:r>
            <a:r>
              <a:rPr lang="en-GB" dirty="0"/>
              <a:t>is a complementary technology to systems that detect security threats based on packet </a:t>
            </a:r>
            <a:r>
              <a:rPr lang="en-GB" dirty="0" smtClean="0"/>
              <a:t>signatures</a:t>
            </a:r>
          </a:p>
          <a:p>
            <a:r>
              <a:rPr lang="en-GB" dirty="0" smtClean="0"/>
              <a:t>Monitor </a:t>
            </a:r>
            <a:r>
              <a:rPr lang="en-GB" dirty="0"/>
              <a:t>packets on the network and look for patterns in the packets which match their database of signatures representing pre-identified known security </a:t>
            </a:r>
            <a:r>
              <a:rPr lang="en-GB" dirty="0" smtClean="0"/>
              <a:t>threats</a:t>
            </a:r>
          </a:p>
          <a:p>
            <a:endParaRPr lang="en-GB" dirty="0"/>
          </a:p>
        </p:txBody>
      </p:sp>
    </p:spTree>
    <p:extLst>
      <p:ext uri="{BB962C8B-B14F-4D97-AF65-F5344CB8AC3E}">
        <p14:creationId xmlns:p14="http://schemas.microsoft.com/office/powerpoint/2010/main" val="1739955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112A4-6551-4227-AB68-FBC2A007EBC6}"/>
              </a:ext>
            </a:extLst>
          </p:cNvPr>
          <p:cNvSpPr>
            <a:spLocks noGrp="1"/>
          </p:cNvSpPr>
          <p:nvPr>
            <p:ph type="title"/>
          </p:nvPr>
        </p:nvSpPr>
        <p:spPr/>
        <p:txBody>
          <a:bodyPr/>
          <a:lstStyle/>
          <a:p>
            <a:r>
              <a:rPr lang="en-GB" dirty="0"/>
              <a:t>Gateways</a:t>
            </a:r>
          </a:p>
        </p:txBody>
      </p:sp>
      <p:sp>
        <p:nvSpPr>
          <p:cNvPr id="6" name="Freeform 5"/>
          <p:cNvSpPr/>
          <p:nvPr/>
        </p:nvSpPr>
        <p:spPr>
          <a:xfrm>
            <a:off x="315254"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76" tIns="2137958" rIns="163576" bIns="1150768" numCol="1" spcCol="1270" anchor="ctr" anchorCtr="0">
            <a:noAutofit/>
          </a:bodyPr>
          <a:lstStyle/>
          <a:p>
            <a:pPr lvl="0" algn="ctr" defTabSz="1022350" rtl="0">
              <a:lnSpc>
                <a:spcPct val="90000"/>
              </a:lnSpc>
              <a:spcBef>
                <a:spcPct val="0"/>
              </a:spcBef>
              <a:spcAft>
                <a:spcPct val="35000"/>
              </a:spcAft>
            </a:pPr>
            <a:r>
              <a:rPr lang="en-GB" sz="2300" kern="1200" dirty="0" smtClean="0"/>
              <a:t>A gateway is a node (router) in a computer network, a key </a:t>
            </a:r>
            <a:r>
              <a:rPr lang="en-GB" sz="2300" i="1" kern="1200" dirty="0" smtClean="0"/>
              <a:t>stopping point</a:t>
            </a:r>
            <a:r>
              <a:rPr lang="en-GB" sz="2300" kern="1200" dirty="0" smtClean="0"/>
              <a:t> for data on its way to or from other networks</a:t>
            </a:r>
            <a:endParaRPr lang="en-GB" sz="2300" kern="1200" dirty="0"/>
          </a:p>
        </p:txBody>
      </p:sp>
      <p:sp>
        <p:nvSpPr>
          <p:cNvPr id="7" name="Oval 6"/>
          <p:cNvSpPr/>
          <p:nvPr/>
        </p:nvSpPr>
        <p:spPr>
          <a:xfrm>
            <a:off x="1386482" y="2121782"/>
            <a:ext cx="1643673" cy="1643673"/>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4214967"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76" tIns="2137958" rIns="163576" bIns="1150768" numCol="1" spcCol="1270" anchor="ctr" anchorCtr="0">
            <a:noAutofit/>
          </a:bodyPr>
          <a:lstStyle/>
          <a:p>
            <a:pPr lvl="0" algn="ctr" defTabSz="1022350" rtl="0">
              <a:lnSpc>
                <a:spcPct val="90000"/>
              </a:lnSpc>
              <a:spcBef>
                <a:spcPct val="0"/>
              </a:spcBef>
              <a:spcAft>
                <a:spcPct val="35000"/>
              </a:spcAft>
            </a:pPr>
            <a:r>
              <a:rPr lang="en-GB" sz="2300" kern="1200" dirty="0" smtClean="0"/>
              <a:t>Thanks to gateways, we are able to communicate and send data back and forth </a:t>
            </a:r>
            <a:endParaRPr lang="en-GB" sz="2300" kern="1200" dirty="0"/>
          </a:p>
        </p:txBody>
      </p:sp>
      <p:sp>
        <p:nvSpPr>
          <p:cNvPr id="9" name="Oval 8"/>
          <p:cNvSpPr/>
          <p:nvPr/>
        </p:nvSpPr>
        <p:spPr>
          <a:xfrm>
            <a:off x="5286194" y="2121782"/>
            <a:ext cx="1643673" cy="1643673"/>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8114679"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76" tIns="2137958" rIns="163576" bIns="1150768" numCol="1" spcCol="1270" anchor="ctr" anchorCtr="0">
            <a:noAutofit/>
          </a:bodyPr>
          <a:lstStyle/>
          <a:p>
            <a:pPr lvl="0" algn="ctr" defTabSz="1022350" rtl="0">
              <a:lnSpc>
                <a:spcPct val="90000"/>
              </a:lnSpc>
              <a:spcBef>
                <a:spcPct val="0"/>
              </a:spcBef>
              <a:spcAft>
                <a:spcPct val="35000"/>
              </a:spcAft>
            </a:pPr>
            <a:r>
              <a:rPr lang="en-GB" sz="2300" kern="1200" dirty="0" smtClean="0"/>
              <a:t>The Internet wouldn't be any use to us without gateways (as well as a lot of other hardware and software)</a:t>
            </a:r>
            <a:endParaRPr lang="en-GB" sz="2300" kern="1200" dirty="0"/>
          </a:p>
        </p:txBody>
      </p:sp>
      <p:sp>
        <p:nvSpPr>
          <p:cNvPr id="11" name="Oval 10"/>
          <p:cNvSpPr/>
          <p:nvPr/>
        </p:nvSpPr>
        <p:spPr>
          <a:xfrm>
            <a:off x="9185907" y="2121782"/>
            <a:ext cx="1643673" cy="1643673"/>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3"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1435613" y="2514211"/>
            <a:ext cx="1545410" cy="9147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6290" y="2514211"/>
            <a:ext cx="819420" cy="81942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0543" y="2419231"/>
            <a:ext cx="914400" cy="914400"/>
          </a:xfrm>
          <a:prstGeom prst="rect">
            <a:avLst/>
          </a:prstGeom>
        </p:spPr>
      </p:pic>
    </p:spTree>
    <p:extLst>
      <p:ext uri="{BB962C8B-B14F-4D97-AF65-F5344CB8AC3E}">
        <p14:creationId xmlns:p14="http://schemas.microsoft.com/office/powerpoint/2010/main" val="2926889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983014" y="4557524"/>
            <a:ext cx="1070291" cy="71077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6218030" y="1560850"/>
            <a:ext cx="3059661" cy="713662"/>
          </a:xfrm>
          <a:custGeom>
            <a:avLst/>
            <a:gdLst>
              <a:gd name="connsiteX0" fmla="*/ 104087 w 3059661"/>
              <a:gd name="connsiteY0" fmla="*/ 0 h 713662"/>
              <a:gd name="connsiteX1" fmla="*/ 2925526 w 3059661"/>
              <a:gd name="connsiteY1" fmla="*/ 0 h 713662"/>
              <a:gd name="connsiteX2" fmla="*/ 3059661 w 3059661"/>
              <a:gd name="connsiteY2" fmla="*/ 118946 h 713662"/>
              <a:gd name="connsiteX3" fmla="*/ 3059661 w 3059661"/>
              <a:gd name="connsiteY3" fmla="*/ 594716 h 713662"/>
              <a:gd name="connsiteX4" fmla="*/ 2925526 w 3059661"/>
              <a:gd name="connsiteY4" fmla="*/ 713662 h 713662"/>
              <a:gd name="connsiteX5" fmla="*/ 435470 w 3059661"/>
              <a:gd name="connsiteY5" fmla="*/ 713662 h 713662"/>
              <a:gd name="connsiteX6" fmla="*/ 379720 w 3059661"/>
              <a:gd name="connsiteY6" fmla="*/ 534067 h 713662"/>
              <a:gd name="connsiteX7" fmla="*/ 36869 w 3059661"/>
              <a:gd name="connsiteY7" fmla="*/ 74560 h 713662"/>
              <a:gd name="connsiteX8" fmla="*/ 0 w 3059661"/>
              <a:gd name="connsiteY8" fmla="*/ 46990 h 713662"/>
              <a:gd name="connsiteX9" fmla="*/ 9239 w 3059661"/>
              <a:gd name="connsiteY9" fmla="*/ 34839 h 713662"/>
              <a:gd name="connsiteX10" fmla="*/ 104087 w 3059661"/>
              <a:gd name="connsiteY10" fmla="*/ 0 h 713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9661" h="713662">
                <a:moveTo>
                  <a:pt x="104087" y="0"/>
                </a:moveTo>
                <a:lnTo>
                  <a:pt x="2925526" y="0"/>
                </a:lnTo>
                <a:cubicBezTo>
                  <a:pt x="2999607" y="0"/>
                  <a:pt x="3059661" y="53254"/>
                  <a:pt x="3059661" y="118946"/>
                </a:cubicBezTo>
                <a:lnTo>
                  <a:pt x="3059661" y="594716"/>
                </a:lnTo>
                <a:cubicBezTo>
                  <a:pt x="3059661" y="660408"/>
                  <a:pt x="2999607" y="713662"/>
                  <a:pt x="2925526" y="713662"/>
                </a:cubicBezTo>
                <a:lnTo>
                  <a:pt x="435470" y="713662"/>
                </a:lnTo>
                <a:lnTo>
                  <a:pt x="379720" y="534067"/>
                </a:lnTo>
                <a:cubicBezTo>
                  <a:pt x="303713" y="354366"/>
                  <a:pt x="185235" y="197003"/>
                  <a:pt x="36869" y="74560"/>
                </a:cubicBezTo>
                <a:lnTo>
                  <a:pt x="0" y="46990"/>
                </a:lnTo>
                <a:lnTo>
                  <a:pt x="9239" y="34839"/>
                </a:lnTo>
                <a:cubicBezTo>
                  <a:pt x="33513" y="13314"/>
                  <a:pt x="67047" y="0"/>
                  <a:pt x="104087" y="0"/>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869" tIns="136869" rIns="136869" bIns="136869" numCol="1" spcCol="1270" anchor="ctr" anchorCtr="0">
            <a:noAutofit/>
          </a:bodyPr>
          <a:lstStyle/>
          <a:p>
            <a:pPr lvl="0" algn="l" defTabSz="933450" rtl="0">
              <a:lnSpc>
                <a:spcPct val="90000"/>
              </a:lnSpc>
              <a:spcBef>
                <a:spcPct val="0"/>
              </a:spcBef>
              <a:spcAft>
                <a:spcPct val="35000"/>
              </a:spcAft>
            </a:pPr>
            <a:r>
              <a:rPr lang="en-GB" sz="2100" kern="1200" dirty="0" smtClean="0"/>
              <a:t>     new zero-day attacks</a:t>
            </a:r>
            <a:endParaRPr lang="en-GB" sz="2100" kern="1200" dirty="0"/>
          </a:p>
        </p:txBody>
      </p:sp>
      <p:cxnSp>
        <p:nvCxnSpPr>
          <p:cNvPr id="15" name="Straight Connector 14"/>
          <p:cNvCxnSpPr/>
          <p:nvPr/>
        </p:nvCxnSpPr>
        <p:spPr>
          <a:xfrm flipV="1">
            <a:off x="3335154" y="2815389"/>
            <a:ext cx="1097280" cy="50532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62165" y="4197665"/>
            <a:ext cx="3104947" cy="50908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C0D7B90-1FF3-458C-95DC-8862B231BD4D}"/>
              </a:ext>
            </a:extLst>
          </p:cNvPr>
          <p:cNvSpPr>
            <a:spLocks noGrp="1"/>
          </p:cNvSpPr>
          <p:nvPr>
            <p:ph type="title"/>
          </p:nvPr>
        </p:nvSpPr>
        <p:spPr>
          <a:xfrm>
            <a:off x="312821" y="365126"/>
            <a:ext cx="11590421" cy="858070"/>
          </a:xfrm>
        </p:spPr>
        <p:txBody>
          <a:bodyPr/>
          <a:lstStyle/>
          <a:p>
            <a:r>
              <a:rPr lang="en-GB" dirty="0"/>
              <a:t>Anomaly and Misuse detection</a:t>
            </a:r>
          </a:p>
        </p:txBody>
      </p:sp>
      <p:sp>
        <p:nvSpPr>
          <p:cNvPr id="10" name="Freeform 9"/>
          <p:cNvSpPr/>
          <p:nvPr/>
        </p:nvSpPr>
        <p:spPr>
          <a:xfrm>
            <a:off x="4327686" y="1365581"/>
            <a:ext cx="2403256" cy="2403256"/>
          </a:xfrm>
          <a:custGeom>
            <a:avLst/>
            <a:gdLst>
              <a:gd name="connsiteX0" fmla="*/ 0 w 2403256"/>
              <a:gd name="connsiteY0" fmla="*/ 1201628 h 2403256"/>
              <a:gd name="connsiteX1" fmla="*/ 1201628 w 2403256"/>
              <a:gd name="connsiteY1" fmla="*/ 0 h 2403256"/>
              <a:gd name="connsiteX2" fmla="*/ 2403256 w 2403256"/>
              <a:gd name="connsiteY2" fmla="*/ 1201628 h 2403256"/>
              <a:gd name="connsiteX3" fmla="*/ 1201628 w 2403256"/>
              <a:gd name="connsiteY3" fmla="*/ 2403256 h 2403256"/>
              <a:gd name="connsiteX4" fmla="*/ 0 w 2403256"/>
              <a:gd name="connsiteY4" fmla="*/ 1201628 h 2403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3256" h="2403256">
                <a:moveTo>
                  <a:pt x="0" y="1201628"/>
                </a:moveTo>
                <a:cubicBezTo>
                  <a:pt x="0" y="537987"/>
                  <a:pt x="537987" y="0"/>
                  <a:pt x="1201628" y="0"/>
                </a:cubicBezTo>
                <a:cubicBezTo>
                  <a:pt x="1865269" y="0"/>
                  <a:pt x="2403256" y="537987"/>
                  <a:pt x="2403256" y="1201628"/>
                </a:cubicBezTo>
                <a:cubicBezTo>
                  <a:pt x="2403256" y="1865269"/>
                  <a:pt x="1865269" y="2403256"/>
                  <a:pt x="1201628" y="2403256"/>
                </a:cubicBezTo>
                <a:cubicBezTo>
                  <a:pt x="537987" y="2403256"/>
                  <a:pt x="0" y="1865269"/>
                  <a:pt x="0" y="1201628"/>
                </a:cubicBezTo>
                <a:close/>
              </a:path>
            </a:pathLst>
          </a:custGeom>
          <a:solidFill>
            <a:schemeClr val="bg1">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8934" tIns="358934" rIns="358934" bIns="358934" numCol="1" spcCol="1270" anchor="ctr" anchorCtr="0">
            <a:noAutofit/>
          </a:bodyPr>
          <a:lstStyle/>
          <a:p>
            <a:pPr lvl="0" algn="ctr" defTabSz="466725" rtl="0">
              <a:lnSpc>
                <a:spcPct val="90000"/>
              </a:lnSpc>
              <a:spcBef>
                <a:spcPct val="0"/>
              </a:spcBef>
              <a:spcAft>
                <a:spcPct val="35000"/>
              </a:spcAft>
            </a:pPr>
            <a:r>
              <a:rPr lang="en-GB" sz="1600" kern="1200" dirty="0" smtClean="0"/>
              <a:t>NBAD-based systems are particularly helpful in detecting security threat vectors in two instances where signature-based systems cannot</a:t>
            </a:r>
            <a:endParaRPr lang="en-GB" sz="1600" kern="1200" dirty="0"/>
          </a:p>
        </p:txBody>
      </p:sp>
      <p:sp>
        <p:nvSpPr>
          <p:cNvPr id="12" name="Freeform 11"/>
          <p:cNvSpPr/>
          <p:nvPr/>
        </p:nvSpPr>
        <p:spPr>
          <a:xfrm>
            <a:off x="6218030" y="3860011"/>
            <a:ext cx="2313807" cy="2313807"/>
          </a:xfrm>
          <a:custGeom>
            <a:avLst/>
            <a:gdLst>
              <a:gd name="connsiteX0" fmla="*/ 0 w 2313807"/>
              <a:gd name="connsiteY0" fmla="*/ 1156904 h 2313807"/>
              <a:gd name="connsiteX1" fmla="*/ 1156904 w 2313807"/>
              <a:gd name="connsiteY1" fmla="*/ 0 h 2313807"/>
              <a:gd name="connsiteX2" fmla="*/ 2313808 w 2313807"/>
              <a:gd name="connsiteY2" fmla="*/ 1156904 h 2313807"/>
              <a:gd name="connsiteX3" fmla="*/ 1156904 w 2313807"/>
              <a:gd name="connsiteY3" fmla="*/ 2313808 h 2313807"/>
              <a:gd name="connsiteX4" fmla="*/ 0 w 2313807"/>
              <a:gd name="connsiteY4" fmla="*/ 1156904 h 2313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807" h="2313807">
                <a:moveTo>
                  <a:pt x="0" y="1156904"/>
                </a:moveTo>
                <a:cubicBezTo>
                  <a:pt x="0" y="517964"/>
                  <a:pt x="517964" y="0"/>
                  <a:pt x="1156904" y="0"/>
                </a:cubicBezTo>
                <a:cubicBezTo>
                  <a:pt x="1795844" y="0"/>
                  <a:pt x="2313808" y="517964"/>
                  <a:pt x="2313808" y="1156904"/>
                </a:cubicBezTo>
                <a:cubicBezTo>
                  <a:pt x="2313808" y="1795844"/>
                  <a:pt x="1795844" y="2313808"/>
                  <a:pt x="1156904" y="2313808"/>
                </a:cubicBezTo>
                <a:cubicBezTo>
                  <a:pt x="517964" y="2313808"/>
                  <a:pt x="0" y="1795844"/>
                  <a:pt x="0" y="1156904"/>
                </a:cubicBezTo>
                <a:close/>
              </a:path>
            </a:pathLst>
          </a:custGeom>
          <a:solidFill>
            <a:schemeClr val="bg2">
              <a:lumMod val="9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7739" tIns="347739" rIns="347739" bIns="347739" numCol="1" spcCol="1270" anchor="ctr" anchorCtr="0">
            <a:noAutofit/>
          </a:bodyPr>
          <a:lstStyle/>
          <a:p>
            <a:pPr lvl="0" algn="ctr" defTabSz="622300" rtl="0">
              <a:lnSpc>
                <a:spcPct val="90000"/>
              </a:lnSpc>
              <a:spcBef>
                <a:spcPct val="0"/>
              </a:spcBef>
              <a:spcAft>
                <a:spcPct val="35000"/>
              </a:spcAft>
            </a:pPr>
            <a:r>
              <a:rPr lang="en-GB" kern="1200" dirty="0" smtClean="0"/>
              <a:t>Large-scale examples of such characteristics include traffic volume, bandwidth use and protocol use</a:t>
            </a:r>
            <a:endParaRPr lang="en-GB" kern="1200" dirty="0"/>
          </a:p>
        </p:txBody>
      </p:sp>
      <p:sp>
        <p:nvSpPr>
          <p:cNvPr id="13" name="Freeform 12"/>
          <p:cNvSpPr/>
          <p:nvPr/>
        </p:nvSpPr>
        <p:spPr>
          <a:xfrm>
            <a:off x="3821269" y="4750878"/>
            <a:ext cx="2083829" cy="2083829"/>
          </a:xfrm>
          <a:custGeom>
            <a:avLst/>
            <a:gdLst>
              <a:gd name="connsiteX0" fmla="*/ 0 w 1422769"/>
              <a:gd name="connsiteY0" fmla="*/ 711385 h 1422769"/>
              <a:gd name="connsiteX1" fmla="*/ 711385 w 1422769"/>
              <a:gd name="connsiteY1" fmla="*/ 0 h 1422769"/>
              <a:gd name="connsiteX2" fmla="*/ 1422770 w 1422769"/>
              <a:gd name="connsiteY2" fmla="*/ 711385 h 1422769"/>
              <a:gd name="connsiteX3" fmla="*/ 711385 w 1422769"/>
              <a:gd name="connsiteY3" fmla="*/ 1422770 h 1422769"/>
              <a:gd name="connsiteX4" fmla="*/ 0 w 1422769"/>
              <a:gd name="connsiteY4" fmla="*/ 711385 h 142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769" h="1422769">
                <a:moveTo>
                  <a:pt x="0" y="711385"/>
                </a:moveTo>
                <a:cubicBezTo>
                  <a:pt x="0" y="318498"/>
                  <a:pt x="318498" y="0"/>
                  <a:pt x="711385" y="0"/>
                </a:cubicBezTo>
                <a:cubicBezTo>
                  <a:pt x="1104272" y="0"/>
                  <a:pt x="1422770" y="318498"/>
                  <a:pt x="1422770" y="711385"/>
                </a:cubicBezTo>
                <a:cubicBezTo>
                  <a:pt x="1422770" y="1104272"/>
                  <a:pt x="1104272" y="1422770"/>
                  <a:pt x="711385" y="1422770"/>
                </a:cubicBezTo>
                <a:cubicBezTo>
                  <a:pt x="318498" y="1422770"/>
                  <a:pt x="0" y="1104272"/>
                  <a:pt x="0" y="711385"/>
                </a:cubicBezTo>
                <a:close/>
              </a:path>
            </a:pathLst>
          </a:custGeom>
          <a:solidFill>
            <a:schemeClr val="tx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345" tIns="215345" rIns="215345" bIns="215345" numCol="1" spcCol="1270" anchor="ctr" anchorCtr="0">
            <a:noAutofit/>
          </a:bodyPr>
          <a:lstStyle/>
          <a:p>
            <a:pPr lvl="0" algn="ctr" defTabSz="488950" rtl="0">
              <a:lnSpc>
                <a:spcPct val="90000"/>
              </a:lnSpc>
              <a:spcBef>
                <a:spcPct val="0"/>
              </a:spcBef>
              <a:spcAft>
                <a:spcPct val="35000"/>
              </a:spcAft>
            </a:pPr>
            <a:r>
              <a:rPr lang="en-GB" sz="1600" kern="1200" dirty="0" smtClean="0"/>
              <a:t>NBAD solutions can also monitor the behaviour of individual network subscribers</a:t>
            </a:r>
            <a:endParaRPr lang="en-GB" sz="1600" kern="1200" dirty="0"/>
          </a:p>
        </p:txBody>
      </p:sp>
      <p:grpSp>
        <p:nvGrpSpPr>
          <p:cNvPr id="34" name="Group 33"/>
          <p:cNvGrpSpPr/>
          <p:nvPr/>
        </p:nvGrpSpPr>
        <p:grpSpPr>
          <a:xfrm>
            <a:off x="6473427" y="2386337"/>
            <a:ext cx="5608520" cy="1164771"/>
            <a:chOff x="6473431" y="2365686"/>
            <a:chExt cx="5608520" cy="1164771"/>
          </a:xfrm>
        </p:grpSpPr>
        <p:sp>
          <p:nvSpPr>
            <p:cNvPr id="31" name="Freeform 30"/>
            <p:cNvSpPr/>
            <p:nvPr/>
          </p:nvSpPr>
          <p:spPr>
            <a:xfrm>
              <a:off x="6473431" y="2365686"/>
              <a:ext cx="5608520" cy="1164771"/>
            </a:xfrm>
            <a:custGeom>
              <a:avLst/>
              <a:gdLst>
                <a:gd name="connsiteX0" fmla="*/ 243485 w 5608520"/>
                <a:gd name="connsiteY0" fmla="*/ 0 h 1164771"/>
                <a:gd name="connsiteX1" fmla="*/ 5365035 w 5608520"/>
                <a:gd name="connsiteY1" fmla="*/ 0 h 1164771"/>
                <a:gd name="connsiteX2" fmla="*/ 5608520 w 5608520"/>
                <a:gd name="connsiteY2" fmla="*/ 194132 h 1164771"/>
                <a:gd name="connsiteX3" fmla="*/ 5608520 w 5608520"/>
                <a:gd name="connsiteY3" fmla="*/ 970639 h 1164771"/>
                <a:gd name="connsiteX4" fmla="*/ 5365035 w 5608520"/>
                <a:gd name="connsiteY4" fmla="*/ 1164771 h 1164771"/>
                <a:gd name="connsiteX5" fmla="*/ 243485 w 5608520"/>
                <a:gd name="connsiteY5" fmla="*/ 1164771 h 1164771"/>
                <a:gd name="connsiteX6" fmla="*/ 0 w 5608520"/>
                <a:gd name="connsiteY6" fmla="*/ 970639 h 1164771"/>
                <a:gd name="connsiteX7" fmla="*/ 0 w 5608520"/>
                <a:gd name="connsiteY7" fmla="*/ 918162 h 1164771"/>
                <a:gd name="connsiteX8" fmla="*/ 52292 w 5608520"/>
                <a:gd name="connsiteY8" fmla="*/ 848233 h 1164771"/>
                <a:gd name="connsiteX9" fmla="*/ 257511 w 5608520"/>
                <a:gd name="connsiteY9" fmla="*/ 176391 h 1164771"/>
                <a:gd name="connsiteX10" fmla="*/ 239760 w 5608520"/>
                <a:gd name="connsiteY10" fmla="*/ 300 h 116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08520" h="1164771">
                  <a:moveTo>
                    <a:pt x="243485" y="0"/>
                  </a:moveTo>
                  <a:lnTo>
                    <a:pt x="5365035" y="0"/>
                  </a:lnTo>
                  <a:cubicBezTo>
                    <a:pt x="5499508" y="0"/>
                    <a:pt x="5608520" y="86916"/>
                    <a:pt x="5608520" y="194132"/>
                  </a:cubicBezTo>
                  <a:lnTo>
                    <a:pt x="5608520" y="970639"/>
                  </a:lnTo>
                  <a:cubicBezTo>
                    <a:pt x="5608520" y="1077855"/>
                    <a:pt x="5499508" y="1164771"/>
                    <a:pt x="5365035" y="1164771"/>
                  </a:cubicBezTo>
                  <a:lnTo>
                    <a:pt x="243485" y="1164771"/>
                  </a:lnTo>
                  <a:cubicBezTo>
                    <a:pt x="109012" y="1164771"/>
                    <a:pt x="0" y="1077855"/>
                    <a:pt x="0" y="970639"/>
                  </a:cubicBezTo>
                  <a:lnTo>
                    <a:pt x="0" y="918162"/>
                  </a:lnTo>
                  <a:lnTo>
                    <a:pt x="52292" y="848233"/>
                  </a:lnTo>
                  <a:cubicBezTo>
                    <a:pt x="181857" y="656452"/>
                    <a:pt x="257511" y="425256"/>
                    <a:pt x="257511" y="176391"/>
                  </a:cubicBezTo>
                  <a:lnTo>
                    <a:pt x="239760" y="30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869" tIns="136869" rIns="136869" bIns="136869" numCol="1" spcCol="1270" anchor="ctr" anchorCtr="0">
              <a:noAutofit/>
            </a:bodyPr>
            <a:lstStyle/>
            <a:p>
              <a:pPr lvl="0" algn="l" defTabSz="933450" rtl="0">
                <a:lnSpc>
                  <a:spcPct val="90000"/>
                </a:lnSpc>
                <a:spcBef>
                  <a:spcPct val="0"/>
                </a:spcBef>
                <a:spcAft>
                  <a:spcPct val="35000"/>
                </a:spcAft>
              </a:pPr>
              <a:endParaRPr lang="en-GB" sz="2100" kern="1200" dirty="0"/>
            </a:p>
          </p:txBody>
        </p:sp>
        <p:sp>
          <p:nvSpPr>
            <p:cNvPr id="33" name="TextBox 32"/>
            <p:cNvSpPr txBox="1"/>
            <p:nvPr/>
          </p:nvSpPr>
          <p:spPr>
            <a:xfrm>
              <a:off x="6731223" y="2402901"/>
              <a:ext cx="5172019" cy="1015663"/>
            </a:xfrm>
            <a:prstGeom prst="rect">
              <a:avLst/>
            </a:prstGeom>
            <a:noFill/>
          </p:spPr>
          <p:txBody>
            <a:bodyPr wrap="square" rtlCol="0">
              <a:spAutoFit/>
            </a:bodyPr>
            <a:lstStyle/>
            <a:p>
              <a:r>
                <a:rPr lang="en-GB" sz="2000" dirty="0">
                  <a:solidFill>
                    <a:schemeClr val="bg1"/>
                  </a:solidFill>
                </a:rPr>
                <a:t>when the threat traffic is encrypted such as the command and control channel for certain </a:t>
              </a:r>
              <a:r>
                <a:rPr lang="en-GB" sz="2000" dirty="0" smtClean="0">
                  <a:solidFill>
                    <a:schemeClr val="bg1"/>
                  </a:solidFill>
                </a:rPr>
                <a:t>Botnets</a:t>
              </a:r>
              <a:endParaRPr lang="en-GB" sz="2000" dirty="0">
                <a:solidFill>
                  <a:schemeClr val="bg1"/>
                </a:solidFill>
              </a:endParaRPr>
            </a:p>
          </p:txBody>
        </p:sp>
      </p:grpSp>
      <p:sp>
        <p:nvSpPr>
          <p:cNvPr id="9" name="Oval 8"/>
          <p:cNvSpPr/>
          <p:nvPr/>
        </p:nvSpPr>
        <p:spPr>
          <a:xfrm>
            <a:off x="1112846" y="2645633"/>
            <a:ext cx="2371282" cy="2371282"/>
          </a:xfrm>
          <a:prstGeom prst="ellipse">
            <a:avLst/>
          </a:prstGeom>
          <a:solidFill>
            <a:srgbClr val="7092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35" name="Picture 3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978836" y="3588837"/>
            <a:ext cx="180000" cy="180000"/>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873887" y="3477665"/>
            <a:ext cx="720000" cy="720000"/>
          </a:xfrm>
          <a:prstGeom prst="rect">
            <a:avLst/>
          </a:prstGeom>
        </p:spPr>
      </p:pic>
    </p:spTree>
    <p:extLst>
      <p:ext uri="{BB962C8B-B14F-4D97-AF65-F5344CB8AC3E}">
        <p14:creationId xmlns:p14="http://schemas.microsoft.com/office/powerpoint/2010/main" val="239923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up)">
                                      <p:cBhvr>
                                        <p:cTn id="44" dur="500"/>
                                        <p:tgtEl>
                                          <p:spTgt spid="20"/>
                                        </p:tgtEl>
                                      </p:cBhvr>
                                    </p:animEffec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0"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D3D4F-C6CA-4455-A134-2747EC459E92}"/>
              </a:ext>
            </a:extLst>
          </p:cNvPr>
          <p:cNvSpPr>
            <a:spLocks noGrp="1"/>
          </p:cNvSpPr>
          <p:nvPr>
            <p:ph type="title"/>
          </p:nvPr>
        </p:nvSpPr>
        <p:spPr/>
        <p:txBody>
          <a:bodyPr/>
          <a:lstStyle/>
          <a:p>
            <a:r>
              <a:rPr lang="en-GB" dirty="0"/>
              <a:t>Anomaly and Misuse detection</a:t>
            </a:r>
          </a:p>
        </p:txBody>
      </p:sp>
      <p:sp>
        <p:nvSpPr>
          <p:cNvPr id="3" name="Content Placeholder 2">
            <a:extLst>
              <a:ext uri="{FF2B5EF4-FFF2-40B4-BE49-F238E27FC236}">
                <a16:creationId xmlns:a16="http://schemas.microsoft.com/office/drawing/2014/main" id="{6C964A6F-CC4D-46CA-B903-163879955E00}"/>
              </a:ext>
            </a:extLst>
          </p:cNvPr>
          <p:cNvSpPr>
            <a:spLocks noGrp="1"/>
          </p:cNvSpPr>
          <p:nvPr>
            <p:ph idx="1"/>
          </p:nvPr>
        </p:nvSpPr>
        <p:spPr/>
        <p:txBody>
          <a:bodyPr/>
          <a:lstStyle/>
          <a:p>
            <a:r>
              <a:rPr lang="en-GB" dirty="0" smtClean="0"/>
              <a:t>Many commercial packages available:</a:t>
            </a:r>
          </a:p>
          <a:p>
            <a:pPr lvl="1"/>
            <a:r>
              <a:rPr lang="en-GB" dirty="0" err="1" smtClean="0"/>
              <a:t>Darktrace</a:t>
            </a:r>
            <a:endParaRPr lang="en-GB" dirty="0" smtClean="0"/>
          </a:p>
          <a:p>
            <a:pPr lvl="1"/>
            <a:r>
              <a:rPr lang="en-GB" dirty="0" err="1"/>
              <a:t>Arbor</a:t>
            </a:r>
            <a:r>
              <a:rPr lang="en-GB" dirty="0"/>
              <a:t> Network Security </a:t>
            </a:r>
            <a:r>
              <a:rPr lang="en-GB" dirty="0" smtClean="0"/>
              <a:t>Intelligence</a:t>
            </a:r>
          </a:p>
          <a:p>
            <a:pPr lvl="1"/>
            <a:r>
              <a:rPr lang="en-GB" dirty="0" smtClean="0"/>
              <a:t>Cisco</a:t>
            </a:r>
          </a:p>
          <a:p>
            <a:pPr lvl="1"/>
            <a:r>
              <a:rPr lang="en-GB" dirty="0" err="1"/>
              <a:t>Flowmon</a:t>
            </a:r>
            <a:r>
              <a:rPr lang="en-GB" dirty="0"/>
              <a:t> </a:t>
            </a:r>
            <a:r>
              <a:rPr lang="en-GB" dirty="0" smtClean="0"/>
              <a:t>ADS</a:t>
            </a:r>
          </a:p>
          <a:p>
            <a:pPr lvl="1"/>
            <a:r>
              <a:rPr lang="en-GB" dirty="0"/>
              <a:t>McAfee Network Threat </a:t>
            </a:r>
            <a:r>
              <a:rPr lang="en-GB" dirty="0" smtClean="0"/>
              <a:t>Behaviour Analysis</a:t>
            </a:r>
          </a:p>
        </p:txBody>
      </p:sp>
    </p:spTree>
    <p:extLst>
      <p:ext uri="{BB962C8B-B14F-4D97-AF65-F5344CB8AC3E}">
        <p14:creationId xmlns:p14="http://schemas.microsoft.com/office/powerpoint/2010/main" val="646762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GB" dirty="0"/>
          </a:p>
        </p:txBody>
      </p:sp>
      <p:sp>
        <p:nvSpPr>
          <p:cNvPr id="3" name="Content Placeholder 2"/>
          <p:cNvSpPr>
            <a:spLocks noGrp="1"/>
          </p:cNvSpPr>
          <p:nvPr>
            <p:ph idx="1"/>
          </p:nvPr>
        </p:nvSpPr>
        <p:spPr/>
        <p:txBody>
          <a:bodyPr/>
          <a:lstStyle/>
          <a:p>
            <a:r>
              <a:rPr lang="en-GB" dirty="0"/>
              <a:t>Network neutrality, most commonly called net neutrality, is the principle that Internet service providers (ISPs) must treat all Internet communications equally, and not discriminate or charge differently based on user, content, website, platform, application, type of equipment, source address, destination address, or method of </a:t>
            </a:r>
            <a:r>
              <a:rPr lang="en-GB" dirty="0" smtClean="0"/>
              <a:t>communication</a:t>
            </a:r>
          </a:p>
          <a:p>
            <a:endParaRPr lang="en-GB" dirty="0"/>
          </a:p>
          <a:p>
            <a:r>
              <a:rPr lang="en-GB" dirty="0" smtClean="0"/>
              <a:t>Thoughts????</a:t>
            </a:r>
          </a:p>
          <a:p>
            <a:r>
              <a:rPr lang="en-GB" dirty="0" smtClean="0"/>
              <a:t>Deep packet inspection???</a:t>
            </a:r>
            <a:endParaRPr lang="en-GB" dirty="0"/>
          </a:p>
        </p:txBody>
      </p:sp>
    </p:spTree>
    <p:extLst>
      <p:ext uri="{BB962C8B-B14F-4D97-AF65-F5344CB8AC3E}">
        <p14:creationId xmlns:p14="http://schemas.microsoft.com/office/powerpoint/2010/main" val="3113096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D3D4F-C6CA-4455-A134-2747EC459E92}"/>
              </a:ext>
            </a:extLst>
          </p:cNvPr>
          <p:cNvSpPr>
            <a:spLocks noGrp="1"/>
          </p:cNvSpPr>
          <p:nvPr>
            <p:ph type="title"/>
          </p:nvPr>
        </p:nvSpPr>
        <p:spPr/>
        <p:txBody>
          <a:bodyPr/>
          <a:lstStyle/>
          <a:p>
            <a:r>
              <a:rPr lang="en-GB" dirty="0"/>
              <a:t>Anomaly and Misuse detection</a:t>
            </a:r>
          </a:p>
        </p:txBody>
      </p:sp>
      <p:sp>
        <p:nvSpPr>
          <p:cNvPr id="3" name="Content Placeholder 2">
            <a:extLst>
              <a:ext uri="{FF2B5EF4-FFF2-40B4-BE49-F238E27FC236}">
                <a16:creationId xmlns:a16="http://schemas.microsoft.com/office/drawing/2014/main" id="{6C964A6F-CC4D-46CA-B903-163879955E00}"/>
              </a:ext>
            </a:extLst>
          </p:cNvPr>
          <p:cNvSpPr>
            <a:spLocks noGrp="1"/>
          </p:cNvSpPr>
          <p:nvPr>
            <p:ph idx="1"/>
          </p:nvPr>
        </p:nvSpPr>
        <p:spPr/>
        <p:txBody>
          <a:bodyPr>
            <a:normAutofit fontScale="92500" lnSpcReduction="10000"/>
          </a:bodyPr>
          <a:lstStyle/>
          <a:p>
            <a:r>
              <a:rPr lang="en-GB" dirty="0"/>
              <a:t>Misuse detection is an approach to detecting computer </a:t>
            </a:r>
            <a:r>
              <a:rPr lang="en-GB" dirty="0" smtClean="0"/>
              <a:t>attacks</a:t>
            </a:r>
          </a:p>
          <a:p>
            <a:r>
              <a:rPr lang="en-GB" dirty="0" smtClean="0"/>
              <a:t>In </a:t>
            </a:r>
            <a:r>
              <a:rPr lang="en-GB" dirty="0"/>
              <a:t>a misuse detection approach, abnormal system behaviour is defined first, and then all other behaviour is defined as </a:t>
            </a:r>
            <a:r>
              <a:rPr lang="en-GB" dirty="0" smtClean="0"/>
              <a:t>normal</a:t>
            </a:r>
          </a:p>
          <a:p>
            <a:r>
              <a:rPr lang="en-GB" dirty="0" smtClean="0"/>
              <a:t>It </a:t>
            </a:r>
            <a:r>
              <a:rPr lang="en-GB" dirty="0"/>
              <a:t>stands against the anomaly detection approach which utilizes the reverse: defining normal system behaviour first and defining all other behaviour as </a:t>
            </a:r>
            <a:r>
              <a:rPr lang="en-GB" dirty="0" smtClean="0"/>
              <a:t>abnormal</a:t>
            </a:r>
          </a:p>
          <a:p>
            <a:r>
              <a:rPr lang="en-GB" dirty="0" smtClean="0"/>
              <a:t>With </a:t>
            </a:r>
            <a:r>
              <a:rPr lang="en-GB" dirty="0"/>
              <a:t>misuse detection, anything not known is </a:t>
            </a:r>
            <a:r>
              <a:rPr lang="en-GB" dirty="0" smtClean="0"/>
              <a:t>normal</a:t>
            </a:r>
          </a:p>
          <a:p>
            <a:r>
              <a:rPr lang="en-GB" dirty="0" smtClean="0"/>
              <a:t>An </a:t>
            </a:r>
            <a:r>
              <a:rPr lang="en-GB" dirty="0"/>
              <a:t>example of misuse detection is the use of attack signatures in an intrusion detection </a:t>
            </a:r>
            <a:r>
              <a:rPr lang="en-GB" dirty="0" smtClean="0"/>
              <a:t>system</a:t>
            </a:r>
          </a:p>
          <a:p>
            <a:r>
              <a:rPr lang="en-GB" dirty="0" smtClean="0"/>
              <a:t>Misuse </a:t>
            </a:r>
            <a:r>
              <a:rPr lang="en-GB" dirty="0"/>
              <a:t>detection has also been used more generally to refer to all kinds of computer </a:t>
            </a:r>
            <a:r>
              <a:rPr lang="en-GB" dirty="0" smtClean="0"/>
              <a:t>misuse</a:t>
            </a:r>
            <a:endParaRPr lang="en-GB" dirty="0"/>
          </a:p>
        </p:txBody>
      </p:sp>
    </p:spTree>
    <p:extLst>
      <p:ext uri="{BB962C8B-B14F-4D97-AF65-F5344CB8AC3E}">
        <p14:creationId xmlns:p14="http://schemas.microsoft.com/office/powerpoint/2010/main" val="32452349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Misuse Detection </a:t>
            </a:r>
            <a:r>
              <a:rPr lang="en-GB" dirty="0"/>
              <a:t>vs. </a:t>
            </a:r>
            <a:r>
              <a:rPr lang="en-GB" dirty="0" smtClean="0"/>
              <a:t>Anomaly Detection</a:t>
            </a:r>
            <a:endParaRPr lang="en-GB" dirty="0"/>
          </a:p>
        </p:txBody>
      </p:sp>
      <p:sp>
        <p:nvSpPr>
          <p:cNvPr id="3" name="Content Placeholder 2"/>
          <p:cNvSpPr>
            <a:spLocks noGrp="1"/>
          </p:cNvSpPr>
          <p:nvPr>
            <p:ph idx="1"/>
          </p:nvPr>
        </p:nvSpPr>
        <p:spPr>
          <a:xfrm>
            <a:off x="6944627" y="1825624"/>
            <a:ext cx="4958615" cy="4524315"/>
          </a:xfrm>
          <a:solidFill>
            <a:schemeClr val="bg1">
              <a:lumMod val="50000"/>
            </a:schemeClr>
          </a:solidFill>
        </p:spPr>
        <p:txBody>
          <a:bodyPr>
            <a:noAutofit/>
          </a:bodyPr>
          <a:lstStyle/>
          <a:p>
            <a:r>
              <a:rPr lang="en-GB" sz="2400" dirty="0" smtClean="0"/>
              <a:t>In </a:t>
            </a:r>
            <a:r>
              <a:rPr lang="en-GB" sz="2400" dirty="0"/>
              <a:t>anomaly detection, the system administrator defines the baseline, or normal, state of the </a:t>
            </a:r>
            <a:r>
              <a:rPr lang="en-GB" sz="2400" dirty="0" smtClean="0"/>
              <a:t>network’s </a:t>
            </a:r>
            <a:r>
              <a:rPr lang="en-GB" sz="2400" dirty="0"/>
              <a:t>traffic load, breakdown, protocol, and typical packet </a:t>
            </a:r>
            <a:r>
              <a:rPr lang="en-GB" sz="2400" dirty="0" smtClean="0"/>
              <a:t>size</a:t>
            </a:r>
          </a:p>
          <a:p>
            <a:endParaRPr lang="en-GB" sz="2400" dirty="0" smtClean="0"/>
          </a:p>
          <a:p>
            <a:r>
              <a:rPr lang="en-GB" sz="2400" dirty="0" smtClean="0"/>
              <a:t>The </a:t>
            </a:r>
            <a:r>
              <a:rPr lang="en-GB" sz="2400" dirty="0"/>
              <a:t>anomaly detector monitors network segments to compare their state to the normal baseline and look for </a:t>
            </a:r>
            <a:r>
              <a:rPr lang="en-GB" sz="2400" dirty="0" smtClean="0"/>
              <a:t>anomalies</a:t>
            </a:r>
          </a:p>
          <a:p>
            <a:endParaRPr lang="en-GB" sz="2400" dirty="0"/>
          </a:p>
          <a:p>
            <a:endParaRPr lang="en-GB" sz="2400" dirty="0"/>
          </a:p>
        </p:txBody>
      </p:sp>
      <p:sp>
        <p:nvSpPr>
          <p:cNvPr id="4" name="TextBox 3"/>
          <p:cNvSpPr txBox="1"/>
          <p:nvPr/>
        </p:nvSpPr>
        <p:spPr>
          <a:xfrm>
            <a:off x="664143" y="1825625"/>
            <a:ext cx="5616342" cy="4524315"/>
          </a:xfrm>
          <a:prstGeom prst="rect">
            <a:avLst/>
          </a:prstGeom>
          <a:solidFill>
            <a:schemeClr val="bg1">
              <a:lumMod val="75000"/>
            </a:schemeClr>
          </a:solidFill>
          <a:ln>
            <a:noFill/>
          </a:ln>
        </p:spPr>
        <p:txBody>
          <a:bodyPr wrap="square" rtlCol="0">
            <a:spAutoFit/>
          </a:bodyPr>
          <a:lstStyle/>
          <a:p>
            <a:pPr marL="342900" indent="-342900">
              <a:buFont typeface="Arial" panose="020B0604020202020204" pitchFamily="34" charset="0"/>
              <a:buChar char="•"/>
            </a:pPr>
            <a:r>
              <a:rPr lang="en-GB" sz="2400" dirty="0" smtClean="0"/>
              <a:t>In </a:t>
            </a:r>
            <a:r>
              <a:rPr lang="en-GB" sz="2400" dirty="0"/>
              <a:t>misuse detection, the IDS </a:t>
            </a:r>
            <a:r>
              <a:rPr lang="en-GB" sz="2400" dirty="0" smtClean="0"/>
              <a:t>analyses </a:t>
            </a:r>
            <a:r>
              <a:rPr lang="en-GB" sz="2400" dirty="0"/>
              <a:t>the information it gathers and compares it to large databases of attack </a:t>
            </a:r>
            <a:r>
              <a:rPr lang="en-GB" sz="2400" dirty="0" smtClean="0"/>
              <a:t>signatures</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Essentially</a:t>
            </a:r>
            <a:r>
              <a:rPr lang="en-GB" sz="2400" dirty="0"/>
              <a:t>, the IDS looks for a specific attack that has already been </a:t>
            </a:r>
            <a:r>
              <a:rPr lang="en-GB" sz="2400" dirty="0" smtClean="0"/>
              <a:t>documented</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Like </a:t>
            </a:r>
            <a:r>
              <a:rPr lang="en-GB" sz="2400" dirty="0"/>
              <a:t>a virus detection system, misuse detection software is only as good as the database of attack signatures that it uses to compare packets </a:t>
            </a:r>
            <a:r>
              <a:rPr lang="en-GB" sz="2400" dirty="0" smtClean="0"/>
              <a:t>against</a:t>
            </a:r>
            <a:endParaRPr lang="en-GB" sz="2400" dirty="0"/>
          </a:p>
        </p:txBody>
      </p:sp>
    </p:spTree>
    <p:extLst>
      <p:ext uri="{BB962C8B-B14F-4D97-AF65-F5344CB8AC3E}">
        <p14:creationId xmlns:p14="http://schemas.microsoft.com/office/powerpoint/2010/main" val="34539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chemeClr val="bg2"/>
                                      </p:to>
                                    </p:animClr>
                                  </p:sub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bg/>
                                          </p:spTgt>
                                        </p:tgtEl>
                                        <p:attrNameLst>
                                          <p:attrName>style.visibility</p:attrName>
                                        </p:attrNameLst>
                                      </p:cBhvr>
                                      <p:to>
                                        <p:strVal val="visible"/>
                                      </p:to>
                                    </p:set>
                                    <p:animEffect transition="in" filter="fade">
                                      <p:cBhvr>
                                        <p:cTn id="35" dur="1000"/>
                                        <p:tgtEl>
                                          <p:spTgt spid="3">
                                            <p:bg/>
                                          </p:spTgt>
                                        </p:tgtEl>
                                      </p:cBhvr>
                                    </p:animEffect>
                                    <p:anim calcmode="lin" valueType="num">
                                      <p:cBhvr>
                                        <p:cTn id="36" dur="1000" fill="hold"/>
                                        <p:tgtEl>
                                          <p:spTgt spid="3">
                                            <p:bg/>
                                          </p:spTgt>
                                        </p:tgtEl>
                                        <p:attrNameLst>
                                          <p:attrName>ppt_x</p:attrName>
                                        </p:attrNameLst>
                                      </p:cBhvr>
                                      <p:tavLst>
                                        <p:tav tm="0">
                                          <p:val>
                                            <p:strVal val="#ppt_x"/>
                                          </p:val>
                                        </p:tav>
                                        <p:tav tm="100000">
                                          <p:val>
                                            <p:strVal val="#ppt_x"/>
                                          </p:val>
                                        </p:tav>
                                      </p:tavLst>
                                    </p:anim>
                                    <p:anim calcmode="lin" valueType="num">
                                      <p:cBhvr>
                                        <p:cTn id="37"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 calcmode="lin" valueType="num">
                                      <p:cBhvr>
                                        <p:cTn id="4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p:cTn id="4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51"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Gateways</a:t>
            </a:r>
            <a:endParaRPr lang="en-GB" dirty="0"/>
          </a:p>
        </p:txBody>
      </p:sp>
      <p:sp>
        <p:nvSpPr>
          <p:cNvPr id="3" name="Content Placeholder 2"/>
          <p:cNvSpPr>
            <a:spLocks noGrp="1"/>
          </p:cNvSpPr>
          <p:nvPr>
            <p:ph idx="1"/>
          </p:nvPr>
        </p:nvSpPr>
        <p:spPr/>
        <p:txBody>
          <a:bodyPr>
            <a:normAutofit fontScale="92500"/>
          </a:bodyPr>
          <a:lstStyle/>
          <a:p>
            <a:r>
              <a:rPr lang="en-GB" sz="3200" dirty="0"/>
              <a:t>A network gateway provides interoperability between </a:t>
            </a:r>
            <a:r>
              <a:rPr lang="en-GB" sz="3200" dirty="0" smtClean="0"/>
              <a:t>networks</a:t>
            </a:r>
          </a:p>
          <a:p>
            <a:r>
              <a:rPr lang="en-GB" sz="3200" dirty="0" smtClean="0"/>
              <a:t>Contains </a:t>
            </a:r>
            <a:r>
              <a:rPr lang="en-GB" sz="3200" dirty="0"/>
              <a:t>devices, such as protocol translators, impedance matchers, rate converters, fault isolators, or signal </a:t>
            </a:r>
            <a:r>
              <a:rPr lang="en-GB" sz="3200" dirty="0" smtClean="0"/>
              <a:t>translators</a:t>
            </a:r>
          </a:p>
          <a:p>
            <a:r>
              <a:rPr lang="en-GB" sz="3200" dirty="0" smtClean="0"/>
              <a:t>A </a:t>
            </a:r>
            <a:r>
              <a:rPr lang="en-GB" sz="3200" dirty="0"/>
              <a:t>network gateway requires the establishment of mutually acceptable administrative procedures between the networks using the </a:t>
            </a:r>
            <a:r>
              <a:rPr lang="en-GB" sz="3200" dirty="0" smtClean="0"/>
              <a:t>gateway</a:t>
            </a:r>
          </a:p>
          <a:p>
            <a:r>
              <a:rPr lang="en-GB" sz="3200" dirty="0" smtClean="0"/>
              <a:t>Network </a:t>
            </a:r>
            <a:r>
              <a:rPr lang="en-GB" sz="3200" dirty="0"/>
              <a:t>gateways, known as protocol translation gateways or mapping gateways, can perform protocol conversions to connect networks with different network protocol technologies</a:t>
            </a:r>
          </a:p>
        </p:txBody>
      </p:sp>
    </p:spTree>
    <p:extLst>
      <p:ext uri="{BB962C8B-B14F-4D97-AF65-F5344CB8AC3E}">
        <p14:creationId xmlns:p14="http://schemas.microsoft.com/office/powerpoint/2010/main" val="26375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ACCCEA"/>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ACCCEA"/>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ACCCEA"/>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9910-3D81-49D9-9DF6-FE01034FF40D}"/>
              </a:ext>
            </a:extLst>
          </p:cNvPr>
          <p:cNvSpPr>
            <a:spLocks noGrp="1"/>
          </p:cNvSpPr>
          <p:nvPr>
            <p:ph type="title"/>
          </p:nvPr>
        </p:nvSpPr>
        <p:spPr/>
        <p:txBody>
          <a:bodyPr/>
          <a:lstStyle/>
          <a:p>
            <a:r>
              <a:rPr lang="en-GB" dirty="0"/>
              <a:t>Routing</a:t>
            </a:r>
          </a:p>
        </p:txBody>
      </p:sp>
      <p:sp>
        <p:nvSpPr>
          <p:cNvPr id="3" name="Content Placeholder 2">
            <a:extLst>
              <a:ext uri="{FF2B5EF4-FFF2-40B4-BE49-F238E27FC236}">
                <a16:creationId xmlns:a16="http://schemas.microsoft.com/office/drawing/2014/main" id="{278ACD9B-7EA6-4A36-8E4C-91819E67CB24}"/>
              </a:ext>
            </a:extLst>
          </p:cNvPr>
          <p:cNvSpPr>
            <a:spLocks noGrp="1"/>
          </p:cNvSpPr>
          <p:nvPr>
            <p:ph idx="1"/>
          </p:nvPr>
        </p:nvSpPr>
        <p:spPr/>
        <p:txBody>
          <a:bodyPr>
            <a:normAutofit/>
          </a:bodyPr>
          <a:lstStyle/>
          <a:p>
            <a:r>
              <a:rPr lang="en-GB" dirty="0"/>
              <a:t>Routing is the process of selecting a path for traffic in a network or between or across multiple </a:t>
            </a:r>
            <a:r>
              <a:rPr lang="en-GB" dirty="0" smtClean="0"/>
              <a:t>networks</a:t>
            </a:r>
            <a:endParaRPr lang="en-GB" dirty="0"/>
          </a:p>
          <a:p>
            <a:endParaRPr lang="en-GB" dirty="0"/>
          </a:p>
          <a:p>
            <a:r>
              <a:rPr lang="en-GB" dirty="0"/>
              <a:t>Broadly, routing is performed in many types of networks, including circuit-switched networks, such as the public switched telephone network (PSTN), and computer networks, such as the Internet</a:t>
            </a:r>
          </a:p>
          <a:p>
            <a:endParaRPr lang="en-GB" dirty="0"/>
          </a:p>
        </p:txBody>
      </p:sp>
    </p:spTree>
    <p:extLst>
      <p:ext uri="{BB962C8B-B14F-4D97-AF65-F5344CB8AC3E}">
        <p14:creationId xmlns:p14="http://schemas.microsoft.com/office/powerpoint/2010/main" val="3064318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9910-3D81-49D9-9DF6-FE01034FF40D}"/>
              </a:ext>
            </a:extLst>
          </p:cNvPr>
          <p:cNvSpPr>
            <a:spLocks noGrp="1"/>
          </p:cNvSpPr>
          <p:nvPr>
            <p:ph type="title"/>
          </p:nvPr>
        </p:nvSpPr>
        <p:spPr/>
        <p:txBody>
          <a:bodyPr/>
          <a:lstStyle/>
          <a:p>
            <a:r>
              <a:rPr lang="en-GB" dirty="0" smtClean="0"/>
              <a:t>Routing Principles</a:t>
            </a:r>
            <a:endParaRPr lang="en-GB" dirty="0"/>
          </a:p>
        </p:txBody>
      </p:sp>
      <p:graphicFrame>
        <p:nvGraphicFramePr>
          <p:cNvPr id="4" name="Content Placeholder 3"/>
          <p:cNvGraphicFramePr>
            <a:graphicFrameLocks noGrp="1"/>
          </p:cNvGraphicFramePr>
          <p:nvPr>
            <p:ph idx="1"/>
            <p:extLst/>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2533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9910-3D81-49D9-9DF6-FE01034FF40D}"/>
              </a:ext>
            </a:extLst>
          </p:cNvPr>
          <p:cNvSpPr>
            <a:spLocks noGrp="1"/>
          </p:cNvSpPr>
          <p:nvPr>
            <p:ph type="title"/>
          </p:nvPr>
        </p:nvSpPr>
        <p:spPr/>
        <p:txBody>
          <a:bodyPr/>
          <a:lstStyle/>
          <a:p>
            <a:r>
              <a:rPr lang="en-GB" dirty="0" smtClean="0"/>
              <a:t>Routing Principles</a:t>
            </a:r>
            <a:endParaRPr lang="en-GB" dirty="0"/>
          </a:p>
        </p:txBody>
      </p:sp>
      <p:graphicFrame>
        <p:nvGraphicFramePr>
          <p:cNvPr id="4" name="Content Placeholder 3"/>
          <p:cNvGraphicFramePr>
            <a:graphicFrameLocks noGrp="1"/>
          </p:cNvGraphicFramePr>
          <p:nvPr>
            <p:ph idx="1"/>
            <p:extLst/>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6084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Routing Principles</a:t>
            </a:r>
            <a:endParaRPr lang="en-GB" dirty="0"/>
          </a:p>
        </p:txBody>
      </p:sp>
      <p:sp>
        <p:nvSpPr>
          <p:cNvPr id="6" name="Freeform 5"/>
          <p:cNvSpPr/>
          <p:nvPr/>
        </p:nvSpPr>
        <p:spPr>
          <a:xfrm>
            <a:off x="315084" y="2845366"/>
            <a:ext cx="4827455" cy="2896473"/>
          </a:xfrm>
          <a:custGeom>
            <a:avLst/>
            <a:gdLst>
              <a:gd name="connsiteX0" fmla="*/ 0 w 4827455"/>
              <a:gd name="connsiteY0" fmla="*/ 289647 h 2896473"/>
              <a:gd name="connsiteX1" fmla="*/ 289647 w 4827455"/>
              <a:gd name="connsiteY1" fmla="*/ 0 h 2896473"/>
              <a:gd name="connsiteX2" fmla="*/ 4537808 w 4827455"/>
              <a:gd name="connsiteY2" fmla="*/ 0 h 2896473"/>
              <a:gd name="connsiteX3" fmla="*/ 4827455 w 4827455"/>
              <a:gd name="connsiteY3" fmla="*/ 289647 h 2896473"/>
              <a:gd name="connsiteX4" fmla="*/ 4827455 w 4827455"/>
              <a:gd name="connsiteY4" fmla="*/ 2606826 h 2896473"/>
              <a:gd name="connsiteX5" fmla="*/ 4537808 w 4827455"/>
              <a:gd name="connsiteY5" fmla="*/ 2896473 h 2896473"/>
              <a:gd name="connsiteX6" fmla="*/ 289647 w 4827455"/>
              <a:gd name="connsiteY6" fmla="*/ 2896473 h 2896473"/>
              <a:gd name="connsiteX7" fmla="*/ 0 w 4827455"/>
              <a:gd name="connsiteY7" fmla="*/ 2606826 h 2896473"/>
              <a:gd name="connsiteX8" fmla="*/ 0 w 4827455"/>
              <a:gd name="connsiteY8" fmla="*/ 289647 h 289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7455" h="2896473">
                <a:moveTo>
                  <a:pt x="0" y="289647"/>
                </a:moveTo>
                <a:cubicBezTo>
                  <a:pt x="0" y="129679"/>
                  <a:pt x="129679" y="0"/>
                  <a:pt x="289647" y="0"/>
                </a:cubicBezTo>
                <a:lnTo>
                  <a:pt x="4537808" y="0"/>
                </a:lnTo>
                <a:cubicBezTo>
                  <a:pt x="4697776" y="0"/>
                  <a:pt x="4827455" y="129679"/>
                  <a:pt x="4827455" y="289647"/>
                </a:cubicBezTo>
                <a:lnTo>
                  <a:pt x="4827455" y="2606826"/>
                </a:lnTo>
                <a:cubicBezTo>
                  <a:pt x="4827455" y="2766794"/>
                  <a:pt x="4697776" y="2896473"/>
                  <a:pt x="4537808" y="2896473"/>
                </a:cubicBezTo>
                <a:lnTo>
                  <a:pt x="289647" y="2896473"/>
                </a:lnTo>
                <a:cubicBezTo>
                  <a:pt x="129679" y="2896473"/>
                  <a:pt x="0" y="2766794"/>
                  <a:pt x="0" y="2606826"/>
                </a:cubicBezTo>
                <a:lnTo>
                  <a:pt x="0" y="2896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85" tIns="180085" rIns="180085" bIns="180085" numCol="1" spcCol="1270" anchor="ctr" anchorCtr="0">
            <a:noAutofit/>
          </a:bodyPr>
          <a:lstStyle/>
          <a:p>
            <a:pPr lvl="0" algn="ctr" defTabSz="1111250" rtl="0">
              <a:lnSpc>
                <a:spcPct val="90000"/>
              </a:lnSpc>
              <a:spcBef>
                <a:spcPct val="0"/>
              </a:spcBef>
              <a:spcAft>
                <a:spcPct val="35000"/>
              </a:spcAft>
            </a:pPr>
            <a:r>
              <a:rPr lang="en-GB" sz="2500" kern="1200" smtClean="0"/>
              <a:t>Routers also use a series of specialised protocols in order to </a:t>
            </a:r>
            <a:r>
              <a:rPr lang="en-GB" sz="2500" i="1" kern="1200" smtClean="0"/>
              <a:t>learn </a:t>
            </a:r>
            <a:r>
              <a:rPr lang="en-GB" sz="2500" kern="1200" smtClean="0"/>
              <a:t>about routes to new networks as they become available, and to delete routes that become unusable due to failures</a:t>
            </a:r>
            <a:endParaRPr lang="en-GB" sz="2500" kern="1200"/>
          </a:p>
        </p:txBody>
      </p:sp>
      <p:sp>
        <p:nvSpPr>
          <p:cNvPr id="7" name="Freeform 6"/>
          <p:cNvSpPr/>
          <p:nvPr/>
        </p:nvSpPr>
        <p:spPr>
          <a:xfrm>
            <a:off x="5625285" y="3694998"/>
            <a:ext cx="1023420" cy="1197208"/>
          </a:xfrm>
          <a:custGeom>
            <a:avLst/>
            <a:gdLst>
              <a:gd name="connsiteX0" fmla="*/ 0 w 1023420"/>
              <a:gd name="connsiteY0" fmla="*/ 239442 h 1197208"/>
              <a:gd name="connsiteX1" fmla="*/ 511710 w 1023420"/>
              <a:gd name="connsiteY1" fmla="*/ 239442 h 1197208"/>
              <a:gd name="connsiteX2" fmla="*/ 511710 w 1023420"/>
              <a:gd name="connsiteY2" fmla="*/ 0 h 1197208"/>
              <a:gd name="connsiteX3" fmla="*/ 1023420 w 1023420"/>
              <a:gd name="connsiteY3" fmla="*/ 598604 h 1197208"/>
              <a:gd name="connsiteX4" fmla="*/ 511710 w 1023420"/>
              <a:gd name="connsiteY4" fmla="*/ 1197208 h 1197208"/>
              <a:gd name="connsiteX5" fmla="*/ 511710 w 1023420"/>
              <a:gd name="connsiteY5" fmla="*/ 957766 h 1197208"/>
              <a:gd name="connsiteX6" fmla="*/ 0 w 1023420"/>
              <a:gd name="connsiteY6" fmla="*/ 957766 h 1197208"/>
              <a:gd name="connsiteX7" fmla="*/ 0 w 1023420"/>
              <a:gd name="connsiteY7" fmla="*/ 239442 h 119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3420" h="1197208">
                <a:moveTo>
                  <a:pt x="0" y="239442"/>
                </a:moveTo>
                <a:lnTo>
                  <a:pt x="511710" y="239442"/>
                </a:lnTo>
                <a:lnTo>
                  <a:pt x="511710" y="0"/>
                </a:lnTo>
                <a:lnTo>
                  <a:pt x="1023420" y="598604"/>
                </a:lnTo>
                <a:lnTo>
                  <a:pt x="511710" y="1197208"/>
                </a:lnTo>
                <a:lnTo>
                  <a:pt x="511710" y="957766"/>
                </a:lnTo>
                <a:lnTo>
                  <a:pt x="0" y="957766"/>
                </a:lnTo>
                <a:lnTo>
                  <a:pt x="0" y="23944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239442" rIns="307026" bIns="239442" numCol="1" spcCol="1270" anchor="ctr" anchorCtr="0">
            <a:noAutofit/>
          </a:bodyPr>
          <a:lstStyle/>
          <a:p>
            <a:pPr lvl="0" algn="ctr" defTabSz="889000">
              <a:lnSpc>
                <a:spcPct val="90000"/>
              </a:lnSpc>
              <a:spcBef>
                <a:spcPct val="0"/>
              </a:spcBef>
              <a:spcAft>
                <a:spcPct val="35000"/>
              </a:spcAft>
            </a:pPr>
            <a:endParaRPr lang="en-US" sz="2000" kern="1200"/>
          </a:p>
        </p:txBody>
      </p:sp>
      <p:sp>
        <p:nvSpPr>
          <p:cNvPr id="8" name="Freeform 7"/>
          <p:cNvSpPr/>
          <p:nvPr/>
        </p:nvSpPr>
        <p:spPr>
          <a:xfrm>
            <a:off x="7073522" y="2845366"/>
            <a:ext cx="4827455" cy="2896473"/>
          </a:xfrm>
          <a:custGeom>
            <a:avLst/>
            <a:gdLst>
              <a:gd name="connsiteX0" fmla="*/ 0 w 4827455"/>
              <a:gd name="connsiteY0" fmla="*/ 289647 h 2896473"/>
              <a:gd name="connsiteX1" fmla="*/ 289647 w 4827455"/>
              <a:gd name="connsiteY1" fmla="*/ 0 h 2896473"/>
              <a:gd name="connsiteX2" fmla="*/ 4537808 w 4827455"/>
              <a:gd name="connsiteY2" fmla="*/ 0 h 2896473"/>
              <a:gd name="connsiteX3" fmla="*/ 4827455 w 4827455"/>
              <a:gd name="connsiteY3" fmla="*/ 289647 h 2896473"/>
              <a:gd name="connsiteX4" fmla="*/ 4827455 w 4827455"/>
              <a:gd name="connsiteY4" fmla="*/ 2606826 h 2896473"/>
              <a:gd name="connsiteX5" fmla="*/ 4537808 w 4827455"/>
              <a:gd name="connsiteY5" fmla="*/ 2896473 h 2896473"/>
              <a:gd name="connsiteX6" fmla="*/ 289647 w 4827455"/>
              <a:gd name="connsiteY6" fmla="*/ 2896473 h 2896473"/>
              <a:gd name="connsiteX7" fmla="*/ 0 w 4827455"/>
              <a:gd name="connsiteY7" fmla="*/ 2606826 h 2896473"/>
              <a:gd name="connsiteX8" fmla="*/ 0 w 4827455"/>
              <a:gd name="connsiteY8" fmla="*/ 289647 h 289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7455" h="2896473">
                <a:moveTo>
                  <a:pt x="0" y="289647"/>
                </a:moveTo>
                <a:cubicBezTo>
                  <a:pt x="0" y="129679"/>
                  <a:pt x="129679" y="0"/>
                  <a:pt x="289647" y="0"/>
                </a:cubicBezTo>
                <a:lnTo>
                  <a:pt x="4537808" y="0"/>
                </a:lnTo>
                <a:cubicBezTo>
                  <a:pt x="4697776" y="0"/>
                  <a:pt x="4827455" y="129679"/>
                  <a:pt x="4827455" y="289647"/>
                </a:cubicBezTo>
                <a:lnTo>
                  <a:pt x="4827455" y="2606826"/>
                </a:lnTo>
                <a:cubicBezTo>
                  <a:pt x="4827455" y="2766794"/>
                  <a:pt x="4697776" y="2896473"/>
                  <a:pt x="4537808" y="2896473"/>
                </a:cubicBezTo>
                <a:lnTo>
                  <a:pt x="289647" y="2896473"/>
                </a:lnTo>
                <a:cubicBezTo>
                  <a:pt x="129679" y="2896473"/>
                  <a:pt x="0" y="2766794"/>
                  <a:pt x="0" y="2606826"/>
                </a:cubicBezTo>
                <a:lnTo>
                  <a:pt x="0" y="2896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85" tIns="180085" rIns="180085" bIns="180085" numCol="1" spcCol="1270" anchor="ctr" anchorCtr="0">
            <a:noAutofit/>
          </a:bodyPr>
          <a:lstStyle/>
          <a:p>
            <a:pPr lvl="0" algn="ctr" defTabSz="1111250" rtl="0">
              <a:lnSpc>
                <a:spcPct val="90000"/>
              </a:lnSpc>
              <a:spcBef>
                <a:spcPct val="0"/>
              </a:spcBef>
              <a:spcAft>
                <a:spcPct val="35000"/>
              </a:spcAft>
            </a:pPr>
            <a:r>
              <a:rPr lang="en-GB" sz="2500" kern="1200" smtClean="0"/>
              <a:t>In this way, meshed networks can be created that require an absolute minimum of operator maintenance</a:t>
            </a:r>
            <a:endParaRPr lang="en-GB" sz="2500" kern="1200"/>
          </a:p>
        </p:txBody>
      </p:sp>
    </p:spTree>
    <p:extLst>
      <p:ext uri="{BB962C8B-B14F-4D97-AF65-F5344CB8AC3E}">
        <p14:creationId xmlns:p14="http://schemas.microsoft.com/office/powerpoint/2010/main" val="2361703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Routing </a:t>
            </a:r>
            <a:r>
              <a:rPr lang="en-GB" dirty="0" smtClean="0"/>
              <a:t>Delivery Schemes </a:t>
            </a:r>
            <a:endParaRPr lang="en-GB" dirty="0"/>
          </a:p>
        </p:txBody>
      </p:sp>
      <p:sp>
        <p:nvSpPr>
          <p:cNvPr id="3" name="Content Placeholder 2"/>
          <p:cNvSpPr>
            <a:spLocks noGrp="1"/>
          </p:cNvSpPr>
          <p:nvPr>
            <p:ph idx="1"/>
          </p:nvPr>
        </p:nvSpPr>
        <p:spPr/>
        <p:txBody>
          <a:bodyPr>
            <a:normAutofit/>
          </a:bodyPr>
          <a:lstStyle/>
          <a:p>
            <a:r>
              <a:rPr lang="en-GB" dirty="0" smtClean="0"/>
              <a:t>Unicast</a:t>
            </a:r>
          </a:p>
          <a:p>
            <a:r>
              <a:rPr lang="en-GB" dirty="0" smtClean="0"/>
              <a:t>Broadcast</a:t>
            </a:r>
          </a:p>
          <a:p>
            <a:r>
              <a:rPr lang="en-GB" dirty="0" smtClean="0"/>
              <a:t>Multicast </a:t>
            </a:r>
          </a:p>
          <a:p>
            <a:r>
              <a:rPr lang="en-GB" dirty="0" err="1" smtClean="0"/>
              <a:t>Anycast</a:t>
            </a:r>
            <a:r>
              <a:rPr lang="en-GB" dirty="0" smtClean="0"/>
              <a:t> </a:t>
            </a:r>
          </a:p>
          <a:p>
            <a:r>
              <a:rPr lang="en-GB" dirty="0" err="1" smtClean="0"/>
              <a:t>Geocast</a:t>
            </a:r>
            <a:endParaRPr lang="en-GB" dirty="0"/>
          </a:p>
        </p:txBody>
      </p:sp>
    </p:spTree>
    <p:extLst>
      <p:ext uri="{BB962C8B-B14F-4D97-AF65-F5344CB8AC3E}">
        <p14:creationId xmlns:p14="http://schemas.microsoft.com/office/powerpoint/2010/main" val="3656053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Unicast</a:t>
            </a:r>
            <a:endParaRPr lang="en-GB" dirty="0"/>
          </a:p>
        </p:txBody>
      </p:sp>
      <p:sp>
        <p:nvSpPr>
          <p:cNvPr id="3" name="Content Placeholder 2"/>
          <p:cNvSpPr>
            <a:spLocks noGrp="1"/>
          </p:cNvSpPr>
          <p:nvPr>
            <p:ph idx="1"/>
          </p:nvPr>
        </p:nvSpPr>
        <p:spPr/>
        <p:txBody>
          <a:bodyPr>
            <a:normAutofit/>
          </a:bodyPr>
          <a:lstStyle/>
          <a:p>
            <a:r>
              <a:rPr lang="en-GB" dirty="0" smtClean="0"/>
              <a:t>Delivers a message to a single specific node using a one-to-one association between a sender and destination</a:t>
            </a:r>
          </a:p>
          <a:p>
            <a:r>
              <a:rPr lang="en-GB" dirty="0" smtClean="0"/>
              <a:t>Each destination address uniquely identifies a single receiver endpoint</a:t>
            </a:r>
          </a:p>
          <a:p>
            <a:endParaRPr lang="en-GB" dirty="0"/>
          </a:p>
        </p:txBody>
      </p:sp>
    </p:spTree>
    <p:extLst>
      <p:ext uri="{BB962C8B-B14F-4D97-AF65-F5344CB8AC3E}">
        <p14:creationId xmlns:p14="http://schemas.microsoft.com/office/powerpoint/2010/main" val="3680310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2879</Words>
  <Application>Microsoft Office PowerPoint</Application>
  <PresentationFormat>Widescreen</PresentationFormat>
  <Paragraphs>228</Paragraphs>
  <Slides>24</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맑은 고딕</vt:lpstr>
      <vt:lpstr>Arial</vt:lpstr>
      <vt:lpstr>Calibri</vt:lpstr>
      <vt:lpstr>Calibri Light</vt:lpstr>
      <vt:lpstr>Moon 2.0 Bold</vt:lpstr>
      <vt:lpstr>Office Theme</vt:lpstr>
      <vt:lpstr>PowerPoint Presentation</vt:lpstr>
      <vt:lpstr>Gateways</vt:lpstr>
      <vt:lpstr>Gateways</vt:lpstr>
      <vt:lpstr>Routing</vt:lpstr>
      <vt:lpstr>Routing Principles</vt:lpstr>
      <vt:lpstr>Routing Principles</vt:lpstr>
      <vt:lpstr>Routing Principles</vt:lpstr>
      <vt:lpstr>Routing Delivery Schemes </vt:lpstr>
      <vt:lpstr>Unicast</vt:lpstr>
      <vt:lpstr>Broadcast</vt:lpstr>
      <vt:lpstr>Multicast</vt:lpstr>
      <vt:lpstr>Anycast</vt:lpstr>
      <vt:lpstr>Geocast</vt:lpstr>
      <vt:lpstr>Policy Based Routing</vt:lpstr>
      <vt:lpstr>Traffic prioritisation</vt:lpstr>
      <vt:lpstr>Questions</vt:lpstr>
      <vt:lpstr>Traffic prioritisation</vt:lpstr>
      <vt:lpstr>Traffic prioritisation</vt:lpstr>
      <vt:lpstr>Anomaly and Misuse detection</vt:lpstr>
      <vt:lpstr>Anomaly and Misuse detection</vt:lpstr>
      <vt:lpstr>Anomaly and Misuse detection</vt:lpstr>
      <vt:lpstr>Discussion</vt:lpstr>
      <vt:lpstr>Anomaly and Misuse detection</vt:lpstr>
      <vt:lpstr>Misuse Detection vs. Anomaly Detection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 Shand</dc:creator>
  <cp:lastModifiedBy>Len Shand</cp:lastModifiedBy>
  <cp:revision>1</cp:revision>
  <dcterms:created xsi:type="dcterms:W3CDTF">2020-10-16T07:57:52Z</dcterms:created>
  <dcterms:modified xsi:type="dcterms:W3CDTF">2020-10-16T07:58:03Z</dcterms:modified>
</cp:coreProperties>
</file>