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notesMasterIdLst>
    <p:notesMasterId r:id="rId45"/>
  </p:notesMasterIdLst>
  <p:sldIdLst>
    <p:sldId id="256" r:id="rId2"/>
    <p:sldId id="271" r:id="rId3"/>
    <p:sldId id="261" r:id="rId4"/>
    <p:sldId id="445" r:id="rId5"/>
    <p:sldId id="446" r:id="rId6"/>
    <p:sldId id="447" r:id="rId7"/>
    <p:sldId id="448" r:id="rId8"/>
    <p:sldId id="272" r:id="rId9"/>
    <p:sldId id="449" r:id="rId10"/>
    <p:sldId id="450" r:id="rId11"/>
    <p:sldId id="257" r:id="rId12"/>
    <p:sldId id="451" r:id="rId13"/>
    <p:sldId id="452" r:id="rId14"/>
    <p:sldId id="279" r:id="rId15"/>
    <p:sldId id="453" r:id="rId16"/>
    <p:sldId id="454" r:id="rId17"/>
    <p:sldId id="455" r:id="rId18"/>
    <p:sldId id="459" r:id="rId19"/>
    <p:sldId id="456" r:id="rId20"/>
    <p:sldId id="457" r:id="rId21"/>
    <p:sldId id="458" r:id="rId22"/>
    <p:sldId id="460" r:id="rId23"/>
    <p:sldId id="461" r:id="rId24"/>
    <p:sldId id="462" r:id="rId25"/>
    <p:sldId id="463" r:id="rId26"/>
    <p:sldId id="268" r:id="rId27"/>
    <p:sldId id="464" r:id="rId28"/>
    <p:sldId id="378" r:id="rId29"/>
    <p:sldId id="444" r:id="rId30"/>
    <p:sldId id="476" r:id="rId31"/>
    <p:sldId id="465" r:id="rId32"/>
    <p:sldId id="474" r:id="rId33"/>
    <p:sldId id="475" r:id="rId34"/>
    <p:sldId id="466" r:id="rId35"/>
    <p:sldId id="467" r:id="rId36"/>
    <p:sldId id="468" r:id="rId37"/>
    <p:sldId id="470" r:id="rId38"/>
    <p:sldId id="471" r:id="rId39"/>
    <p:sldId id="472" r:id="rId40"/>
    <p:sldId id="477" r:id="rId41"/>
    <p:sldId id="478" r:id="rId42"/>
    <p:sldId id="479" r:id="rId43"/>
    <p:sldId id="469" r:id="rId44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53914E-A1EE-E241-9427-538C9733275A}" v="112" dt="2021-05-17T20:14:08.367"/>
    <p1510:client id="{561BD74A-78F4-A54D-8E69-46F0827F23FB}" v="12" dt="2021-05-18T08:13:36.0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5"/>
  </p:normalViewPr>
  <p:slideViewPr>
    <p:cSldViewPr snapToGrid="0">
      <p:cViewPr varScale="1">
        <p:scale>
          <a:sx n="89" d="100"/>
          <a:sy n="89" d="100"/>
        </p:scale>
        <p:origin x="89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0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Higgie" userId="ca96966e-c91b-46bf-80ae-a3ad686f5520" providerId="ADAL" clId="{561BD74A-78F4-A54D-8E69-46F0827F23FB}"/>
    <pc:docChg chg="custSel addSld delSld modSld">
      <pc:chgData name="Bob Higgie" userId="ca96966e-c91b-46bf-80ae-a3ad686f5520" providerId="ADAL" clId="{561BD74A-78F4-A54D-8E69-46F0827F23FB}" dt="2021-05-18T08:14:48.141" v="263" actId="20577"/>
      <pc:docMkLst>
        <pc:docMk/>
      </pc:docMkLst>
      <pc:sldChg chg="modSp mod">
        <pc:chgData name="Bob Higgie" userId="ca96966e-c91b-46bf-80ae-a3ad686f5520" providerId="ADAL" clId="{561BD74A-78F4-A54D-8E69-46F0827F23FB}" dt="2021-05-17T10:33:22.541" v="0" actId="20577"/>
        <pc:sldMkLst>
          <pc:docMk/>
          <pc:sldMk cId="1837131891" sldId="455"/>
        </pc:sldMkLst>
        <pc:spChg chg="mod">
          <ac:chgData name="Bob Higgie" userId="ca96966e-c91b-46bf-80ae-a3ad686f5520" providerId="ADAL" clId="{561BD74A-78F4-A54D-8E69-46F0827F23FB}" dt="2021-05-17T10:33:22.541" v="0" actId="20577"/>
          <ac:spMkLst>
            <pc:docMk/>
            <pc:sldMk cId="1837131891" sldId="455"/>
            <ac:spMk id="13" creationId="{9FD53C6A-FB64-4A45-8F09-B09A593C8811}"/>
          </ac:spMkLst>
        </pc:spChg>
      </pc:sldChg>
      <pc:sldChg chg="modSp mod">
        <pc:chgData name="Bob Higgie" userId="ca96966e-c91b-46bf-80ae-a3ad686f5520" providerId="ADAL" clId="{561BD74A-78F4-A54D-8E69-46F0827F23FB}" dt="2021-05-18T07:16:28.979" v="29" actId="20577"/>
        <pc:sldMkLst>
          <pc:docMk/>
          <pc:sldMk cId="3722542572" sldId="468"/>
        </pc:sldMkLst>
        <pc:spChg chg="mod">
          <ac:chgData name="Bob Higgie" userId="ca96966e-c91b-46bf-80ae-a3ad686f5520" providerId="ADAL" clId="{561BD74A-78F4-A54D-8E69-46F0827F23FB}" dt="2021-05-18T07:16:28.979" v="29" actId="20577"/>
          <ac:spMkLst>
            <pc:docMk/>
            <pc:sldMk cId="3722542572" sldId="468"/>
            <ac:spMk id="3" creationId="{F23007C8-75BC-4746-B7AF-6B9D9A5FE9E9}"/>
          </ac:spMkLst>
        </pc:spChg>
      </pc:sldChg>
      <pc:sldChg chg="modSp mod">
        <pc:chgData name="Bob Higgie" userId="ca96966e-c91b-46bf-80ae-a3ad686f5520" providerId="ADAL" clId="{561BD74A-78F4-A54D-8E69-46F0827F23FB}" dt="2021-05-18T08:14:48.141" v="263" actId="20577"/>
        <pc:sldMkLst>
          <pc:docMk/>
          <pc:sldMk cId="3934890714" sldId="469"/>
        </pc:sldMkLst>
        <pc:spChg chg="mod">
          <ac:chgData name="Bob Higgie" userId="ca96966e-c91b-46bf-80ae-a3ad686f5520" providerId="ADAL" clId="{561BD74A-78F4-A54D-8E69-46F0827F23FB}" dt="2021-05-18T08:14:48.141" v="263" actId="20577"/>
          <ac:spMkLst>
            <pc:docMk/>
            <pc:sldMk cId="3934890714" sldId="469"/>
            <ac:spMk id="4" creationId="{73979F81-A9EC-7B4F-BA98-3F2E381BD038}"/>
          </ac:spMkLst>
        </pc:spChg>
      </pc:sldChg>
      <pc:sldChg chg="del">
        <pc:chgData name="Bob Higgie" userId="ca96966e-c91b-46bf-80ae-a3ad686f5520" providerId="ADAL" clId="{561BD74A-78F4-A54D-8E69-46F0827F23FB}" dt="2021-05-18T07:15:00.453" v="1" actId="2696"/>
        <pc:sldMkLst>
          <pc:docMk/>
          <pc:sldMk cId="626888139" sldId="473"/>
        </pc:sldMkLst>
      </pc:sldChg>
      <pc:sldChg chg="addSp modSp add mod modClrScheme chgLayout">
        <pc:chgData name="Bob Higgie" userId="ca96966e-c91b-46bf-80ae-a3ad686f5520" providerId="ADAL" clId="{561BD74A-78F4-A54D-8E69-46F0827F23FB}" dt="2021-05-18T08:05:03.024" v="85" actId="20577"/>
        <pc:sldMkLst>
          <pc:docMk/>
          <pc:sldMk cId="940208713" sldId="477"/>
        </pc:sldMkLst>
        <pc:spChg chg="mod ord">
          <ac:chgData name="Bob Higgie" userId="ca96966e-c91b-46bf-80ae-a3ad686f5520" providerId="ADAL" clId="{561BD74A-78F4-A54D-8E69-46F0827F23FB}" dt="2021-05-18T07:29:38.109" v="46" actId="700"/>
          <ac:spMkLst>
            <pc:docMk/>
            <pc:sldMk cId="940208713" sldId="477"/>
            <ac:spMk id="2" creationId="{28B355E4-2A42-4882-BD18-C808460C49EB}"/>
          </ac:spMkLst>
        </pc:spChg>
        <pc:spChg chg="mod ord">
          <ac:chgData name="Bob Higgie" userId="ca96966e-c91b-46bf-80ae-a3ad686f5520" providerId="ADAL" clId="{561BD74A-78F4-A54D-8E69-46F0827F23FB}" dt="2021-05-18T08:05:03.024" v="85" actId="20577"/>
          <ac:spMkLst>
            <pc:docMk/>
            <pc:sldMk cId="940208713" sldId="477"/>
            <ac:spMk id="3" creationId="{F23007C8-75BC-4746-B7AF-6B9D9A5FE9E9}"/>
          </ac:spMkLst>
        </pc:spChg>
        <pc:spChg chg="add mod ord">
          <ac:chgData name="Bob Higgie" userId="ca96966e-c91b-46bf-80ae-a3ad686f5520" providerId="ADAL" clId="{561BD74A-78F4-A54D-8E69-46F0827F23FB}" dt="2021-05-18T07:48:45.591" v="51" actId="12"/>
          <ac:spMkLst>
            <pc:docMk/>
            <pc:sldMk cId="940208713" sldId="477"/>
            <ac:spMk id="4" creationId="{4C1456C0-DF0B-6F48-8229-998C5673646A}"/>
          </ac:spMkLst>
        </pc:spChg>
      </pc:sldChg>
      <pc:sldChg chg="modSp add mod">
        <pc:chgData name="Bob Higgie" userId="ca96966e-c91b-46bf-80ae-a3ad686f5520" providerId="ADAL" clId="{561BD74A-78F4-A54D-8E69-46F0827F23FB}" dt="2021-05-18T08:09:03.357" v="140" actId="20577"/>
        <pc:sldMkLst>
          <pc:docMk/>
          <pc:sldMk cId="2792264361" sldId="478"/>
        </pc:sldMkLst>
        <pc:spChg chg="mod">
          <ac:chgData name="Bob Higgie" userId="ca96966e-c91b-46bf-80ae-a3ad686f5520" providerId="ADAL" clId="{561BD74A-78F4-A54D-8E69-46F0827F23FB}" dt="2021-05-18T08:09:03.357" v="140" actId="20577"/>
          <ac:spMkLst>
            <pc:docMk/>
            <pc:sldMk cId="2792264361" sldId="478"/>
            <ac:spMk id="2" creationId="{28B355E4-2A42-4882-BD18-C808460C49EB}"/>
          </ac:spMkLst>
        </pc:spChg>
        <pc:spChg chg="mod">
          <ac:chgData name="Bob Higgie" userId="ca96966e-c91b-46bf-80ae-a3ad686f5520" providerId="ADAL" clId="{561BD74A-78F4-A54D-8E69-46F0827F23FB}" dt="2021-05-18T08:07:43.934" v="122" actId="12"/>
          <ac:spMkLst>
            <pc:docMk/>
            <pc:sldMk cId="2792264361" sldId="478"/>
            <ac:spMk id="3" creationId="{F23007C8-75BC-4746-B7AF-6B9D9A5FE9E9}"/>
          </ac:spMkLst>
        </pc:spChg>
        <pc:spChg chg="mod">
          <ac:chgData name="Bob Higgie" userId="ca96966e-c91b-46bf-80ae-a3ad686f5520" providerId="ADAL" clId="{561BD74A-78F4-A54D-8E69-46F0827F23FB}" dt="2021-05-18T08:08:37.192" v="127" actId="20577"/>
          <ac:spMkLst>
            <pc:docMk/>
            <pc:sldMk cId="2792264361" sldId="478"/>
            <ac:spMk id="4" creationId="{4C1456C0-DF0B-6F48-8229-998C5673646A}"/>
          </ac:spMkLst>
        </pc:spChg>
      </pc:sldChg>
      <pc:sldChg chg="delSp modSp add mod modClrScheme chgLayout">
        <pc:chgData name="Bob Higgie" userId="ca96966e-c91b-46bf-80ae-a3ad686f5520" providerId="ADAL" clId="{561BD74A-78F4-A54D-8E69-46F0827F23FB}" dt="2021-05-18T08:14:00.024" v="249" actId="20577"/>
        <pc:sldMkLst>
          <pc:docMk/>
          <pc:sldMk cId="769884596" sldId="479"/>
        </pc:sldMkLst>
        <pc:spChg chg="mod ord">
          <ac:chgData name="Bob Higgie" userId="ca96966e-c91b-46bf-80ae-a3ad686f5520" providerId="ADAL" clId="{561BD74A-78F4-A54D-8E69-46F0827F23FB}" dt="2021-05-18T08:14:00.024" v="249" actId="20577"/>
          <ac:spMkLst>
            <pc:docMk/>
            <pc:sldMk cId="769884596" sldId="479"/>
            <ac:spMk id="2" creationId="{28B355E4-2A42-4882-BD18-C808460C49EB}"/>
          </ac:spMkLst>
        </pc:spChg>
        <pc:spChg chg="mod ord">
          <ac:chgData name="Bob Higgie" userId="ca96966e-c91b-46bf-80ae-a3ad686f5520" providerId="ADAL" clId="{561BD74A-78F4-A54D-8E69-46F0827F23FB}" dt="2021-05-18T08:13:42.555" v="203" actId="113"/>
          <ac:spMkLst>
            <pc:docMk/>
            <pc:sldMk cId="769884596" sldId="479"/>
            <ac:spMk id="3" creationId="{F23007C8-75BC-4746-B7AF-6B9D9A5FE9E9}"/>
          </ac:spMkLst>
        </pc:spChg>
        <pc:spChg chg="del mod ord">
          <ac:chgData name="Bob Higgie" userId="ca96966e-c91b-46bf-80ae-a3ad686f5520" providerId="ADAL" clId="{561BD74A-78F4-A54D-8E69-46F0827F23FB}" dt="2021-05-18T08:11:13.359" v="159" actId="478"/>
          <ac:spMkLst>
            <pc:docMk/>
            <pc:sldMk cId="769884596" sldId="479"/>
            <ac:spMk id="4" creationId="{4C1456C0-DF0B-6F48-8229-998C5673646A}"/>
          </ac:spMkLst>
        </pc:spChg>
      </pc:sldChg>
    </pc:docChg>
  </pc:docChgLst>
  <pc:docChgLst>
    <pc:chgData name="Bob Higgie" userId="ca96966e-c91b-46bf-80ae-a3ad686f5520" providerId="ADAL" clId="{3B53914E-A1EE-E241-9427-538C9733275A}"/>
    <pc:docChg chg="custSel addSld modSld">
      <pc:chgData name="Bob Higgie" userId="ca96966e-c91b-46bf-80ae-a3ad686f5520" providerId="ADAL" clId="{3B53914E-A1EE-E241-9427-538C9733275A}" dt="2021-05-17T20:14:46.291" v="791" actId="20577"/>
      <pc:docMkLst>
        <pc:docMk/>
      </pc:docMkLst>
      <pc:sldChg chg="modSp mod">
        <pc:chgData name="Bob Higgie" userId="ca96966e-c91b-46bf-80ae-a3ad686f5520" providerId="ADAL" clId="{3B53914E-A1EE-E241-9427-538C9733275A}" dt="2021-05-17T19:35:33.435" v="86" actId="313"/>
        <pc:sldMkLst>
          <pc:docMk/>
          <pc:sldMk cId="3722542572" sldId="468"/>
        </pc:sldMkLst>
        <pc:spChg chg="mod">
          <ac:chgData name="Bob Higgie" userId="ca96966e-c91b-46bf-80ae-a3ad686f5520" providerId="ADAL" clId="{3B53914E-A1EE-E241-9427-538C9733275A}" dt="2021-05-17T19:35:33.435" v="86" actId="313"/>
          <ac:spMkLst>
            <pc:docMk/>
            <pc:sldMk cId="3722542572" sldId="468"/>
            <ac:spMk id="3" creationId="{F23007C8-75BC-4746-B7AF-6B9D9A5FE9E9}"/>
          </ac:spMkLst>
        </pc:spChg>
      </pc:sldChg>
      <pc:sldChg chg="delSp modSp add mod">
        <pc:chgData name="Bob Higgie" userId="ca96966e-c91b-46bf-80ae-a3ad686f5520" providerId="ADAL" clId="{3B53914E-A1EE-E241-9427-538C9733275A}" dt="2021-05-17T19:31:42.199" v="17" actId="5793"/>
        <pc:sldMkLst>
          <pc:docMk/>
          <pc:sldMk cId="2793485160" sldId="470"/>
        </pc:sldMkLst>
        <pc:spChg chg="mod">
          <ac:chgData name="Bob Higgie" userId="ca96966e-c91b-46bf-80ae-a3ad686f5520" providerId="ADAL" clId="{3B53914E-A1EE-E241-9427-538C9733275A}" dt="2021-05-17T19:30:47.411" v="14" actId="20577"/>
          <ac:spMkLst>
            <pc:docMk/>
            <pc:sldMk cId="2793485160" sldId="470"/>
            <ac:spMk id="2" creationId="{28B355E4-2A42-4882-BD18-C808460C49EB}"/>
          </ac:spMkLst>
        </pc:spChg>
        <pc:spChg chg="mod">
          <ac:chgData name="Bob Higgie" userId="ca96966e-c91b-46bf-80ae-a3ad686f5520" providerId="ADAL" clId="{3B53914E-A1EE-E241-9427-538C9733275A}" dt="2021-05-17T19:31:42.199" v="17" actId="5793"/>
          <ac:spMkLst>
            <pc:docMk/>
            <pc:sldMk cId="2793485160" sldId="470"/>
            <ac:spMk id="3" creationId="{F23007C8-75BC-4746-B7AF-6B9D9A5FE9E9}"/>
          </ac:spMkLst>
        </pc:spChg>
        <pc:picChg chg="del">
          <ac:chgData name="Bob Higgie" userId="ca96966e-c91b-46bf-80ae-a3ad686f5520" providerId="ADAL" clId="{3B53914E-A1EE-E241-9427-538C9733275A}" dt="2021-05-17T19:30:29.566" v="1" actId="478"/>
          <ac:picMkLst>
            <pc:docMk/>
            <pc:sldMk cId="2793485160" sldId="470"/>
            <ac:picMk id="6146" creationId="{0AD90334-E45D-E14E-BCFD-72089EA5A970}"/>
          </ac:picMkLst>
        </pc:picChg>
      </pc:sldChg>
      <pc:sldChg chg="modSp add mod">
        <pc:chgData name="Bob Higgie" userId="ca96966e-c91b-46bf-80ae-a3ad686f5520" providerId="ADAL" clId="{3B53914E-A1EE-E241-9427-538C9733275A}" dt="2021-05-17T19:34:33.460" v="49" actId="15"/>
        <pc:sldMkLst>
          <pc:docMk/>
          <pc:sldMk cId="653855654" sldId="471"/>
        </pc:sldMkLst>
        <pc:spChg chg="mod">
          <ac:chgData name="Bob Higgie" userId="ca96966e-c91b-46bf-80ae-a3ad686f5520" providerId="ADAL" clId="{3B53914E-A1EE-E241-9427-538C9733275A}" dt="2021-05-17T19:33:10.573" v="20" actId="20577"/>
          <ac:spMkLst>
            <pc:docMk/>
            <pc:sldMk cId="653855654" sldId="471"/>
            <ac:spMk id="2" creationId="{28B355E4-2A42-4882-BD18-C808460C49EB}"/>
          </ac:spMkLst>
        </pc:spChg>
        <pc:spChg chg="mod">
          <ac:chgData name="Bob Higgie" userId="ca96966e-c91b-46bf-80ae-a3ad686f5520" providerId="ADAL" clId="{3B53914E-A1EE-E241-9427-538C9733275A}" dt="2021-05-17T19:34:33.460" v="49" actId="15"/>
          <ac:spMkLst>
            <pc:docMk/>
            <pc:sldMk cId="653855654" sldId="471"/>
            <ac:spMk id="3" creationId="{F23007C8-75BC-4746-B7AF-6B9D9A5FE9E9}"/>
          </ac:spMkLst>
        </pc:spChg>
      </pc:sldChg>
      <pc:sldChg chg="modSp add mod">
        <pc:chgData name="Bob Higgie" userId="ca96966e-c91b-46bf-80ae-a3ad686f5520" providerId="ADAL" clId="{3B53914E-A1EE-E241-9427-538C9733275A}" dt="2021-05-17T19:41:03.412" v="289" actId="6549"/>
        <pc:sldMkLst>
          <pc:docMk/>
          <pc:sldMk cId="1285486105" sldId="472"/>
        </pc:sldMkLst>
        <pc:spChg chg="mod">
          <ac:chgData name="Bob Higgie" userId="ca96966e-c91b-46bf-80ae-a3ad686f5520" providerId="ADAL" clId="{3B53914E-A1EE-E241-9427-538C9733275A}" dt="2021-05-17T19:38:35.027" v="138" actId="20577"/>
          <ac:spMkLst>
            <pc:docMk/>
            <pc:sldMk cId="1285486105" sldId="472"/>
            <ac:spMk id="2" creationId="{28B355E4-2A42-4882-BD18-C808460C49EB}"/>
          </ac:spMkLst>
        </pc:spChg>
        <pc:spChg chg="mod">
          <ac:chgData name="Bob Higgie" userId="ca96966e-c91b-46bf-80ae-a3ad686f5520" providerId="ADAL" clId="{3B53914E-A1EE-E241-9427-538C9733275A}" dt="2021-05-17T19:41:03.412" v="289" actId="6549"/>
          <ac:spMkLst>
            <pc:docMk/>
            <pc:sldMk cId="1285486105" sldId="472"/>
            <ac:spMk id="3" creationId="{F23007C8-75BC-4746-B7AF-6B9D9A5FE9E9}"/>
          </ac:spMkLst>
        </pc:spChg>
      </pc:sldChg>
      <pc:sldChg chg="modSp add mod">
        <pc:chgData name="Bob Higgie" userId="ca96966e-c91b-46bf-80ae-a3ad686f5520" providerId="ADAL" clId="{3B53914E-A1EE-E241-9427-538C9733275A}" dt="2021-05-17T19:44:22.378" v="317" actId="20577"/>
        <pc:sldMkLst>
          <pc:docMk/>
          <pc:sldMk cId="626888139" sldId="473"/>
        </pc:sldMkLst>
        <pc:spChg chg="mod">
          <ac:chgData name="Bob Higgie" userId="ca96966e-c91b-46bf-80ae-a3ad686f5520" providerId="ADAL" clId="{3B53914E-A1EE-E241-9427-538C9733275A}" dt="2021-05-17T19:42:37.590" v="300" actId="20577"/>
          <ac:spMkLst>
            <pc:docMk/>
            <pc:sldMk cId="626888139" sldId="473"/>
            <ac:spMk id="2" creationId="{28B355E4-2A42-4882-BD18-C808460C49EB}"/>
          </ac:spMkLst>
        </pc:spChg>
        <pc:spChg chg="mod">
          <ac:chgData name="Bob Higgie" userId="ca96966e-c91b-46bf-80ae-a3ad686f5520" providerId="ADAL" clId="{3B53914E-A1EE-E241-9427-538C9733275A}" dt="2021-05-17T19:44:22.378" v="317" actId="20577"/>
          <ac:spMkLst>
            <pc:docMk/>
            <pc:sldMk cId="626888139" sldId="473"/>
            <ac:spMk id="3" creationId="{F23007C8-75BC-4746-B7AF-6B9D9A5FE9E9}"/>
          </ac:spMkLst>
        </pc:spChg>
      </pc:sldChg>
      <pc:sldChg chg="add">
        <pc:chgData name="Bob Higgie" userId="ca96966e-c91b-46bf-80ae-a3ad686f5520" providerId="ADAL" clId="{3B53914E-A1EE-E241-9427-538C9733275A}" dt="2021-05-17T19:44:29.675" v="318" actId="2890"/>
        <pc:sldMkLst>
          <pc:docMk/>
          <pc:sldMk cId="70518128" sldId="474"/>
        </pc:sldMkLst>
      </pc:sldChg>
      <pc:sldChg chg="addSp modSp add mod modClrScheme chgLayout">
        <pc:chgData name="Bob Higgie" userId="ca96966e-c91b-46bf-80ae-a3ad686f5520" providerId="ADAL" clId="{3B53914E-A1EE-E241-9427-538C9733275A}" dt="2021-05-17T19:58:38.999" v="379" actId="20577"/>
        <pc:sldMkLst>
          <pc:docMk/>
          <pc:sldMk cId="171401547" sldId="475"/>
        </pc:sldMkLst>
        <pc:spChg chg="mod ord">
          <ac:chgData name="Bob Higgie" userId="ca96966e-c91b-46bf-80ae-a3ad686f5520" providerId="ADAL" clId="{3B53914E-A1EE-E241-9427-538C9733275A}" dt="2021-05-17T19:58:38.999" v="379" actId="20577"/>
          <ac:spMkLst>
            <pc:docMk/>
            <pc:sldMk cId="171401547" sldId="475"/>
            <ac:spMk id="2" creationId="{28B355E4-2A42-4882-BD18-C808460C49EB}"/>
          </ac:spMkLst>
        </pc:spChg>
        <pc:spChg chg="mod ord">
          <ac:chgData name="Bob Higgie" userId="ca96966e-c91b-46bf-80ae-a3ad686f5520" providerId="ADAL" clId="{3B53914E-A1EE-E241-9427-538C9733275A}" dt="2021-05-17T19:49:57.520" v="335" actId="12"/>
          <ac:spMkLst>
            <pc:docMk/>
            <pc:sldMk cId="171401547" sldId="475"/>
            <ac:spMk id="3" creationId="{F23007C8-75BC-4746-B7AF-6B9D9A5FE9E9}"/>
          </ac:spMkLst>
        </pc:spChg>
        <pc:spChg chg="add mod ord">
          <ac:chgData name="Bob Higgie" userId="ca96966e-c91b-46bf-80ae-a3ad686f5520" providerId="ADAL" clId="{3B53914E-A1EE-E241-9427-538C9733275A}" dt="2021-05-17T19:51:11.372" v="342" actId="12"/>
          <ac:spMkLst>
            <pc:docMk/>
            <pc:sldMk cId="171401547" sldId="475"/>
            <ac:spMk id="4" creationId="{BF80E63B-80B4-BA46-94A9-A07FA2F54B20}"/>
          </ac:spMkLst>
        </pc:spChg>
      </pc:sldChg>
      <pc:sldChg chg="modSp add mod">
        <pc:chgData name="Bob Higgie" userId="ca96966e-c91b-46bf-80ae-a3ad686f5520" providerId="ADAL" clId="{3B53914E-A1EE-E241-9427-538C9733275A}" dt="2021-05-17T20:14:46.291" v="791" actId="20577"/>
        <pc:sldMkLst>
          <pc:docMk/>
          <pc:sldMk cId="3708460578" sldId="476"/>
        </pc:sldMkLst>
        <pc:spChg chg="mod">
          <ac:chgData name="Bob Higgie" userId="ca96966e-c91b-46bf-80ae-a3ad686f5520" providerId="ADAL" clId="{3B53914E-A1EE-E241-9427-538C9733275A}" dt="2021-05-17T20:03:19.366" v="387" actId="20577"/>
          <ac:spMkLst>
            <pc:docMk/>
            <pc:sldMk cId="3708460578" sldId="476"/>
            <ac:spMk id="2" creationId="{28B355E4-2A42-4882-BD18-C808460C49EB}"/>
          </ac:spMkLst>
        </pc:spChg>
        <pc:spChg chg="mod">
          <ac:chgData name="Bob Higgie" userId="ca96966e-c91b-46bf-80ae-a3ad686f5520" providerId="ADAL" clId="{3B53914E-A1EE-E241-9427-538C9733275A}" dt="2021-05-17T20:14:46.291" v="791" actId="20577"/>
          <ac:spMkLst>
            <pc:docMk/>
            <pc:sldMk cId="3708460578" sldId="476"/>
            <ac:spMk id="3" creationId="{F23007C8-75BC-4746-B7AF-6B9D9A5FE9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5/18/21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80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410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27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56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267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2918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76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18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37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63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14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Tjis</a:t>
            </a:r>
            <a:r>
              <a:rPr lang="en-GB" dirty="0"/>
              <a:t> will do nothing as now.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5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98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8647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62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Open your text editor and build this page.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C0B4FF-D04F-0347-9B11-4E87A25C494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06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68608" y="623731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3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1FA3F48C-C7C6-4055-9F49-3777875E72AE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67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6178E61D-D431-422C-9764-11DAFE33AB63}" type="datetimeFigureOut">
              <a:rPr lang="en-US" smtClean="0"/>
              <a:t>5/18/21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0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2" y="365127"/>
            <a:ext cx="11590421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825625"/>
            <a:ext cx="11590421" cy="4935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0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6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467475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2471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3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78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50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88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63EFA5E-FA76-400D-B3DC-F0BA90E6D107}" type="datetimeFigureOut">
              <a:rPr lang="en-US" smtClean="0"/>
              <a:t>5/18/21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037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568" y="31740"/>
            <a:ext cx="891770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22313"/>
            <a:ext cx="83820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6600" y="6266473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-6045"/>
            <a:ext cx="2131651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97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ode.visualstudio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html/html_form_input_types.asp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schools.com/html/html_form_elements.asp" TargetMode="External"/><Relationship Id="rId4" Type="http://schemas.openxmlformats.org/officeDocument/2006/relationships/hyperlink" Target="https://www.w3schools.com/html/html_form_attributes.asp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" TargetMode="External"/><Relationship Id="rId2" Type="http://schemas.openxmlformats.org/officeDocument/2006/relationships/hyperlink" Target="https://www.w3.org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csS/css3_flexbox_container.asp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loscolapprenticeships.co.uk/appWiki/doku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1AD044-068C-4035-97EF-F4620EE72C41}"/>
              </a:ext>
            </a:extLst>
          </p:cNvPr>
          <p:cNvSpPr txBox="1"/>
          <p:nvPr/>
        </p:nvSpPr>
        <p:spPr>
          <a:xfrm>
            <a:off x="1354403" y="1900664"/>
            <a:ext cx="95233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/>
              <a:t>Web Development</a:t>
            </a:r>
          </a:p>
        </p:txBody>
      </p:sp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Folders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556917"/>
            <a:ext cx="11590421" cy="4935956"/>
          </a:xfrm>
        </p:spPr>
        <p:txBody>
          <a:bodyPr>
            <a:normAutofit/>
          </a:bodyPr>
          <a:lstStyle/>
          <a:p>
            <a:r>
              <a:rPr lang="en-GB" dirty="0"/>
              <a:t>Create a main folder where you are going to put all your examples(</a:t>
            </a:r>
            <a:r>
              <a:rPr lang="en-GB" dirty="0" err="1"/>
              <a:t>eg</a:t>
            </a:r>
            <a:r>
              <a:rPr lang="en-GB" dirty="0"/>
              <a:t> </a:t>
            </a:r>
            <a:r>
              <a:rPr lang="en-GB" dirty="0" err="1"/>
              <a:t>MTA_Examples</a:t>
            </a:r>
            <a:r>
              <a:rPr lang="en-GB" dirty="0"/>
              <a:t>)</a:t>
            </a:r>
          </a:p>
          <a:p>
            <a:endParaRPr lang="en-GB" dirty="0"/>
          </a:p>
          <a:p>
            <a:r>
              <a:rPr lang="en-GB" dirty="0"/>
              <a:t>Create sub folders</a:t>
            </a:r>
          </a:p>
          <a:p>
            <a:endParaRPr lang="en-GB" dirty="0"/>
          </a:p>
          <a:p>
            <a:pPr lvl="1"/>
            <a:r>
              <a:rPr lang="en-GB" dirty="0"/>
              <a:t>CSS (for your external </a:t>
            </a:r>
            <a:r>
              <a:rPr lang="en-GB" dirty="0" err="1"/>
              <a:t>css</a:t>
            </a:r>
            <a:r>
              <a:rPr lang="en-GB" dirty="0"/>
              <a:t> files)</a:t>
            </a:r>
          </a:p>
          <a:p>
            <a:pPr lvl="1"/>
            <a:endParaRPr lang="en-GB" dirty="0"/>
          </a:p>
          <a:p>
            <a:pPr lvl="1"/>
            <a:r>
              <a:rPr lang="en-GB" dirty="0" err="1"/>
              <a:t>img</a:t>
            </a:r>
            <a:r>
              <a:rPr lang="en-GB" dirty="0"/>
              <a:t> (for images)</a:t>
            </a:r>
          </a:p>
          <a:p>
            <a:pPr lvl="1"/>
            <a:endParaRPr lang="en-GB" dirty="0"/>
          </a:p>
          <a:p>
            <a:pPr lvl="1"/>
            <a:r>
              <a:rPr lang="en-GB" dirty="0" err="1"/>
              <a:t>js</a:t>
            </a:r>
            <a:r>
              <a:rPr lang="en-GB" dirty="0"/>
              <a:t> (for your JavaScript files)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4457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HTML (</a:t>
            </a:r>
            <a:r>
              <a:rPr lang="en-GB" err="1"/>
              <a:t>HyperText</a:t>
            </a:r>
            <a:r>
              <a:rPr lang="en-GB"/>
              <a:t> Markup Language)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&lt;!DOCTYPE html&gt;</a:t>
            </a:r>
          </a:p>
          <a:p>
            <a:pPr marL="0" indent="0">
              <a:buNone/>
            </a:pPr>
            <a:r>
              <a:rPr lang="en-GB" dirty="0"/>
              <a:t>&lt;html&gt;</a:t>
            </a:r>
          </a:p>
          <a:p>
            <a:pPr marL="0" indent="0">
              <a:buNone/>
            </a:pPr>
            <a:r>
              <a:rPr lang="en-GB" dirty="0"/>
              <a:t>	&lt;head&gt;</a:t>
            </a:r>
          </a:p>
          <a:p>
            <a:pPr marL="0" indent="0">
              <a:buNone/>
            </a:pPr>
            <a:r>
              <a:rPr lang="en-GB" dirty="0"/>
              <a:t>		&lt;title&gt;Sample page&lt;/title&gt; </a:t>
            </a:r>
          </a:p>
          <a:p>
            <a:pPr marL="0" indent="0">
              <a:buNone/>
            </a:pPr>
            <a:r>
              <a:rPr lang="en-GB" dirty="0"/>
              <a:t>	&lt;/head&gt; </a:t>
            </a:r>
          </a:p>
          <a:p>
            <a:pPr marL="0" indent="0">
              <a:buNone/>
            </a:pPr>
            <a:r>
              <a:rPr lang="en-GB" dirty="0"/>
              <a:t>&lt;body&gt; </a:t>
            </a:r>
          </a:p>
          <a:p>
            <a:pPr marL="0" indent="0">
              <a:buNone/>
            </a:pPr>
            <a:r>
              <a:rPr lang="en-GB" dirty="0"/>
              <a:t>	&lt;h1&gt;Sample page&lt;/h1&gt; </a:t>
            </a:r>
          </a:p>
          <a:p>
            <a:pPr marL="0" indent="0">
              <a:buNone/>
            </a:pPr>
            <a:r>
              <a:rPr lang="en-GB" dirty="0"/>
              <a:t>	&lt;p&gt;This is a &lt;a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demo.html</a:t>
            </a:r>
            <a:r>
              <a:rPr lang="en-GB" dirty="0"/>
              <a:t>"&gt;simple&lt;/a&gt; sample.&lt;/p&gt;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00B050"/>
                </a:solidFill>
              </a:rPr>
              <a:t>&lt;!-- this is a comment --&gt; </a:t>
            </a:r>
          </a:p>
          <a:p>
            <a:pPr marL="0" indent="0">
              <a:buNone/>
            </a:pPr>
            <a:r>
              <a:rPr lang="en-GB" dirty="0"/>
              <a:t>&lt;/body&gt; </a:t>
            </a:r>
          </a:p>
          <a:p>
            <a:pPr marL="0" indent="0">
              <a:buNone/>
            </a:pPr>
            <a:r>
              <a:rPr lang="en-GB" dirty="0"/>
              <a:t>&lt;/html&gt;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Create this in Visual Studio Code (VSC). Save early as an </a:t>
            </a:r>
            <a:r>
              <a:rPr lang="en-GB" dirty="0" err="1"/>
              <a:t>index.html</a:t>
            </a:r>
            <a:r>
              <a:rPr lang="en-GB" dirty="0"/>
              <a:t> file and note availability of hints (EMMET) and context highlighting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Metadata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&lt;html lang="</a:t>
            </a:r>
            <a:r>
              <a:rPr lang="en-GB" dirty="0" err="1"/>
              <a:t>en</a:t>
            </a:r>
            <a:r>
              <a:rPr lang="en-GB" dirty="0"/>
              <a:t>"&gt; </a:t>
            </a:r>
            <a:r>
              <a:rPr lang="en-GB" dirty="0">
                <a:solidFill>
                  <a:srgbClr val="00B050"/>
                </a:solidFill>
              </a:rPr>
              <a:t>&lt;!– Language of the content --&gt;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&lt;head&gt;</a:t>
            </a:r>
          </a:p>
          <a:p>
            <a:pPr marL="0" indent="0">
              <a:buNone/>
            </a:pPr>
            <a:r>
              <a:rPr lang="en-GB" dirty="0"/>
              <a:t>		&lt;meta charset="UTF-8"&gt;  </a:t>
            </a:r>
            <a:r>
              <a:rPr lang="en-GB" dirty="0">
                <a:solidFill>
                  <a:srgbClr val="00B050"/>
                </a:solidFill>
              </a:rPr>
              <a:t>&lt;!– Nearly all the characters in the world --&gt;</a:t>
            </a:r>
          </a:p>
          <a:p>
            <a:pPr marL="0" indent="0">
              <a:buNone/>
            </a:pPr>
            <a:r>
              <a:rPr lang="en-GB" dirty="0"/>
              <a:t>		&lt;meta name="viewport" content="width=device-width, initial-scale=1.0"&gt;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		&lt;!– Width of the viewport will be same as the display --&gt;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	&lt;title&gt;Sample page&lt;/title&gt;</a:t>
            </a:r>
          </a:p>
          <a:p>
            <a:pPr marL="0" indent="0">
              <a:buNone/>
            </a:pPr>
            <a:r>
              <a:rPr lang="en-GB" dirty="0"/>
              <a:t>		&lt;link </a:t>
            </a:r>
            <a:r>
              <a:rPr lang="en-GB" dirty="0" err="1"/>
              <a:t>rel</a:t>
            </a:r>
            <a:r>
              <a:rPr lang="en-GB" dirty="0"/>
              <a:t>="stylesheet"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css</a:t>
            </a:r>
            <a:r>
              <a:rPr lang="en-GB" dirty="0"/>
              <a:t>/</a:t>
            </a:r>
            <a:r>
              <a:rPr lang="en-GB" dirty="0" err="1"/>
              <a:t>challengeOne.css</a:t>
            </a:r>
            <a:r>
              <a:rPr lang="en-GB" dirty="0"/>
              <a:t>"&gt; </a:t>
            </a:r>
            <a:r>
              <a:rPr lang="en-GB" dirty="0">
                <a:solidFill>
                  <a:srgbClr val="00B050"/>
                </a:solidFill>
              </a:rPr>
              <a:t>&lt;!– link to external style sheet--&gt;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&lt;/head&gt;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Add this, load and then view source. What is the error?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3388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this </a:t>
            </a:r>
            <a:r>
              <a:rPr lang="en-GB" dirty="0" err="1"/>
              <a:t>css</a:t>
            </a:r>
            <a:r>
              <a:rPr lang="en-GB" dirty="0"/>
              <a:t> file and save it in the </a:t>
            </a:r>
            <a:r>
              <a:rPr lang="en-GB" dirty="0" err="1"/>
              <a:t>css</a:t>
            </a:r>
            <a:r>
              <a:rPr lang="en-GB" dirty="0"/>
              <a:t> folder as </a:t>
            </a:r>
            <a:r>
              <a:rPr lang="en-GB" dirty="0" err="1"/>
              <a:t>challengeOne.css</a:t>
            </a:r>
            <a:endParaRPr lang="en-GB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body {</a:t>
            </a:r>
          </a:p>
          <a:p>
            <a:pPr marL="0" indent="0">
              <a:buNone/>
            </a:pPr>
            <a:r>
              <a:rPr lang="en-GB" dirty="0"/>
              <a:t>margin: 0;</a:t>
            </a:r>
          </a:p>
          <a:p>
            <a:pPr marL="0" indent="0">
              <a:buNone/>
            </a:pPr>
            <a:r>
              <a:rPr lang="en-GB" dirty="0"/>
              <a:t>padding: 0;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nav ul {</a:t>
            </a:r>
          </a:p>
          <a:p>
            <a:pPr marL="0" indent="0">
              <a:buNone/>
            </a:pPr>
            <a:r>
              <a:rPr lang="en-GB" dirty="0"/>
              <a:t>margin: 0;</a:t>
            </a:r>
          </a:p>
          <a:p>
            <a:pPr marL="0" indent="0">
              <a:buNone/>
            </a:pPr>
            <a:r>
              <a:rPr lang="en-GB" dirty="0"/>
              <a:t>padding: 0;</a:t>
            </a:r>
          </a:p>
          <a:p>
            <a:pPr marL="0" indent="0">
              <a:buNone/>
            </a:pPr>
            <a:r>
              <a:rPr lang="en-GB" dirty="0"/>
              <a:t>list-style-type: none;</a:t>
            </a:r>
          </a:p>
          <a:p>
            <a:pPr marL="0" indent="0">
              <a:buNone/>
            </a:pPr>
            <a:r>
              <a:rPr lang="en-GB" dirty="0"/>
              <a:t>background: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/>
              <a:t>	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5B6A0-AB6C-DC4A-83A0-26228646CA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nav li a {</a:t>
            </a:r>
          </a:p>
          <a:p>
            <a:pPr marL="0" indent="0">
              <a:buNone/>
            </a:pPr>
            <a:r>
              <a:rPr lang="en-GB" dirty="0" err="1"/>
              <a:t>color</a:t>
            </a:r>
            <a:r>
              <a:rPr lang="en-GB" dirty="0"/>
              <a:t>: white;</a:t>
            </a:r>
          </a:p>
          <a:p>
            <a:pPr marL="0" indent="0">
              <a:buNone/>
            </a:pPr>
            <a:r>
              <a:rPr lang="en-GB" dirty="0"/>
              <a:t>text-align: </a:t>
            </a:r>
            <a:r>
              <a:rPr lang="en-GB" dirty="0" err="1"/>
              <a:t>center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dirty="0"/>
              <a:t>padding: 20px;</a:t>
            </a:r>
          </a:p>
          <a:p>
            <a:pPr marL="0" indent="0">
              <a:buNone/>
            </a:pPr>
            <a:r>
              <a:rPr lang="en-GB" dirty="0"/>
              <a:t>font-size: 30px;</a:t>
            </a:r>
          </a:p>
          <a:p>
            <a:pPr marL="0" indent="0">
              <a:buNone/>
            </a:pPr>
            <a:r>
              <a:rPr lang="en-GB" dirty="0"/>
              <a:t>text-decoration: none;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footer {</a:t>
            </a:r>
          </a:p>
          <a:p>
            <a:pPr marL="0" indent="0">
              <a:buNone/>
            </a:pPr>
            <a:r>
              <a:rPr lang="en-GB" dirty="0"/>
              <a:t>position: fixed;</a:t>
            </a:r>
          </a:p>
          <a:p>
            <a:pPr marL="0" indent="0">
              <a:buNone/>
            </a:pPr>
            <a:r>
              <a:rPr lang="en-GB" dirty="0"/>
              <a:t>bottom: 0;</a:t>
            </a:r>
          </a:p>
          <a:p>
            <a:pPr marL="0" indent="0">
              <a:buNone/>
            </a:pPr>
            <a:r>
              <a:rPr lang="en-GB" dirty="0"/>
              <a:t>width: 100%;</a:t>
            </a:r>
          </a:p>
          <a:p>
            <a:pPr marL="0" indent="0">
              <a:buNone/>
            </a:pPr>
            <a:r>
              <a:rPr lang="en-GB" dirty="0"/>
              <a:t>height: 50px;</a:t>
            </a:r>
          </a:p>
          <a:p>
            <a:pPr marL="0" indent="0">
              <a:buNone/>
            </a:pPr>
            <a:r>
              <a:rPr lang="en-GB" dirty="0"/>
              <a:t>background: crimson;</a:t>
            </a:r>
          </a:p>
          <a:p>
            <a:pPr marL="0" indent="0">
              <a:buNone/>
            </a:pPr>
            <a:r>
              <a:rPr lang="en-GB" dirty="0" err="1"/>
              <a:t>color</a:t>
            </a:r>
            <a:r>
              <a:rPr lang="en-GB" dirty="0"/>
              <a:t>: white;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85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A3D40-20EF-4873-A68E-219D559CC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CSS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FC87E-EFA9-4283-A303-FFC70BF25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2067" y="1257215"/>
            <a:ext cx="5181600" cy="4855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footer {</a:t>
            </a:r>
          </a:p>
          <a:p>
            <a:pPr marL="0" indent="0">
              <a:buNone/>
            </a:pPr>
            <a:r>
              <a:rPr lang="en-GB" dirty="0"/>
              <a:t>position: fixed;</a:t>
            </a:r>
          </a:p>
          <a:p>
            <a:pPr marL="0" indent="0">
              <a:buNone/>
            </a:pPr>
            <a:r>
              <a:rPr lang="en-GB" dirty="0"/>
              <a:t>bottom: 0;</a:t>
            </a:r>
          </a:p>
          <a:p>
            <a:pPr marL="0" indent="0">
              <a:buNone/>
            </a:pPr>
            <a:r>
              <a:rPr lang="en-GB" dirty="0"/>
              <a:t>width: 100%;</a:t>
            </a:r>
          </a:p>
          <a:p>
            <a:pPr marL="0" indent="0">
              <a:buNone/>
            </a:pPr>
            <a:r>
              <a:rPr lang="en-GB" dirty="0"/>
              <a:t>height: 50px;</a:t>
            </a:r>
          </a:p>
          <a:p>
            <a:pPr marL="0" indent="0">
              <a:buNone/>
            </a:pPr>
            <a:r>
              <a:rPr lang="en-GB" dirty="0"/>
              <a:t>background: crimson;</a:t>
            </a:r>
          </a:p>
          <a:p>
            <a:pPr marL="0" indent="0">
              <a:buNone/>
            </a:pPr>
            <a:r>
              <a:rPr lang="en-GB" dirty="0" err="1"/>
              <a:t>color</a:t>
            </a:r>
            <a:r>
              <a:rPr lang="en-GB" dirty="0"/>
              <a:t>: white;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4A854B-6156-E84E-B812-D58498116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01547" y="1257215"/>
            <a:ext cx="8252254" cy="485507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This </a:t>
            </a:r>
            <a:r>
              <a:rPr lang="en-US" dirty="0" err="1"/>
              <a:t>css</a:t>
            </a:r>
            <a:r>
              <a:rPr lang="en-US" dirty="0"/>
              <a:t> will define the style of the footer html element</a:t>
            </a:r>
          </a:p>
          <a:p>
            <a:pPr marL="0" indent="0">
              <a:buNone/>
            </a:pPr>
            <a:r>
              <a:rPr lang="en-US" dirty="0"/>
              <a:t>The position will be fixed</a:t>
            </a:r>
          </a:p>
          <a:p>
            <a:pPr marL="0" indent="0">
              <a:buNone/>
            </a:pPr>
            <a:r>
              <a:rPr lang="en-US" dirty="0"/>
              <a:t>At the bottom of the viewport</a:t>
            </a:r>
          </a:p>
          <a:p>
            <a:pPr marL="0" indent="0">
              <a:buNone/>
            </a:pPr>
            <a:r>
              <a:rPr lang="en-US" dirty="0"/>
              <a:t>And taking the full width</a:t>
            </a:r>
          </a:p>
          <a:p>
            <a:pPr marL="0" indent="0">
              <a:buNone/>
            </a:pPr>
            <a:r>
              <a:rPr lang="en-US" dirty="0"/>
              <a:t>and 50 pixels high</a:t>
            </a:r>
          </a:p>
          <a:p>
            <a:pPr marL="0" indent="0">
              <a:buNone/>
            </a:pPr>
            <a:r>
              <a:rPr lang="en-US" dirty="0"/>
              <a:t>And a very red background</a:t>
            </a:r>
          </a:p>
          <a:p>
            <a:pPr marL="0" indent="0">
              <a:buNone/>
            </a:pPr>
            <a:r>
              <a:rPr lang="en-US" dirty="0"/>
              <a:t>with white content</a:t>
            </a:r>
          </a:p>
        </p:txBody>
      </p:sp>
      <p:pic>
        <p:nvPicPr>
          <p:cNvPr id="3074" name="Picture 2" descr="CSS selector">
            <a:extLst>
              <a:ext uri="{FF2B5EF4-FFF2-40B4-BE49-F238E27FC236}">
                <a16:creationId xmlns:a16="http://schemas.microsoft.com/office/drawing/2014/main" id="{4C8C7F5E-7D06-2544-8C2A-4BAB7DF45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14" y="4600991"/>
            <a:ext cx="7226300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803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Footer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&lt;!DOCTYPE html&gt;</a:t>
            </a:r>
          </a:p>
          <a:p>
            <a:pPr marL="0" indent="0">
              <a:buNone/>
            </a:pPr>
            <a:r>
              <a:rPr lang="en-GB" dirty="0"/>
              <a:t>&lt;html&gt;</a:t>
            </a:r>
          </a:p>
          <a:p>
            <a:pPr marL="0" indent="0">
              <a:buNone/>
            </a:pPr>
            <a:r>
              <a:rPr lang="en-GB" dirty="0"/>
              <a:t>	&lt;head&gt;</a:t>
            </a:r>
          </a:p>
          <a:p>
            <a:pPr marL="0" indent="0">
              <a:buNone/>
            </a:pPr>
            <a:r>
              <a:rPr lang="en-GB" dirty="0"/>
              <a:t>		&lt;title&gt;Sample page&lt;/title&gt; </a:t>
            </a:r>
          </a:p>
          <a:p>
            <a:pPr marL="0" indent="0">
              <a:buNone/>
            </a:pPr>
            <a:r>
              <a:rPr lang="en-GB" dirty="0"/>
              <a:t>	&lt;/head&gt; </a:t>
            </a:r>
          </a:p>
          <a:p>
            <a:pPr marL="0" indent="0">
              <a:buNone/>
            </a:pPr>
            <a:r>
              <a:rPr lang="en-GB" dirty="0"/>
              <a:t>&lt;body&gt; </a:t>
            </a:r>
          </a:p>
          <a:p>
            <a:pPr marL="0" indent="0">
              <a:buNone/>
            </a:pPr>
            <a:r>
              <a:rPr lang="en-GB" dirty="0"/>
              <a:t>	&lt;h1&gt;Sample page&lt;/h1&gt; </a:t>
            </a:r>
          </a:p>
          <a:p>
            <a:pPr marL="0" indent="0">
              <a:buNone/>
            </a:pPr>
            <a:r>
              <a:rPr lang="en-GB" dirty="0"/>
              <a:t>	&lt;p&gt;This is a &lt;a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demo.html</a:t>
            </a:r>
            <a:r>
              <a:rPr lang="en-GB" dirty="0"/>
              <a:t>"&gt;simple&lt;/a&gt; sample.&lt;/p&gt;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>
                <a:solidFill>
                  <a:srgbClr val="00B050"/>
                </a:solidFill>
              </a:rPr>
              <a:t>&lt;!-- this is a comment --&gt; </a:t>
            </a:r>
          </a:p>
          <a:p>
            <a:pPr marL="0" indent="0">
              <a:buNone/>
            </a:pPr>
            <a:r>
              <a:rPr lang="en-GB" dirty="0"/>
              <a:t>	&lt;footer&gt;</a:t>
            </a:r>
          </a:p>
          <a:p>
            <a:pPr marL="0" indent="0">
              <a:buNone/>
            </a:pPr>
            <a:r>
              <a:rPr lang="en-GB" dirty="0"/>
              <a:t>		This should be the last thing</a:t>
            </a:r>
          </a:p>
          <a:p>
            <a:pPr marL="0" indent="0">
              <a:buNone/>
            </a:pPr>
            <a:r>
              <a:rPr lang="en-GB" dirty="0"/>
              <a:t>	&lt;/footer&gt;</a:t>
            </a:r>
          </a:p>
          <a:p>
            <a:pPr marL="0" indent="0">
              <a:buNone/>
            </a:pPr>
            <a:r>
              <a:rPr lang="en-GB" dirty="0"/>
              <a:t>&lt;/body&gt; </a:t>
            </a:r>
          </a:p>
          <a:p>
            <a:pPr marL="0" indent="0">
              <a:buNone/>
            </a:pPr>
            <a:r>
              <a:rPr lang="en-GB" dirty="0"/>
              <a:t>&lt;/html&gt;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9309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Exercise 1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Check that </a:t>
            </a:r>
            <a:r>
              <a:rPr lang="en-GB" dirty="0" err="1"/>
              <a:t>css</a:t>
            </a:r>
            <a:r>
              <a:rPr lang="en-GB" dirty="0"/>
              <a:t> has been applied to the footer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Add tags and content for all the headings (h1 to h6)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Make some of them bold  and italic </a:t>
            </a:r>
            <a:r>
              <a:rPr lang="en-GB" dirty="0">
                <a:solidFill>
                  <a:srgbClr val="00B050"/>
                </a:solidFill>
              </a:rPr>
              <a:t>(font-weight: bold;</a:t>
            </a:r>
            <a:r>
              <a:rPr lang="en-GB" dirty="0"/>
              <a:t> </a:t>
            </a:r>
            <a:r>
              <a:rPr lang="en-GB" dirty="0">
                <a:solidFill>
                  <a:srgbClr val="00B050"/>
                </a:solidFill>
              </a:rPr>
              <a:t>font-style: italic;)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Change the colours of each heading using 3 methods of </a:t>
            </a:r>
            <a:r>
              <a:rPr lang="en-GB" dirty="0" err="1"/>
              <a:t>css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External style sheet </a:t>
            </a:r>
            <a:r>
              <a:rPr lang="en-GB" dirty="0">
                <a:solidFill>
                  <a:srgbClr val="00B050"/>
                </a:solidFill>
              </a:rPr>
              <a:t>(edit the </a:t>
            </a:r>
            <a:r>
              <a:rPr lang="en-GB" dirty="0" err="1">
                <a:solidFill>
                  <a:srgbClr val="00B050"/>
                </a:solidFill>
              </a:rPr>
              <a:t>css</a:t>
            </a:r>
            <a:r>
              <a:rPr lang="en-GB" dirty="0">
                <a:solidFill>
                  <a:srgbClr val="00B050"/>
                </a:solidFill>
              </a:rPr>
              <a:t> file)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Internal style sheet </a:t>
            </a:r>
            <a:r>
              <a:rPr lang="en-GB" dirty="0">
                <a:solidFill>
                  <a:srgbClr val="00B050"/>
                </a:solidFill>
              </a:rPr>
              <a:t>using the &lt;style&gt;p {</a:t>
            </a:r>
            <a:r>
              <a:rPr lang="en-GB" dirty="0" err="1">
                <a:solidFill>
                  <a:srgbClr val="00B050"/>
                </a:solidFill>
              </a:rPr>
              <a:t>color</a:t>
            </a:r>
            <a:r>
              <a:rPr lang="en-GB" dirty="0">
                <a:solidFill>
                  <a:srgbClr val="00B050"/>
                </a:solidFill>
              </a:rPr>
              <a:t>: red;} &lt;/style&gt; tags in the header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Inline style </a:t>
            </a:r>
            <a:r>
              <a:rPr lang="en-GB" dirty="0">
                <a:solidFill>
                  <a:srgbClr val="00B050"/>
                </a:solidFill>
              </a:rPr>
              <a:t>&lt;p style="</a:t>
            </a:r>
            <a:r>
              <a:rPr lang="en-GB" dirty="0" err="1">
                <a:solidFill>
                  <a:srgbClr val="00B050"/>
                </a:solidFill>
              </a:rPr>
              <a:t>color</a:t>
            </a:r>
            <a:r>
              <a:rPr lang="en-GB" dirty="0">
                <a:solidFill>
                  <a:srgbClr val="00B050"/>
                </a:solidFill>
              </a:rPr>
              <a:t>: red;"&gt;This is my first paragraph.&lt;/p&gt;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dirty="0"/>
              <a:t>Use inline to change one instance on a page (overrides external and internal)</a:t>
            </a:r>
          </a:p>
          <a:p>
            <a:pPr marL="0" indent="0">
              <a:buNone/>
            </a:pPr>
            <a:r>
              <a:rPr lang="en-GB" dirty="0"/>
              <a:t>Use internal to change one page (overrides external)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002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Exercise 2 add a table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&lt;!-- three tags used in tables:  tr = table row, </a:t>
            </a:r>
            <a:r>
              <a:rPr lang="en-GB" dirty="0" err="1">
                <a:solidFill>
                  <a:srgbClr val="00B050"/>
                </a:solidFill>
              </a:rPr>
              <a:t>th</a:t>
            </a:r>
            <a:r>
              <a:rPr lang="en-GB" dirty="0">
                <a:solidFill>
                  <a:srgbClr val="00B050"/>
                </a:solidFill>
              </a:rPr>
              <a:t> = table header, td = table data --&gt;</a:t>
            </a:r>
          </a:p>
          <a:p>
            <a:pPr marL="0" indent="0">
              <a:buNone/>
            </a:pPr>
            <a:r>
              <a:rPr lang="en-GB" dirty="0"/>
              <a:t>&lt;tr&gt;</a:t>
            </a:r>
          </a:p>
          <a:p>
            <a:pPr marL="0" indent="0">
              <a:buNone/>
            </a:pPr>
            <a:r>
              <a:rPr lang="en-GB" dirty="0"/>
              <a:t>&lt;</a:t>
            </a:r>
            <a:r>
              <a:rPr lang="en-GB" dirty="0" err="1"/>
              <a:t>th</a:t>
            </a:r>
            <a:r>
              <a:rPr lang="en-GB" dirty="0"/>
              <a:t>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&lt;</a:t>
            </a:r>
            <a:r>
              <a:rPr lang="en-GB" dirty="0" err="1"/>
              <a:t>th</a:t>
            </a:r>
            <a:r>
              <a:rPr lang="en-GB" dirty="0"/>
              <a:t>&gt;Email&lt;/</a:t>
            </a:r>
            <a:r>
              <a:rPr lang="en-GB" dirty="0" err="1"/>
              <a:t>th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&lt;</a:t>
            </a:r>
            <a:r>
              <a:rPr lang="en-GB" dirty="0" err="1"/>
              <a:t>th</a:t>
            </a:r>
            <a:r>
              <a:rPr lang="en-GB" dirty="0"/>
              <a:t>&gt;Course&lt;/</a:t>
            </a:r>
            <a:r>
              <a:rPr lang="en-GB" dirty="0" err="1"/>
              <a:t>th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&lt;/tr&gt;</a:t>
            </a:r>
          </a:p>
          <a:p>
            <a:pPr marL="0" indent="0">
              <a:buNone/>
            </a:pPr>
            <a:r>
              <a:rPr lang="en-GB" dirty="0"/>
              <a:t>&lt;tr&gt;</a:t>
            </a:r>
          </a:p>
          <a:p>
            <a:pPr marL="0" indent="0">
              <a:buNone/>
            </a:pPr>
            <a:r>
              <a:rPr lang="en-GB"/>
              <a:t>&lt;td&gt;Bob</a:t>
            </a:r>
            <a:r>
              <a:rPr lang="en-GB" dirty="0"/>
              <a:t>&lt;/td&gt;</a:t>
            </a:r>
          </a:p>
          <a:p>
            <a:pPr marL="0" indent="0">
              <a:buNone/>
            </a:pPr>
            <a:r>
              <a:rPr lang="en-GB" dirty="0"/>
              <a:t>&lt;td&gt;</a:t>
            </a:r>
            <a:r>
              <a:rPr lang="en-GB" dirty="0" err="1"/>
              <a:t>bob.higgie@gloscol.ac.uk</a:t>
            </a:r>
            <a:r>
              <a:rPr lang="en-GB" dirty="0"/>
              <a:t>&lt;/td&gt;</a:t>
            </a:r>
          </a:p>
          <a:p>
            <a:pPr marL="0" indent="0">
              <a:buNone/>
            </a:pPr>
            <a:r>
              <a:rPr lang="en-GB" dirty="0"/>
              <a:t>&lt;td&gt;Software Developer&lt;/td&gt;</a:t>
            </a:r>
          </a:p>
          <a:p>
            <a:pPr marL="0" indent="0">
              <a:buNone/>
            </a:pPr>
            <a:r>
              <a:rPr lang="en-GB" dirty="0"/>
              <a:t>&lt;/tr&gt;</a:t>
            </a:r>
          </a:p>
          <a:p>
            <a:pPr marL="0" indent="0">
              <a:buNone/>
            </a:pPr>
            <a:r>
              <a:rPr lang="en-GB" dirty="0"/>
              <a:t>&lt;/table&gt;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7131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Exercise 2 add a table with </a:t>
            </a:r>
            <a:r>
              <a:rPr lang="en-GB" dirty="0" err="1"/>
              <a:t>css</a:t>
            </a:r>
            <a:endParaRPr lang="en-GB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0337" y="1468273"/>
            <a:ext cx="5181600" cy="48550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table, </a:t>
            </a:r>
            <a:r>
              <a:rPr lang="en-GB" dirty="0" err="1"/>
              <a:t>th</a:t>
            </a:r>
            <a:r>
              <a:rPr lang="en-GB" dirty="0"/>
              <a:t>, td {</a:t>
            </a:r>
          </a:p>
          <a:p>
            <a:pPr marL="0" indent="0">
              <a:buNone/>
            </a:pPr>
            <a:r>
              <a:rPr lang="en-GB" dirty="0"/>
              <a:t>border: 1px solid crimson;</a:t>
            </a:r>
          </a:p>
          <a:p>
            <a:pPr marL="0" indent="0">
              <a:buNone/>
            </a:pPr>
            <a:r>
              <a:rPr lang="en-GB" dirty="0"/>
              <a:t>border-collapse: collapse;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 err="1"/>
              <a:t>th</a:t>
            </a:r>
            <a:r>
              <a:rPr lang="en-GB" dirty="0"/>
              <a:t>, td {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B050"/>
                </a:solidFill>
              </a:rPr>
              <a:t>/* top, right, bottom and left */</a:t>
            </a: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rgbClr val="00B050"/>
                </a:solidFill>
              </a:rPr>
              <a:t>/* padding: 10px 20px 30px 40px; top, right, bottom, left */</a:t>
            </a: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dirty="0"/>
              <a:t>padding-top: 10px;</a:t>
            </a:r>
          </a:p>
          <a:p>
            <a:pPr marL="0" indent="0">
              <a:buNone/>
            </a:pPr>
            <a:r>
              <a:rPr lang="en-GB" dirty="0"/>
              <a:t>padding-right: 20px;</a:t>
            </a:r>
          </a:p>
          <a:p>
            <a:pPr marL="0" indent="0">
              <a:buNone/>
            </a:pPr>
            <a:r>
              <a:rPr lang="en-GB" dirty="0"/>
              <a:t>padding-bottom: 30px;</a:t>
            </a:r>
          </a:p>
          <a:p>
            <a:pPr marL="0" indent="0">
              <a:buNone/>
            </a:pPr>
            <a:r>
              <a:rPr lang="en-GB" dirty="0"/>
              <a:t>padding-left: 40px;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07B5A-B4D2-F649-BB30-5079993D9B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8188" y="1468273"/>
            <a:ext cx="5133475" cy="48550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en-GB" dirty="0"/>
            </a:br>
            <a:r>
              <a:rPr lang="en-GB" dirty="0"/>
              <a:t>* {</a:t>
            </a:r>
          </a:p>
          <a:p>
            <a:pPr marL="0" indent="0">
              <a:buNone/>
            </a:pPr>
            <a:r>
              <a:rPr lang="en-GB" i="1" dirty="0">
                <a:solidFill>
                  <a:srgbClr val="00B050"/>
                </a:solidFill>
              </a:rPr>
              <a:t>/* the * is a wild card selector */</a:t>
            </a: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GB" dirty="0"/>
              <a:t>text-decoration: overline;</a:t>
            </a:r>
          </a:p>
          <a:p>
            <a:pPr marL="0" indent="0">
              <a:buNone/>
            </a:pPr>
            <a:r>
              <a:rPr lang="en-GB" dirty="0"/>
              <a:t>text-align: right;</a:t>
            </a:r>
          </a:p>
          <a:p>
            <a:pPr marL="0" indent="0">
              <a:buNone/>
            </a:pPr>
            <a:r>
              <a:rPr lang="en-GB" dirty="0"/>
              <a:t>border: 2px dashed crimson;</a:t>
            </a:r>
          </a:p>
          <a:p>
            <a:pPr marL="0" indent="0">
              <a:buNone/>
            </a:pPr>
            <a:r>
              <a:rPr lang="en-GB" dirty="0"/>
              <a:t>font-size: 300px;</a:t>
            </a:r>
          </a:p>
          <a:p>
            <a:pPr marL="0" indent="0">
              <a:buNone/>
            </a:pPr>
            <a:r>
              <a:rPr lang="en-GB" dirty="0"/>
              <a:t>font-weight:100;</a:t>
            </a:r>
          </a:p>
          <a:p>
            <a:pPr marL="0" indent="0">
              <a:buNone/>
            </a:pPr>
            <a:r>
              <a:rPr lang="en-GB" dirty="0"/>
              <a:t>display: inline;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49501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Exercise 3 navigation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Make three more web pages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Add navigation to all four pages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&lt;nav&gt;</a:t>
            </a:r>
          </a:p>
          <a:p>
            <a:pPr marL="0" indent="0">
              <a:buNone/>
            </a:pPr>
            <a:r>
              <a:rPr lang="en-GB" dirty="0"/>
              <a:t>&lt;ul&gt;</a:t>
            </a:r>
          </a:p>
          <a:p>
            <a:pPr marL="0" indent="0">
              <a:buNone/>
            </a:pPr>
            <a:r>
              <a:rPr lang="en-GB" dirty="0"/>
              <a:t>	&lt;li&gt;&lt;a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index.html</a:t>
            </a:r>
            <a:r>
              <a:rPr lang="en-GB" dirty="0"/>
              <a:t>"&gt;Homepage&lt;/a&gt;&lt;/li&gt;</a:t>
            </a:r>
          </a:p>
          <a:p>
            <a:pPr marL="0" indent="0">
              <a:buNone/>
            </a:pPr>
            <a:r>
              <a:rPr lang="en-GB" dirty="0"/>
              <a:t>	&lt;li&gt;&lt;a </a:t>
            </a:r>
            <a:r>
              <a:rPr lang="en-GB" dirty="0" err="1"/>
              <a:t>href</a:t>
            </a:r>
            <a:r>
              <a:rPr lang="en-GB" dirty="0"/>
              <a:t>=”page2.html"&gt;Page 2&lt;/a&gt;&lt;/li&gt;</a:t>
            </a:r>
          </a:p>
          <a:p>
            <a:pPr marL="0" indent="0">
              <a:buNone/>
            </a:pPr>
            <a:r>
              <a:rPr lang="en-GB" dirty="0"/>
              <a:t>	&lt;li&gt;&lt;a </a:t>
            </a:r>
            <a:r>
              <a:rPr lang="en-GB" dirty="0" err="1"/>
              <a:t>href</a:t>
            </a:r>
            <a:r>
              <a:rPr lang="en-GB" dirty="0"/>
              <a:t>=”page3.html"&gt;Page 3&lt;/a&gt;&lt;/li&gt;</a:t>
            </a:r>
          </a:p>
          <a:p>
            <a:pPr marL="0" indent="0">
              <a:buNone/>
            </a:pPr>
            <a:r>
              <a:rPr lang="en-GB" dirty="0"/>
              <a:t>	&lt;li&gt;&lt;a </a:t>
            </a:r>
            <a:r>
              <a:rPr lang="en-GB" dirty="0" err="1"/>
              <a:t>href</a:t>
            </a:r>
            <a:r>
              <a:rPr lang="en-GB" dirty="0"/>
              <a:t>=”page4.html"&gt;Page 4&lt;/a&gt;&lt;/li&gt;</a:t>
            </a:r>
          </a:p>
          <a:p>
            <a:pPr marL="0" indent="0">
              <a:buNone/>
            </a:pPr>
            <a:r>
              <a:rPr lang="en-GB" dirty="0"/>
              <a:t>&lt;/ul&gt;</a:t>
            </a:r>
          </a:p>
          <a:p>
            <a:pPr marL="0" indent="0">
              <a:buNone/>
            </a:pPr>
            <a:r>
              <a:rPr lang="en-GB" dirty="0"/>
              <a:t>&lt;/nav&gt;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are the ul and li tags? Try changing then to </a:t>
            </a:r>
            <a:r>
              <a:rPr lang="en-GB" dirty="0" err="1"/>
              <a:t>ol</a:t>
            </a:r>
            <a:r>
              <a:rPr lang="en-GB" dirty="0"/>
              <a:t>.	</a:t>
            </a:r>
          </a:p>
          <a:p>
            <a:pPr marL="457200" indent="-457200">
              <a:buFont typeface="+mj-lt"/>
              <a:buAutoNum type="arabicPeriod"/>
            </a:pPr>
            <a:endParaRPr lang="en-GB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43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7A01-A4A3-4BFA-818F-85E695BA3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Editors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2DBF8E-A707-46F7-92D1-E4FDE0CC6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Visual Studio Code</a:t>
            </a: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  <a:hlinkClick r:id="rId2"/>
              </a:rPr>
              <a:t>https://code.visualstudio.com</a:t>
            </a:r>
            <a:endParaRPr lang="en-GB" dirty="0">
              <a:cs typeface="Calibri"/>
            </a:endParaRP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Available for Mac, Windows, Linux</a:t>
            </a:r>
          </a:p>
          <a:p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Free!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8114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Exercise 4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3863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On one of the pages add: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 header</a:t>
            </a:r>
          </a:p>
          <a:p>
            <a:r>
              <a:rPr lang="en-GB" dirty="0"/>
              <a:t>An article with at least 2 paragraphs</a:t>
            </a:r>
          </a:p>
          <a:p>
            <a:r>
              <a:rPr lang="en-GB" dirty="0"/>
              <a:t>A figure with an image (download a jpeg into your </a:t>
            </a:r>
            <a:r>
              <a:rPr lang="en-GB" dirty="0" err="1"/>
              <a:t>img</a:t>
            </a:r>
            <a:r>
              <a:rPr lang="en-GB" dirty="0"/>
              <a:t> folder)</a:t>
            </a:r>
          </a:p>
          <a:p>
            <a:pPr marL="342900" lvl="1" indent="0">
              <a:buNone/>
            </a:pPr>
            <a:r>
              <a:rPr lang="en-GB" dirty="0"/>
              <a:t>&lt;figure&gt;</a:t>
            </a:r>
          </a:p>
          <a:p>
            <a:pPr marL="342900" lvl="1" indent="0">
              <a:buNone/>
            </a:pPr>
            <a:r>
              <a:rPr lang="en-GB" dirty="0"/>
              <a:t>&lt;</a:t>
            </a:r>
            <a:r>
              <a:rPr lang="en-GB" dirty="0" err="1"/>
              <a:t>img</a:t>
            </a:r>
            <a:r>
              <a:rPr lang="en-GB" dirty="0"/>
              <a:t> </a:t>
            </a:r>
            <a:r>
              <a:rPr lang="en-GB" dirty="0" err="1"/>
              <a:t>src</a:t>
            </a:r>
            <a:r>
              <a:rPr lang="en-GB" dirty="0"/>
              <a:t>="./</a:t>
            </a:r>
            <a:r>
              <a:rPr lang="en-GB" dirty="0" err="1"/>
              <a:t>img</a:t>
            </a:r>
            <a:r>
              <a:rPr lang="en-GB" dirty="0"/>
              <a:t>/</a:t>
            </a:r>
            <a:r>
              <a:rPr lang="en-GB" dirty="0" err="1"/>
              <a:t>random.jpg</a:t>
            </a:r>
            <a:r>
              <a:rPr lang="en-GB" dirty="0"/>
              <a:t>" alt=”description of the image"&gt;</a:t>
            </a:r>
          </a:p>
          <a:p>
            <a:pPr marL="342900" lvl="1" indent="0">
              <a:buNone/>
            </a:pPr>
            <a:r>
              <a:rPr lang="en-GB" dirty="0"/>
              <a:t>&lt;</a:t>
            </a:r>
            <a:r>
              <a:rPr lang="en-GB" dirty="0" err="1"/>
              <a:t>figcaption</a:t>
            </a:r>
            <a:r>
              <a:rPr lang="en-GB" dirty="0"/>
              <a:t>&gt;Figure.1 Whatever it is&lt;/</a:t>
            </a:r>
            <a:r>
              <a:rPr lang="en-GB" dirty="0" err="1"/>
              <a:t>figcaption</a:t>
            </a:r>
            <a:r>
              <a:rPr lang="en-GB" dirty="0"/>
              <a:t>&gt;</a:t>
            </a:r>
          </a:p>
          <a:p>
            <a:pPr marL="342900" lvl="1" indent="0">
              <a:buNone/>
            </a:pPr>
            <a:r>
              <a:rPr lang="en-GB" dirty="0"/>
              <a:t>&lt;/figure&gt;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517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757" y="386147"/>
            <a:ext cx="11590421" cy="1325563"/>
          </a:xfrm>
        </p:spPr>
        <p:txBody>
          <a:bodyPr/>
          <a:lstStyle/>
          <a:p>
            <a:pPr algn="ctr"/>
            <a:r>
              <a:rPr lang="en-GB" dirty="0"/>
              <a:t>Exercise 5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9FD53C6A-FB64-4A45-8F09-B09A593C8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470" y="1527576"/>
            <a:ext cx="11233773" cy="463148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On one of the pages add a form </a:t>
            </a:r>
          </a:p>
          <a:p>
            <a:pPr marL="0" indent="0">
              <a:buNone/>
            </a:pPr>
            <a:r>
              <a:rPr lang="en-GB" dirty="0"/>
              <a:t>&lt;form action="/</a:t>
            </a:r>
            <a:r>
              <a:rPr lang="en-GB" dirty="0" err="1"/>
              <a:t>action_page.php</a:t>
            </a:r>
            <a:r>
              <a:rPr lang="en-GB" dirty="0"/>
              <a:t>"&gt;  </a:t>
            </a:r>
            <a:r>
              <a:rPr lang="en-GB" dirty="0">
                <a:solidFill>
                  <a:srgbClr val="00B050"/>
                </a:solidFill>
              </a:rPr>
              <a:t>!– Send to remote server (see autocomplete, </a:t>
            </a:r>
            <a:r>
              <a:rPr lang="en-GB" dirty="0" err="1">
                <a:solidFill>
                  <a:srgbClr val="00B050"/>
                </a:solidFill>
              </a:rPr>
              <a:t>novalidate</a:t>
            </a:r>
            <a:r>
              <a:rPr lang="en-GB" dirty="0">
                <a:solidFill>
                  <a:srgbClr val="00B050"/>
                </a:solidFill>
              </a:rPr>
              <a:t>)--&gt;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	&lt;label for="email"&gt;Email: &lt;/label&gt;</a:t>
            </a:r>
          </a:p>
          <a:p>
            <a:pPr marL="0" indent="0">
              <a:buNone/>
            </a:pPr>
            <a:r>
              <a:rPr lang="en-GB" dirty="0"/>
              <a:t>	&lt;input type="text" name="email" placeholder="Please enter your email"&gt;&lt;</a:t>
            </a:r>
            <a:r>
              <a:rPr lang="en-GB" dirty="0" err="1"/>
              <a:t>br</a:t>
            </a:r>
            <a:r>
              <a:rPr lang="en-GB" dirty="0"/>
              <a:t>&gt;</a:t>
            </a:r>
          </a:p>
          <a:p>
            <a:pPr marL="0" indent="0">
              <a:buNone/>
            </a:pPr>
            <a:r>
              <a:rPr lang="en-GB" dirty="0"/>
              <a:t>	&lt;label for="password"&gt;Password: &lt;/label&gt;</a:t>
            </a:r>
          </a:p>
          <a:p>
            <a:pPr marL="0" indent="0">
              <a:buNone/>
            </a:pPr>
            <a:r>
              <a:rPr lang="en-GB" dirty="0"/>
              <a:t>	&lt;input type="password" name="password" placeholder="Please enter your password" required 	</a:t>
            </a:r>
            <a:r>
              <a:rPr lang="en-GB" dirty="0" err="1"/>
              <a:t>maxlength</a:t>
            </a:r>
            <a:r>
              <a:rPr lang="en-GB" dirty="0"/>
              <a:t>="5"&gt;</a:t>
            </a:r>
          </a:p>
          <a:p>
            <a:pPr marL="0" indent="0">
              <a:buNone/>
            </a:pPr>
            <a:r>
              <a:rPr lang="en-GB" dirty="0"/>
              <a:t>	&lt;input type="number" name="number" min="0" max="10"&gt;</a:t>
            </a:r>
          </a:p>
          <a:p>
            <a:pPr marL="0" indent="0">
              <a:buNone/>
            </a:pPr>
            <a:r>
              <a:rPr lang="en-GB" dirty="0"/>
              <a:t>	&lt;input type="submit" value="Send"&gt;</a:t>
            </a:r>
          </a:p>
          <a:p>
            <a:pPr marL="0" indent="0">
              <a:buNone/>
            </a:pPr>
            <a:r>
              <a:rPr lang="en-GB" dirty="0"/>
              <a:t>&lt;/form&gt;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You need to know all the input types  (there are 22 of them) and their 3 attributes </a:t>
            </a:r>
            <a:r>
              <a:rPr lang="en-GB" dirty="0">
                <a:hlinkClick r:id="rId3"/>
              </a:rPr>
              <a:t>https://www.w3schools.com/html/html_form_input_types.asp</a:t>
            </a:r>
            <a:endParaRPr lang="en-GB" dirty="0"/>
          </a:p>
          <a:p>
            <a:pPr marL="0" indent="0">
              <a:buNone/>
            </a:pPr>
            <a:r>
              <a:rPr lang="en-GB" dirty="0">
                <a:hlinkClick r:id="rId4"/>
              </a:rPr>
              <a:t>https://www.w3schools.com/html/html_form_attributes.asp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And the elements (there are 11 of them)</a:t>
            </a:r>
          </a:p>
          <a:p>
            <a:pPr marL="0" indent="0">
              <a:buNone/>
            </a:pPr>
            <a:r>
              <a:rPr lang="en-GB" dirty="0">
                <a:hlinkClick r:id="rId5"/>
              </a:rPr>
              <a:t>https://www.w3schools.com/html/html_form_elements.asp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1783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Exercise 6 Obtain the file: </a:t>
            </a:r>
            <a:r>
              <a:rPr lang="en-GB" dirty="0" err="1"/>
              <a:t>positions.html</a:t>
            </a:r>
            <a:br>
              <a:rPr lang="en-GB" dirty="0"/>
            </a:br>
            <a:r>
              <a:rPr lang="en-GB" dirty="0"/>
              <a:t>Add this </a:t>
            </a:r>
            <a:r>
              <a:rPr lang="en-GB" dirty="0" err="1"/>
              <a:t>css</a:t>
            </a:r>
            <a:r>
              <a:rPr lang="en-GB" dirty="0"/>
              <a:t> to your </a:t>
            </a:r>
            <a:r>
              <a:rPr lang="en-GB" dirty="0" err="1"/>
              <a:t>challengeOne.css</a:t>
            </a:r>
            <a:r>
              <a:rPr lang="en-GB" dirty="0"/>
              <a:t>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AD3D2-747C-F646-ADAB-6E94AC6C9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37797"/>
            <a:ext cx="5181600" cy="48550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.static {</a:t>
            </a:r>
          </a:p>
          <a:p>
            <a:pPr marL="0" indent="0">
              <a:buNone/>
            </a:pPr>
            <a:r>
              <a:rPr lang="en-GB" dirty="0"/>
              <a:t>/* position: static; */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.relative {</a:t>
            </a:r>
          </a:p>
          <a:p>
            <a:pPr marL="0" indent="0">
              <a:buNone/>
            </a:pPr>
            <a:r>
              <a:rPr lang="en-GB" dirty="0"/>
              <a:t>position: relative;</a:t>
            </a:r>
          </a:p>
          <a:p>
            <a:pPr marL="0" indent="0">
              <a:buNone/>
            </a:pPr>
            <a:r>
              <a:rPr lang="en-GB" dirty="0"/>
              <a:t>/* top: -20px; */</a:t>
            </a:r>
          </a:p>
          <a:p>
            <a:pPr marL="0" indent="0">
              <a:buNone/>
            </a:pPr>
            <a:r>
              <a:rPr lang="en-GB" dirty="0"/>
              <a:t>left: 40px;</a:t>
            </a:r>
          </a:p>
          <a:p>
            <a:pPr marL="0" indent="0">
              <a:buNone/>
            </a:pPr>
            <a:r>
              <a:rPr lang="en-GB" dirty="0"/>
              <a:t>width: 400px;</a:t>
            </a:r>
          </a:p>
          <a:p>
            <a:pPr marL="0" indent="0">
              <a:buNone/>
            </a:pPr>
            <a:r>
              <a:rPr lang="en-GB" dirty="0"/>
              <a:t>height: 300px;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.absolute {</a:t>
            </a:r>
          </a:p>
          <a:p>
            <a:pPr marL="0" indent="0">
              <a:buNone/>
            </a:pPr>
            <a:r>
              <a:rPr lang="en-GB" dirty="0"/>
              <a:t>position: absolute;</a:t>
            </a:r>
          </a:p>
          <a:p>
            <a:pPr marL="0" indent="0">
              <a:buNone/>
            </a:pPr>
            <a:r>
              <a:rPr lang="en-GB" dirty="0"/>
              <a:t>top: 100px;</a:t>
            </a:r>
          </a:p>
          <a:p>
            <a:pPr marL="0" indent="0">
              <a:buNone/>
            </a:pPr>
            <a:r>
              <a:rPr lang="en-GB" dirty="0"/>
              <a:t>right: 0;</a:t>
            </a:r>
          </a:p>
          <a:p>
            <a:pPr marL="0" indent="0">
              <a:buNone/>
            </a:pPr>
            <a:r>
              <a:rPr lang="en-GB" dirty="0"/>
              <a:t>width: 150px;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C520E4-AC38-C24A-BAF0-7B0D957AE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0325" y="1637797"/>
            <a:ext cx="5133475" cy="485507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dirty="0"/>
              <a:t>.fixed {</a:t>
            </a:r>
          </a:p>
          <a:p>
            <a:pPr marL="0" indent="0">
              <a:buNone/>
            </a:pPr>
            <a:r>
              <a:rPr lang="en-GB" dirty="0"/>
              <a:t>position: fixed;</a:t>
            </a:r>
          </a:p>
          <a:p>
            <a:pPr marL="0" indent="0">
              <a:buNone/>
            </a:pPr>
            <a:r>
              <a:rPr lang="en-GB" dirty="0"/>
              <a:t>bottom: 0;</a:t>
            </a:r>
          </a:p>
          <a:p>
            <a:pPr marL="0" indent="0">
              <a:buNone/>
            </a:pPr>
            <a:r>
              <a:rPr lang="en-GB" dirty="0"/>
              <a:t>right: 0;</a:t>
            </a:r>
          </a:p>
          <a:p>
            <a:pPr marL="0" indent="0">
              <a:buNone/>
            </a:pPr>
            <a:r>
              <a:rPr lang="en-GB" dirty="0"/>
              <a:t>width: 400px;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.sticky {</a:t>
            </a:r>
          </a:p>
          <a:p>
            <a:pPr marL="0" indent="0">
              <a:buNone/>
            </a:pPr>
            <a:r>
              <a:rPr lang="en-GB" dirty="0"/>
              <a:t>position: sticky;</a:t>
            </a:r>
          </a:p>
          <a:p>
            <a:pPr marL="0" indent="0">
              <a:buNone/>
            </a:pPr>
            <a:r>
              <a:rPr lang="en-GB" dirty="0"/>
              <a:t>top: 0;</a:t>
            </a:r>
          </a:p>
          <a:p>
            <a:pPr marL="0" indent="0">
              <a:buNone/>
            </a:pPr>
            <a:r>
              <a:rPr lang="en-GB" dirty="0"/>
              <a:t>padding: 5px;</a:t>
            </a:r>
          </a:p>
          <a:p>
            <a:pPr marL="0" indent="0">
              <a:buNone/>
            </a:pPr>
            <a:r>
              <a:rPr lang="en-GB" dirty="0"/>
              <a:t>background-</a:t>
            </a:r>
            <a:r>
              <a:rPr lang="en-GB" dirty="0" err="1"/>
              <a:t>color</a:t>
            </a:r>
            <a:r>
              <a:rPr lang="en-GB" dirty="0"/>
              <a:t>: </a:t>
            </a:r>
            <a:r>
              <a:rPr lang="en-GB" dirty="0" err="1"/>
              <a:t>rgba</a:t>
            </a:r>
            <a:r>
              <a:rPr lang="en-GB" dirty="0"/>
              <a:t>(220, 20, 60, 0.513);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421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CSS class Selector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AD3D2-747C-F646-ADAB-6E94AC6C9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dirty="0"/>
              <a:t>The class selector selects HTML elements with a specific class attribute.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To select elements with a specific class, write a period (.) character, followed by the class name.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.relative {</a:t>
            </a:r>
          </a:p>
          <a:p>
            <a:pPr marL="0" indent="0">
              <a:buNone/>
            </a:pPr>
            <a:r>
              <a:rPr lang="en-GB" dirty="0"/>
              <a:t>position: relative;</a:t>
            </a:r>
          </a:p>
          <a:p>
            <a:pPr marL="0" indent="0">
              <a:buNone/>
            </a:pPr>
            <a:r>
              <a:rPr lang="en-GB" dirty="0"/>
              <a:t>/* top: -20px; */</a:t>
            </a:r>
          </a:p>
          <a:p>
            <a:pPr marL="0" indent="0">
              <a:buNone/>
            </a:pPr>
            <a:r>
              <a:rPr lang="en-GB" dirty="0"/>
              <a:t>left: 40px;</a:t>
            </a:r>
          </a:p>
          <a:p>
            <a:pPr marL="0" indent="0">
              <a:buNone/>
            </a:pPr>
            <a:r>
              <a:rPr lang="en-GB" dirty="0"/>
              <a:t>width: 400px;</a:t>
            </a:r>
          </a:p>
          <a:p>
            <a:pPr marL="0" indent="0">
              <a:buNone/>
            </a:pPr>
            <a:r>
              <a:rPr lang="en-GB" dirty="0"/>
              <a:t>height: 300px;</a:t>
            </a:r>
          </a:p>
          <a:p>
            <a:pPr marL="0" indent="0">
              <a:buNone/>
            </a:pPr>
            <a:r>
              <a:rPr lang="en-GB" dirty="0"/>
              <a:t>border: 2px solid crimson;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&lt;div class="relative"&gt;</a:t>
            </a:r>
          </a:p>
          <a:p>
            <a:pPr marL="0" indent="0">
              <a:buNone/>
            </a:pPr>
            <a:r>
              <a:rPr lang="en-GB" dirty="0"/>
              <a:t>	&lt;p&gt;This div has a position of relative&lt;/p&gt;</a:t>
            </a:r>
          </a:p>
          <a:p>
            <a:pPr marL="0" indent="0">
              <a:buNone/>
            </a:pPr>
            <a:r>
              <a:rPr lang="en-GB" dirty="0"/>
              <a:t>	&lt;p&gt;Relative is positioned relative to its normal position&lt;/p&gt;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630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CSS id Selector (taken from w3schools)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AD3D2-747C-F646-ADAB-6E94AC6C98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The id selector uses the id attribute of an HTML element to select a specific element.</a:t>
            </a:r>
          </a:p>
          <a:p>
            <a:r>
              <a:rPr lang="en-GB" dirty="0"/>
              <a:t>The id of an element is unique within a page, so the id selector is used to select one unique element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&lt;head&gt;</a:t>
            </a:r>
          </a:p>
          <a:p>
            <a:pPr marL="0" indent="0">
              <a:buNone/>
            </a:pPr>
            <a:r>
              <a:rPr lang="en-GB" dirty="0"/>
              <a:t>	&lt;style&gt;</a:t>
            </a:r>
          </a:p>
          <a:p>
            <a:pPr marL="0" indent="0">
              <a:buNone/>
            </a:pPr>
            <a:r>
              <a:rPr lang="en-GB" dirty="0"/>
              <a:t>	#para1 {</a:t>
            </a:r>
          </a:p>
          <a:p>
            <a:pPr marL="0" indent="0">
              <a:buNone/>
            </a:pPr>
            <a:r>
              <a:rPr lang="en-GB" dirty="0"/>
              <a:t>  		text-align: </a:t>
            </a:r>
            <a:r>
              <a:rPr lang="en-GB" dirty="0" err="1"/>
              <a:t>center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dirty="0"/>
              <a:t> 	 </a:t>
            </a:r>
            <a:r>
              <a:rPr lang="en-GB" dirty="0" err="1"/>
              <a:t>color</a:t>
            </a:r>
            <a:r>
              <a:rPr lang="en-GB" dirty="0"/>
              <a:t>: red;</a:t>
            </a:r>
          </a:p>
          <a:p>
            <a:pPr marL="0" indent="0">
              <a:buNone/>
            </a:pPr>
            <a:r>
              <a:rPr lang="en-GB" dirty="0"/>
              <a:t>	}</a:t>
            </a:r>
          </a:p>
          <a:p>
            <a:pPr marL="0" indent="0">
              <a:buNone/>
            </a:pPr>
            <a:r>
              <a:rPr lang="en-GB" dirty="0"/>
              <a:t>	&lt;/style&gt;</a:t>
            </a:r>
          </a:p>
          <a:p>
            <a:pPr marL="0" indent="0">
              <a:buNone/>
            </a:pPr>
            <a:r>
              <a:rPr lang="en-GB" dirty="0"/>
              <a:t>&lt;/head&gt;</a:t>
            </a:r>
          </a:p>
          <a:p>
            <a:pPr marL="0" indent="0">
              <a:buNone/>
            </a:pPr>
            <a:r>
              <a:rPr lang="en-GB" dirty="0"/>
              <a:t>&lt;body&gt;</a:t>
            </a:r>
          </a:p>
          <a:p>
            <a:pPr marL="0" indent="0">
              <a:buNone/>
            </a:pPr>
            <a:r>
              <a:rPr lang="en-GB" dirty="0"/>
              <a:t>	&lt;p id="para1"&gt;Hello World!&lt;/p&gt;</a:t>
            </a:r>
          </a:p>
          <a:p>
            <a:pPr marL="0" indent="0">
              <a:buNone/>
            </a:pPr>
            <a:r>
              <a:rPr lang="en-GB" dirty="0"/>
              <a:t>	&lt;p&gt;This paragraph is not affected by the style.&lt;/p&gt;</a:t>
            </a:r>
          </a:p>
          <a:p>
            <a:pPr marL="0" indent="0">
              <a:buNone/>
            </a:pPr>
            <a:r>
              <a:rPr lang="en-GB" dirty="0"/>
              <a:t>&lt;/body&gt;</a:t>
            </a:r>
          </a:p>
          <a:p>
            <a:pPr marL="0" indent="0">
              <a:buNone/>
            </a:pPr>
            <a:r>
              <a:rPr lang="en-GB" dirty="0"/>
              <a:t>&lt;/html&gt;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434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The CSS [attribute=value] Selector (taken from w3schools)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3AD3D2-747C-F646-ADAB-6E94AC6C9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468274"/>
            <a:ext cx="11590421" cy="493595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&lt;head&gt;</a:t>
            </a:r>
          </a:p>
          <a:p>
            <a:pPr marL="0" indent="0">
              <a:buNone/>
            </a:pPr>
            <a:r>
              <a:rPr lang="en-GB" dirty="0"/>
              <a:t>&lt;style&gt;</a:t>
            </a:r>
          </a:p>
          <a:p>
            <a:pPr marL="0" indent="0">
              <a:buNone/>
            </a:pPr>
            <a:r>
              <a:rPr lang="en-GB" dirty="0"/>
              <a:t>a[target=_blank] {</a:t>
            </a:r>
          </a:p>
          <a:p>
            <a:pPr marL="0" indent="0">
              <a:buNone/>
            </a:pPr>
            <a:r>
              <a:rPr lang="en-GB" dirty="0"/>
              <a:t>  background-</a:t>
            </a:r>
            <a:r>
              <a:rPr lang="en-GB" dirty="0" err="1"/>
              <a:t>color</a:t>
            </a:r>
            <a:r>
              <a:rPr lang="en-GB" dirty="0"/>
              <a:t>: yellow;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r>
              <a:rPr lang="en-GB" dirty="0"/>
              <a:t>&lt;/style&gt;</a:t>
            </a:r>
          </a:p>
          <a:p>
            <a:pPr marL="0" indent="0">
              <a:buNone/>
            </a:pPr>
            <a:r>
              <a:rPr lang="en-GB" dirty="0"/>
              <a:t>&lt;/head&gt;</a:t>
            </a:r>
          </a:p>
          <a:p>
            <a:pPr marL="0" indent="0">
              <a:buNone/>
            </a:pPr>
            <a:r>
              <a:rPr lang="en-GB" dirty="0"/>
              <a:t>&lt;body&gt;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&lt;p&gt;The link with target="_blank" gets a yellow background:&lt;/p&gt;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&lt;a </a:t>
            </a:r>
            <a:r>
              <a:rPr lang="en-GB" dirty="0" err="1"/>
              <a:t>href</a:t>
            </a:r>
            <a:r>
              <a:rPr lang="en-GB" dirty="0"/>
              <a:t>="https://www.w3schools.com"&gt;w3schools.com&lt;/a&gt;</a:t>
            </a:r>
          </a:p>
          <a:p>
            <a:pPr marL="0" indent="0">
              <a:buNone/>
            </a:pPr>
            <a:r>
              <a:rPr lang="en-GB" dirty="0"/>
              <a:t>&lt;a </a:t>
            </a:r>
            <a:r>
              <a:rPr lang="en-GB" dirty="0" err="1"/>
              <a:t>href</a:t>
            </a:r>
            <a:r>
              <a:rPr lang="en-GB" dirty="0"/>
              <a:t>="http://</a:t>
            </a:r>
            <a:r>
              <a:rPr lang="en-GB" dirty="0" err="1"/>
              <a:t>www.disney.com</a:t>
            </a:r>
            <a:r>
              <a:rPr lang="en-GB" dirty="0"/>
              <a:t>" target="_blank"&gt;</a:t>
            </a:r>
            <a:r>
              <a:rPr lang="en-GB" dirty="0" err="1"/>
              <a:t>disney.com</a:t>
            </a:r>
            <a:r>
              <a:rPr lang="en-GB" dirty="0"/>
              <a:t>&lt;/a&gt;</a:t>
            </a:r>
          </a:p>
          <a:p>
            <a:pPr marL="0" indent="0">
              <a:buNone/>
            </a:pPr>
            <a:r>
              <a:rPr lang="en-GB" dirty="0"/>
              <a:t>&lt;a </a:t>
            </a:r>
            <a:r>
              <a:rPr lang="en-GB" dirty="0" err="1"/>
              <a:t>href</a:t>
            </a:r>
            <a:r>
              <a:rPr lang="en-GB" dirty="0"/>
              <a:t>="http://</a:t>
            </a:r>
            <a:r>
              <a:rPr lang="en-GB" dirty="0" err="1"/>
              <a:t>www.wikipedia.org</a:t>
            </a:r>
            <a:r>
              <a:rPr lang="en-GB" dirty="0"/>
              <a:t>" target="_top"&gt;</a:t>
            </a:r>
            <a:r>
              <a:rPr lang="en-GB" dirty="0" err="1"/>
              <a:t>wikipedia.org</a:t>
            </a:r>
            <a:r>
              <a:rPr lang="en-GB" dirty="0"/>
              <a:t>&lt;/a&gt;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&lt;/body&gt;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03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2A4D-EEBE-41B7-A3DA-4009B879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Box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62656-6686-44C4-ABF7-4EF671D00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52" y="4427563"/>
            <a:ext cx="9613861" cy="2430437"/>
          </a:xfrm>
        </p:spPr>
        <p:txBody>
          <a:bodyPr>
            <a:normAutofit/>
          </a:bodyPr>
          <a:lstStyle/>
          <a:p>
            <a:r>
              <a:rPr lang="en-GB"/>
              <a:t>Content - The content of the box, where text and images appear</a:t>
            </a:r>
          </a:p>
          <a:p>
            <a:r>
              <a:rPr lang="en-GB"/>
              <a:t>Padding - Clears an area around the content. The padding is transparent</a:t>
            </a:r>
          </a:p>
          <a:p>
            <a:r>
              <a:rPr lang="en-GB"/>
              <a:t>Border - A border that goes around the padding and content </a:t>
            </a:r>
          </a:p>
          <a:p>
            <a:r>
              <a:rPr lang="en-GB"/>
              <a:t>Margin - Clears an area outside the border. The margin is transparent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710863-5849-498A-881A-2E7F19AAE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5831" y="1854646"/>
            <a:ext cx="3881603" cy="2093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8390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2A4D-EEBE-41B7-A3DA-4009B879C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Box Model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62656-6686-44C4-ABF7-4EF671D00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159" y="1568750"/>
            <a:ext cx="9613861" cy="4390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div {</a:t>
            </a:r>
          </a:p>
          <a:p>
            <a:pPr marL="0" indent="0">
              <a:buNone/>
            </a:pPr>
            <a:r>
              <a:rPr lang="en-GB" dirty="0"/>
              <a:t>padding: 30px ;</a:t>
            </a:r>
          </a:p>
          <a:p>
            <a:pPr marL="0" indent="0">
              <a:buNone/>
            </a:pPr>
            <a:r>
              <a:rPr lang="en-GB" dirty="0"/>
              <a:t>margin: 100px ;</a:t>
            </a:r>
          </a:p>
          <a:p>
            <a:pPr marL="0" indent="0">
              <a:buNone/>
            </a:pPr>
            <a:r>
              <a:rPr lang="en-GB" dirty="0"/>
              <a:t>border: 5px dashed </a:t>
            </a:r>
            <a:r>
              <a:rPr lang="en-GB" dirty="0" err="1"/>
              <a:t>greenyellow</a:t>
            </a:r>
            <a:r>
              <a:rPr lang="en-GB" dirty="0"/>
              <a:t> ;</a:t>
            </a:r>
          </a:p>
          <a:p>
            <a:pPr marL="0" indent="0">
              <a:buNone/>
            </a:pPr>
            <a:r>
              <a:rPr lang="en-GB" dirty="0"/>
              <a:t>width: 300px 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&lt;div&gt;</a:t>
            </a:r>
          </a:p>
          <a:p>
            <a:pPr marL="0" indent="0">
              <a:buNone/>
            </a:pPr>
            <a:r>
              <a:rPr lang="en-GB" dirty="0"/>
              <a:t>&lt;p&gt;Lorem ipsum </a:t>
            </a:r>
            <a:r>
              <a:rPr lang="en-GB" dirty="0" err="1"/>
              <a:t>dolor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consectetur</a:t>
            </a:r>
            <a:r>
              <a:rPr lang="en-GB" dirty="0"/>
              <a:t> </a:t>
            </a:r>
            <a:r>
              <a:rPr lang="en-GB" dirty="0" err="1"/>
              <a:t>adipisicing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. </a:t>
            </a:r>
            <a:r>
              <a:rPr lang="en-GB" dirty="0" err="1"/>
              <a:t>Odio</a:t>
            </a:r>
            <a:r>
              <a:rPr lang="en-GB" dirty="0"/>
              <a:t>, </a:t>
            </a:r>
            <a:r>
              <a:rPr lang="en-GB" dirty="0" err="1"/>
              <a:t>consectetur</a:t>
            </a:r>
            <a:r>
              <a:rPr lang="en-GB" dirty="0"/>
              <a:t>?&lt;/p&gt;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01229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AB05B-DD67-4418-A507-5BD8C1C0E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CSS Float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2A1B1-F91B-4715-BA3C-5A868AB8E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The float property is used for positioning and layout on web pages.</a:t>
            </a:r>
            <a:endParaRPr lang="en-GB" dirty="0">
              <a:cs typeface="Calibri"/>
            </a:endParaRPr>
          </a:p>
          <a:p>
            <a:r>
              <a:rPr lang="en-GB" dirty="0"/>
              <a:t>The float property can have one of the following values:</a:t>
            </a:r>
          </a:p>
          <a:p>
            <a:pPr lvl="1"/>
            <a:r>
              <a:rPr lang="en-GB" dirty="0"/>
              <a:t>left - The element floats to the left of its container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right- The element floats to the right of its container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none - The element does not float (will be displayed just where it occurs in the text). This is the default</a:t>
            </a:r>
            <a:endParaRPr lang="en-GB" dirty="0">
              <a:cs typeface="Calibri"/>
            </a:endParaRPr>
          </a:p>
          <a:p>
            <a:pPr lvl="1"/>
            <a:r>
              <a:rPr lang="en-GB" dirty="0"/>
              <a:t>inherit - The element inherits the float value of its parent</a:t>
            </a:r>
          </a:p>
          <a:p>
            <a:pPr lvl="1"/>
            <a:endParaRPr lang="en-GB" dirty="0">
              <a:cs typeface="Calibri"/>
            </a:endParaRP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&lt;style&gt;</a:t>
            </a:r>
          </a:p>
          <a:p>
            <a:pPr marL="342900" lvl="1" indent="0">
              <a:buNone/>
            </a:pPr>
            <a:r>
              <a:rPr lang="en-GB" dirty="0" err="1">
                <a:cs typeface="Calibri"/>
              </a:rPr>
              <a:t>img</a:t>
            </a:r>
            <a:r>
              <a:rPr lang="en-GB" dirty="0">
                <a:cs typeface="Calibri"/>
              </a:rPr>
              <a:t> {</a:t>
            </a: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  float: right;</a:t>
            </a: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}</a:t>
            </a: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&lt;/style&gt;</a:t>
            </a:r>
          </a:p>
          <a:p>
            <a:pPr marL="342900" lvl="1" indent="0">
              <a:buNone/>
            </a:pPr>
            <a:endParaRPr lang="en-GB" dirty="0">
              <a:cs typeface="Calibri"/>
            </a:endParaRP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Make a page with a large amount of text and an image.</a:t>
            </a:r>
          </a:p>
          <a:p>
            <a:pPr marL="342900" lvl="1" indent="0">
              <a:buNone/>
            </a:pPr>
            <a:r>
              <a:rPr lang="en-GB" dirty="0">
                <a:cs typeface="Calibri"/>
              </a:rPr>
              <a:t>Use the internal style to show all the float values</a:t>
            </a:r>
          </a:p>
        </p:txBody>
      </p:sp>
    </p:spTree>
    <p:extLst>
      <p:ext uri="{BB962C8B-B14F-4D97-AF65-F5344CB8AC3E}">
        <p14:creationId xmlns:p14="http://schemas.microsoft.com/office/powerpoint/2010/main" val="2826229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CSS  - To centre an image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img</a:t>
            </a:r>
            <a:r>
              <a:rPr lang="en-US" dirty="0">
                <a:ea typeface="+mn-lt"/>
                <a:cs typeface="+mn-lt"/>
              </a:rPr>
              <a:t> {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  display: block;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  margin-left: auto;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  margin-right: auto;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  width: 50%;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}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display: block; </a:t>
            </a:r>
          </a:p>
          <a:p>
            <a:r>
              <a:rPr lang="en-GB" dirty="0"/>
              <a:t>Displays an element as a block element (like &lt;p&gt;). It starts on a new line, and takes up the whole width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1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World Wide Web Consortium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rgbClr val="00B0F0"/>
                </a:solidFill>
                <a:hlinkClick r:id="rId2"/>
              </a:rPr>
              <a:t>https://www.w3.org/</a:t>
            </a:r>
            <a:endParaRPr lang="en-GB" dirty="0">
              <a:solidFill>
                <a:srgbClr val="00B0F0"/>
              </a:solidFill>
            </a:endParaRPr>
          </a:p>
          <a:p>
            <a:r>
              <a:rPr lang="en-GB" dirty="0"/>
              <a:t>The World wide Web Consortium (W3C) create standardised approaches to web development. </a:t>
            </a:r>
          </a:p>
          <a:p>
            <a:r>
              <a:rPr lang="en-GB" dirty="0"/>
              <a:t>This is very handy when testing.</a:t>
            </a:r>
          </a:p>
          <a:p>
            <a:endParaRPr lang="en-GB" dirty="0"/>
          </a:p>
          <a:p>
            <a:r>
              <a:rPr lang="en-GB" dirty="0">
                <a:hlinkClick r:id="rId3"/>
              </a:rPr>
              <a:t>https://www.w3schools.com</a:t>
            </a:r>
            <a:endParaRPr lang="en-GB" dirty="0"/>
          </a:p>
          <a:p>
            <a:r>
              <a:rPr lang="en-GB" dirty="0"/>
              <a:t>Tutorials and reference material for:</a:t>
            </a:r>
          </a:p>
          <a:p>
            <a:endParaRPr lang="en-GB" dirty="0"/>
          </a:p>
          <a:p>
            <a:r>
              <a:rPr lang="en-GB" dirty="0"/>
              <a:t>HTML 5</a:t>
            </a:r>
          </a:p>
          <a:p>
            <a:r>
              <a:rPr lang="en-GB" dirty="0"/>
              <a:t>CSS 3</a:t>
            </a:r>
          </a:p>
          <a:p>
            <a:r>
              <a:rPr lang="en-GB" dirty="0"/>
              <a:t>JavaScript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00275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CSS  - flexbox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Instead of positioning content using float or positioning, the flexbox layout is simpler to use and allows for responsive designs</a:t>
            </a:r>
          </a:p>
          <a:p>
            <a:r>
              <a:rPr lang="en-US" dirty="0"/>
              <a:t>A responsive web page will render well on all different device sizes and window sizes</a:t>
            </a:r>
          </a:p>
          <a:p>
            <a:endParaRPr lang="en-US" dirty="0"/>
          </a:p>
          <a:p>
            <a:r>
              <a:rPr lang="en-US" dirty="0"/>
              <a:t>There are flex containers and flex properties</a:t>
            </a:r>
          </a:p>
          <a:p>
            <a:endParaRPr lang="en-US" dirty="0"/>
          </a:p>
          <a:p>
            <a:r>
              <a:rPr lang="en-US" dirty="0"/>
              <a:t>The best way to learn this is on: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https://www.w3schools.com/csS/css3_flexbox_container.asp</a:t>
            </a:r>
            <a:endParaRPr lang="en-US" dirty="0"/>
          </a:p>
          <a:p>
            <a:endParaRPr lang="en-US" dirty="0"/>
          </a:p>
          <a:p>
            <a:r>
              <a:rPr lang="en-US" dirty="0"/>
              <a:t>Use the Try it </a:t>
            </a:r>
            <a:r>
              <a:rPr lang="en-US"/>
              <a:t>Yourself examples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4605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CSS  - </a:t>
            </a:r>
            <a:r>
              <a:rPr lang="en-US" dirty="0" err="1">
                <a:cs typeface="Calibri"/>
              </a:rPr>
              <a:t>colours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There are 140 standard colour names</a:t>
            </a:r>
          </a:p>
          <a:p>
            <a:pPr lvl="1"/>
            <a:r>
              <a:rPr lang="en-US" dirty="0"/>
              <a:t>Hover over the colour block in the </a:t>
            </a:r>
            <a:r>
              <a:rPr lang="en-US" dirty="0" err="1"/>
              <a:t>css</a:t>
            </a:r>
            <a:r>
              <a:rPr lang="en-US" dirty="0"/>
              <a:t> file in VSC</a:t>
            </a:r>
          </a:p>
          <a:p>
            <a:pPr lvl="1"/>
            <a:endParaRPr lang="en-US" dirty="0"/>
          </a:p>
          <a:p>
            <a:r>
              <a:rPr lang="en-US" dirty="0"/>
              <a:t>Colours can be specified as RGB values : red, blue, green</a:t>
            </a:r>
          </a:p>
          <a:p>
            <a:endParaRPr lang="en-US" dirty="0"/>
          </a:p>
          <a:p>
            <a:r>
              <a:rPr lang="en-GB" dirty="0"/>
              <a:t>&lt;h1 style="</a:t>
            </a:r>
            <a:r>
              <a:rPr lang="en-GB" dirty="0" err="1"/>
              <a:t>background-color:rgb</a:t>
            </a:r>
            <a:r>
              <a:rPr lang="en-GB" dirty="0"/>
              <a:t>(255, 99, 71);"&gt;...&lt;/h1&gt; </a:t>
            </a:r>
            <a:r>
              <a:rPr lang="en-GB" dirty="0">
                <a:solidFill>
                  <a:srgbClr val="00B050"/>
                </a:solidFill>
              </a:rPr>
              <a:t>values 0-255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&lt;h1 style="background-</a:t>
            </a:r>
            <a:r>
              <a:rPr lang="en-GB" dirty="0" err="1"/>
              <a:t>color</a:t>
            </a:r>
            <a:r>
              <a:rPr lang="en-GB" dirty="0"/>
              <a:t>:#ff6347;"&gt;...&lt;/h1&gt; </a:t>
            </a:r>
            <a:r>
              <a:rPr lang="en-GB" dirty="0">
                <a:solidFill>
                  <a:srgbClr val="00B050"/>
                </a:solidFill>
              </a:rPr>
              <a:t>values 00 to ff in hex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&lt;h1 style="</a:t>
            </a:r>
            <a:r>
              <a:rPr lang="en-GB" dirty="0" err="1"/>
              <a:t>background-color:hsl</a:t>
            </a:r>
            <a:r>
              <a:rPr lang="en-GB" dirty="0"/>
              <a:t>(9, 100%, 64%);"&gt;...&lt;/h1&gt; </a:t>
            </a:r>
            <a:r>
              <a:rPr lang="en-GB" dirty="0">
                <a:solidFill>
                  <a:srgbClr val="00B050"/>
                </a:solidFill>
              </a:rPr>
              <a:t>values 0 to 100%</a:t>
            </a:r>
          </a:p>
          <a:p>
            <a:pPr marL="0" indent="0">
              <a:buNone/>
            </a:pPr>
            <a:br>
              <a:rPr lang="en-GB" dirty="0"/>
            </a:br>
            <a:br>
              <a:rPr lang="en-GB" dirty="0"/>
            </a:br>
            <a:r>
              <a:rPr lang="en-GB" dirty="0"/>
              <a:t>&lt;h1 style="</a:t>
            </a:r>
            <a:r>
              <a:rPr lang="en-GB" dirty="0" err="1"/>
              <a:t>background-color:rgba</a:t>
            </a:r>
            <a:r>
              <a:rPr lang="en-GB" dirty="0"/>
              <a:t>(255, 99, 71, 0.5);"&gt;...&lt;/h1&gt; </a:t>
            </a:r>
            <a:r>
              <a:rPr lang="en-GB" dirty="0">
                <a:solidFill>
                  <a:srgbClr val="00B050"/>
                </a:solidFill>
              </a:rPr>
              <a:t>add an alpha channel for transparency, 0-1</a:t>
            </a:r>
            <a:br>
              <a:rPr lang="en-GB" dirty="0"/>
            </a:br>
            <a:r>
              <a:rPr lang="en-GB" dirty="0"/>
              <a:t>&lt;h1 style="</a:t>
            </a:r>
            <a:r>
              <a:rPr lang="en-GB" dirty="0" err="1"/>
              <a:t>background-color:hsla</a:t>
            </a:r>
            <a:r>
              <a:rPr lang="en-GB" dirty="0"/>
              <a:t>(9, 100%, 64%, 0.5);"&gt;...&lt;/h1&gt;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1857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CSS  - </a:t>
            </a:r>
            <a:r>
              <a:rPr lang="en-US" dirty="0" err="1">
                <a:cs typeface="Calibri"/>
              </a:rPr>
              <a:t>colour</a:t>
            </a:r>
            <a:r>
              <a:rPr lang="en-US" dirty="0">
                <a:cs typeface="Calibri"/>
              </a:rPr>
              <a:t> gradient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Creating change of colour called a gradient where a colour or multiple colours </a:t>
            </a:r>
          </a:p>
          <a:p>
            <a:r>
              <a:rPr lang="en-GB" dirty="0"/>
              <a:t>change in a controlled fashion across an object or the screen </a:t>
            </a:r>
          </a:p>
          <a:p>
            <a:r>
              <a:rPr lang="en-GB" dirty="0"/>
              <a:t>Linear Gradient : colours change between two points</a:t>
            </a:r>
          </a:p>
          <a:p>
            <a:r>
              <a:rPr lang="en-GB" dirty="0"/>
              <a:t>Circular Gradient : colours change to produce a circular pattern</a:t>
            </a:r>
          </a:p>
          <a:p>
            <a:r>
              <a:rPr lang="en-GB" dirty="0"/>
              <a:t>Repeating Gradients where colour change repeats predictably over and over. 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linear-gradient </a:t>
            </a:r>
          </a:p>
          <a:p>
            <a:r>
              <a:rPr lang="en-GB" dirty="0"/>
              <a:t>radial-gradient </a:t>
            </a:r>
          </a:p>
          <a:p>
            <a:r>
              <a:rPr lang="en-GB" dirty="0"/>
              <a:t>repeating-linear-gradient </a:t>
            </a:r>
          </a:p>
          <a:p>
            <a:r>
              <a:rPr lang="en-GB" dirty="0"/>
              <a:t>repeating-radial-gradient </a:t>
            </a:r>
          </a:p>
          <a:p>
            <a:r>
              <a:rPr lang="en-GB" dirty="0" err="1"/>
              <a:t>color</a:t>
            </a:r>
            <a:r>
              <a:rPr lang="en-GB" dirty="0"/>
              <a:t> stop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181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8"/>
            <a:ext cx="10467475" cy="759480"/>
          </a:xfrm>
        </p:spPr>
        <p:txBody>
          <a:bodyPr/>
          <a:lstStyle/>
          <a:p>
            <a:r>
              <a:rPr lang="en-US" dirty="0">
                <a:cs typeface="Calibri"/>
              </a:rPr>
              <a:t>Example  - try all the commented lines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7045"/>
            <a:ext cx="5181600" cy="4855076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.flex {</a:t>
            </a:r>
          </a:p>
          <a:p>
            <a:pPr marL="0" indent="0">
              <a:buNone/>
            </a:pPr>
            <a:r>
              <a:rPr lang="en-GB" dirty="0"/>
              <a:t>display: flex;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</a:t>
            </a:r>
            <a:r>
              <a:rPr lang="en-GB" dirty="0" err="1"/>
              <a:t>gradientDemo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height: 400px;</a:t>
            </a:r>
          </a:p>
          <a:p>
            <a:pPr marL="0" indent="0">
              <a:buNone/>
            </a:pPr>
            <a:r>
              <a:rPr lang="en-GB" dirty="0"/>
              <a:t>width: 50%;</a:t>
            </a:r>
          </a:p>
          <a:p>
            <a:pPr marL="0" indent="0">
              <a:buNone/>
            </a:pPr>
            <a:r>
              <a:rPr lang="en-GB" dirty="0"/>
              <a:t>background-</a:t>
            </a:r>
            <a:r>
              <a:rPr lang="en-GB" dirty="0" err="1"/>
              <a:t>color</a:t>
            </a:r>
            <a:r>
              <a:rPr lang="en-GB" dirty="0"/>
              <a:t>: crimson;</a:t>
            </a:r>
          </a:p>
          <a:p>
            <a:pPr marL="0" indent="0">
              <a:buNone/>
            </a:pPr>
            <a:r>
              <a:rPr lang="en-GB" dirty="0"/>
              <a:t>background-image: linear-gradient(90deg, crimson, blue);</a:t>
            </a:r>
          </a:p>
          <a:p>
            <a:pPr marL="0" indent="0">
              <a:buNone/>
            </a:pPr>
            <a:r>
              <a:rPr lang="en-GB" i="1" dirty="0"/>
              <a:t>/* background-image: linear-gradient(90deg, crimson, black); */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/* background-image: linear-gradient(to bottom right, crimson, blue); */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/* background-image: radial-gradient(crimson 10%, blue 20%, black 70%); */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</a:t>
            </a:r>
            <a:r>
              <a:rPr lang="en-GB" dirty="0" err="1"/>
              <a:t>gradientAlan</a:t>
            </a:r>
            <a:r>
              <a:rPr lang="en-GB" dirty="0"/>
              <a:t> {</a:t>
            </a:r>
          </a:p>
          <a:p>
            <a:pPr marL="0" indent="0">
              <a:buNone/>
            </a:pPr>
            <a:r>
              <a:rPr lang="en-GB" dirty="0"/>
              <a:t>height: 400px;</a:t>
            </a:r>
          </a:p>
          <a:p>
            <a:pPr marL="0" indent="0">
              <a:buNone/>
            </a:pPr>
            <a:r>
              <a:rPr lang="en-GB" dirty="0"/>
              <a:t>width: 50%;</a:t>
            </a:r>
          </a:p>
          <a:p>
            <a:pPr marL="0" indent="0">
              <a:buNone/>
            </a:pPr>
            <a:r>
              <a:rPr lang="en-GB" dirty="0"/>
              <a:t>background-</a:t>
            </a:r>
            <a:r>
              <a:rPr lang="en-GB" dirty="0" err="1"/>
              <a:t>color</a:t>
            </a:r>
            <a:r>
              <a:rPr lang="en-GB" dirty="0"/>
              <a:t>: crimson;</a:t>
            </a:r>
          </a:p>
          <a:p>
            <a:pPr marL="0" indent="0">
              <a:buNone/>
            </a:pPr>
            <a:r>
              <a:rPr lang="en-GB" dirty="0"/>
              <a:t>background-image: linear-gradient(90deg, </a:t>
            </a:r>
            <a:r>
              <a:rPr lang="en-GB" dirty="0" err="1"/>
              <a:t>blue,crimson</a:t>
            </a:r>
            <a:r>
              <a:rPr lang="en-GB" dirty="0"/>
              <a:t>);</a:t>
            </a:r>
          </a:p>
          <a:p>
            <a:pPr marL="0" indent="0">
              <a:buNone/>
            </a:pPr>
            <a:r>
              <a:rPr lang="en-GB" i="1" dirty="0"/>
              <a:t>/* background-image: linear-gradient(90deg, crimson, black); */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/* background-image: linear-gradient(to bottom right, crimson, blue); */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/* background-image: radial-gradient(crimson 10%, blue 20%, black 70%); */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0E63B-80B4-BA46-94A9-A07FA2F54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237045"/>
            <a:ext cx="5133475" cy="485507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!DOCTYPE html&gt;</a:t>
            </a:r>
          </a:p>
          <a:p>
            <a:pPr marL="0" indent="0">
              <a:buNone/>
            </a:pPr>
            <a:r>
              <a:rPr lang="en-GB" dirty="0"/>
              <a:t>&lt;html lang="</a:t>
            </a:r>
            <a:r>
              <a:rPr lang="en-GB" dirty="0" err="1"/>
              <a:t>en</a:t>
            </a:r>
            <a:r>
              <a:rPr lang="en-GB" dirty="0"/>
              <a:t>"&gt;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&lt;head&gt;</a:t>
            </a:r>
          </a:p>
          <a:p>
            <a:pPr marL="0" indent="0">
              <a:buNone/>
            </a:pPr>
            <a:r>
              <a:rPr lang="en-GB" dirty="0"/>
              <a:t>&lt;meta charset="UTF-8"&gt;</a:t>
            </a:r>
          </a:p>
          <a:p>
            <a:pPr marL="0" indent="0">
              <a:buNone/>
            </a:pPr>
            <a:r>
              <a:rPr lang="en-GB" dirty="0"/>
              <a:t>&lt;meta http-</a:t>
            </a:r>
            <a:r>
              <a:rPr lang="en-GB" dirty="0" err="1"/>
              <a:t>equiv</a:t>
            </a:r>
            <a:r>
              <a:rPr lang="en-GB" dirty="0"/>
              <a:t>="X-UA-Compatible" content="IE=edge"&gt;</a:t>
            </a:r>
          </a:p>
          <a:p>
            <a:pPr marL="0" indent="0">
              <a:buNone/>
            </a:pPr>
            <a:r>
              <a:rPr lang="en-GB" dirty="0"/>
              <a:t>&lt;meta name="viewport" content="width=device-width, initial-scale=1.0"&gt;</a:t>
            </a:r>
          </a:p>
          <a:p>
            <a:pPr marL="0" indent="0">
              <a:buNone/>
            </a:pPr>
            <a:r>
              <a:rPr lang="en-GB" dirty="0"/>
              <a:t>&lt;title&gt;Document&lt;/title&gt;</a:t>
            </a:r>
          </a:p>
          <a:p>
            <a:pPr marL="0" indent="0">
              <a:buNone/>
            </a:pPr>
            <a:r>
              <a:rPr lang="en-GB" dirty="0"/>
              <a:t>&lt;link </a:t>
            </a:r>
            <a:r>
              <a:rPr lang="en-GB" dirty="0" err="1"/>
              <a:t>rel</a:t>
            </a:r>
            <a:r>
              <a:rPr lang="en-GB" dirty="0"/>
              <a:t>="stylesheet"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css</a:t>
            </a:r>
            <a:r>
              <a:rPr lang="en-GB" dirty="0"/>
              <a:t>/</a:t>
            </a:r>
            <a:r>
              <a:rPr lang="en-GB" dirty="0" err="1"/>
              <a:t>challengeOne.css</a:t>
            </a:r>
            <a:r>
              <a:rPr lang="en-GB" dirty="0"/>
              <a:t>"&gt;</a:t>
            </a:r>
          </a:p>
          <a:p>
            <a:pPr marL="0" indent="0">
              <a:buNone/>
            </a:pPr>
            <a:r>
              <a:rPr lang="en-GB" dirty="0"/>
              <a:t>&lt;/head&gt;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&lt;body&gt;</a:t>
            </a:r>
          </a:p>
          <a:p>
            <a:pPr marL="0" indent="0">
              <a:buNone/>
            </a:pPr>
            <a:r>
              <a:rPr lang="en-GB" dirty="0"/>
              <a:t>&lt;div class="flex"&gt;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&lt;div class="</a:t>
            </a:r>
            <a:r>
              <a:rPr lang="en-GB" dirty="0" err="1"/>
              <a:t>gradientDemo</a:t>
            </a:r>
            <a:r>
              <a:rPr lang="en-GB" dirty="0"/>
              <a:t>"&gt;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&lt;/div&gt;</a:t>
            </a:r>
          </a:p>
          <a:p>
            <a:pPr marL="0" indent="0">
              <a:buNone/>
            </a:pPr>
            <a:r>
              <a:rPr lang="en-GB" dirty="0"/>
              <a:t>&lt;div class="</a:t>
            </a:r>
            <a:r>
              <a:rPr lang="en-GB" dirty="0" err="1"/>
              <a:t>gradientAlan</a:t>
            </a:r>
            <a:r>
              <a:rPr lang="en-GB" dirty="0"/>
              <a:t>"&gt;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&lt;/div&gt;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&lt;/body&gt;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&lt;/html&gt;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15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CSS  - overflow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/>
              <a:t>What happens if text does not fit into an area</a:t>
            </a:r>
          </a:p>
          <a:p>
            <a:endParaRPr lang="en-US" dirty="0"/>
          </a:p>
          <a:p>
            <a:r>
              <a:rPr lang="en-GB" dirty="0"/>
              <a:t>overflow: visible - Default. The overflow is not clipped. The content renders outside the element's box</a:t>
            </a:r>
          </a:p>
          <a:p>
            <a:r>
              <a:rPr lang="en-GB" dirty="0"/>
              <a:t>overflow: hidden - The overflow is clipped, and the rest of the content will be invisible</a:t>
            </a:r>
          </a:p>
          <a:p>
            <a:r>
              <a:rPr lang="en-GB" dirty="0"/>
              <a:t>overflow: scroll - The overflow is clipped, and a scrollbar is added to see the rest of the content</a:t>
            </a:r>
          </a:p>
          <a:p>
            <a:r>
              <a:rPr lang="en-GB" dirty="0"/>
              <a:t>overflow: auto - Similar to scroll, but it adds scrollbars only when necessary</a:t>
            </a:r>
          </a:p>
          <a:p>
            <a:r>
              <a:rPr lang="en-GB" dirty="0"/>
              <a:t>This example will make a small box for the div where you can add more text than fits. Then try the different values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&lt;style&gt;</a:t>
            </a:r>
          </a:p>
          <a:p>
            <a:pPr marL="0" indent="0">
              <a:buNone/>
            </a:pPr>
            <a:r>
              <a:rPr lang="en-GB" dirty="0"/>
              <a:t>div {</a:t>
            </a:r>
          </a:p>
          <a:p>
            <a:pPr marL="0" indent="0">
              <a:buNone/>
            </a:pPr>
            <a:r>
              <a:rPr lang="en-GB" dirty="0"/>
              <a:t>  background-</a:t>
            </a:r>
            <a:r>
              <a:rPr lang="en-GB" dirty="0" err="1"/>
              <a:t>color</a:t>
            </a:r>
            <a:r>
              <a:rPr lang="en-GB" dirty="0"/>
              <a:t>: #</a:t>
            </a:r>
            <a:r>
              <a:rPr lang="en-GB" dirty="0" err="1"/>
              <a:t>eee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dirty="0"/>
              <a:t>  width: 200px;</a:t>
            </a:r>
          </a:p>
          <a:p>
            <a:pPr marL="0" indent="0">
              <a:buNone/>
            </a:pPr>
            <a:r>
              <a:rPr lang="en-GB" dirty="0"/>
              <a:t>  height: 50px;</a:t>
            </a:r>
          </a:p>
          <a:p>
            <a:pPr marL="0" indent="0">
              <a:buNone/>
            </a:pPr>
            <a:r>
              <a:rPr lang="en-GB" dirty="0"/>
              <a:t>  border: 1px dotted black;</a:t>
            </a:r>
          </a:p>
          <a:p>
            <a:pPr marL="0" indent="0">
              <a:buNone/>
            </a:pPr>
            <a:r>
              <a:rPr lang="en-GB" dirty="0"/>
              <a:t>  overflow: visible;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r>
              <a:rPr lang="en-GB" dirty="0"/>
              <a:t>&lt;/style&gt;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5143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Formatting Elements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/>
              <a:t>Formatting elements were designed to display special types of text:</a:t>
            </a:r>
          </a:p>
          <a:p>
            <a:pPr marL="0" indent="0">
              <a:buNone/>
            </a:pPr>
            <a:r>
              <a:rPr lang="en-GB" dirty="0"/>
              <a:t>&lt;b&gt; - Bold text</a:t>
            </a:r>
          </a:p>
          <a:p>
            <a:pPr marL="0" indent="0">
              <a:buNone/>
            </a:pPr>
            <a:r>
              <a:rPr lang="en-GB" dirty="0"/>
              <a:t>&lt;strong&gt; - Important text</a:t>
            </a:r>
          </a:p>
          <a:p>
            <a:pPr marL="0" indent="0">
              <a:buNone/>
            </a:pPr>
            <a:r>
              <a:rPr lang="en-GB" dirty="0"/>
              <a:t>&lt;</a:t>
            </a:r>
            <a:r>
              <a:rPr lang="en-GB" dirty="0" err="1"/>
              <a:t>i</a:t>
            </a:r>
            <a:r>
              <a:rPr lang="en-GB" dirty="0"/>
              <a:t>&gt; - Italic text</a:t>
            </a:r>
          </a:p>
          <a:p>
            <a:pPr marL="0" indent="0">
              <a:buNone/>
            </a:pPr>
            <a:r>
              <a:rPr lang="en-GB" dirty="0"/>
              <a:t>&lt;</a:t>
            </a:r>
            <a:r>
              <a:rPr lang="en-GB" dirty="0" err="1"/>
              <a:t>em</a:t>
            </a:r>
            <a:r>
              <a:rPr lang="en-GB" dirty="0"/>
              <a:t>&gt; - Emphasized text</a:t>
            </a:r>
          </a:p>
          <a:p>
            <a:pPr marL="0" indent="0">
              <a:buNone/>
            </a:pPr>
            <a:r>
              <a:rPr lang="en-GB" dirty="0"/>
              <a:t>&lt;mark&gt; - Marked text</a:t>
            </a:r>
          </a:p>
          <a:p>
            <a:pPr marL="0" indent="0">
              <a:buNone/>
            </a:pPr>
            <a:r>
              <a:rPr lang="en-GB" dirty="0"/>
              <a:t>&lt;small&gt; - Smaller text</a:t>
            </a:r>
          </a:p>
          <a:p>
            <a:pPr marL="0" indent="0">
              <a:buNone/>
            </a:pPr>
            <a:r>
              <a:rPr lang="en-GB" dirty="0"/>
              <a:t>&lt;del&gt; - Deleted text</a:t>
            </a:r>
          </a:p>
          <a:p>
            <a:pPr marL="0" indent="0">
              <a:buNone/>
            </a:pPr>
            <a:r>
              <a:rPr lang="en-GB" dirty="0"/>
              <a:t>&lt;ins&gt; - Inserted text</a:t>
            </a:r>
          </a:p>
          <a:p>
            <a:pPr marL="0" indent="0">
              <a:buNone/>
            </a:pPr>
            <a:r>
              <a:rPr lang="en-GB" dirty="0"/>
              <a:t>&lt;sub&gt; - Subscript text</a:t>
            </a:r>
          </a:p>
          <a:p>
            <a:pPr marL="0" indent="0">
              <a:buNone/>
            </a:pPr>
            <a:r>
              <a:rPr lang="en-GB" dirty="0"/>
              <a:t>&lt;sup&gt; - Superscript text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Try these out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262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GB" dirty="0"/>
              <a:t>Note: the &lt;font&gt; tag has been deprecated, </a:t>
            </a:r>
            <a:r>
              <a:rPr lang="en-GB" dirty="0" err="1"/>
              <a:t>ie</a:t>
            </a:r>
            <a:r>
              <a:rPr lang="en-GB" dirty="0"/>
              <a:t> no longer supported</a:t>
            </a:r>
          </a:p>
          <a:p>
            <a:endParaRPr lang="en-GB" dirty="0"/>
          </a:p>
          <a:p>
            <a:r>
              <a:rPr lang="en-GB" dirty="0"/>
              <a:t>Fonts are specified in CSS. Several should be specified as a “fallback” in case the browser does not have the one you specify first. These are examples of a font stack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.p1 {</a:t>
            </a:r>
            <a:br>
              <a:rPr lang="en-GB" dirty="0"/>
            </a:br>
            <a:r>
              <a:rPr lang="en-GB" dirty="0"/>
              <a:t>  font-family: "Times New Roman", Times, serif;</a:t>
            </a:r>
            <a:br>
              <a:rPr lang="en-GB" dirty="0"/>
            </a:br>
            <a:r>
              <a:rPr lang="en-GB" dirty="0"/>
              <a:t>}</a:t>
            </a:r>
            <a:br>
              <a:rPr lang="en-GB" dirty="0"/>
            </a:br>
            <a:br>
              <a:rPr lang="en-GB" dirty="0"/>
            </a:br>
            <a:r>
              <a:rPr lang="en-GB" dirty="0"/>
              <a:t>.p2 {</a:t>
            </a:r>
            <a:br>
              <a:rPr lang="en-GB" dirty="0"/>
            </a:br>
            <a:r>
              <a:rPr lang="en-GB" dirty="0"/>
              <a:t>  font-family: Arial, Helvetica, sans-serif;</a:t>
            </a:r>
            <a:br>
              <a:rPr lang="en-GB" dirty="0"/>
            </a:br>
            <a:r>
              <a:rPr lang="en-GB" dirty="0"/>
              <a:t>}</a:t>
            </a:r>
            <a:br>
              <a:rPr lang="en-GB" dirty="0"/>
            </a:br>
            <a:br>
              <a:rPr lang="en-GB" dirty="0"/>
            </a:br>
            <a:r>
              <a:rPr lang="en-GB" dirty="0"/>
              <a:t>.p3 {</a:t>
            </a:r>
            <a:br>
              <a:rPr lang="en-GB" dirty="0"/>
            </a:br>
            <a:r>
              <a:rPr lang="en-GB" dirty="0"/>
              <a:t>  font-family: "Lucida Console", "Courier New", monospace;</a:t>
            </a:r>
            <a:br>
              <a:rPr lang="en-GB" dirty="0"/>
            </a:br>
            <a:r>
              <a:rPr lang="en-GB" dirty="0"/>
              <a:t>}</a:t>
            </a:r>
          </a:p>
          <a:p>
            <a:r>
              <a:rPr lang="en-US" dirty="0"/>
              <a:t>Try these out. </a:t>
            </a:r>
          </a:p>
        </p:txBody>
      </p:sp>
      <p:pic>
        <p:nvPicPr>
          <p:cNvPr id="6146" name="Picture 2" descr="Serif vs. Sans-serif">
            <a:extLst>
              <a:ext uri="{FF2B5EF4-FFF2-40B4-BE49-F238E27FC236}">
                <a16:creationId xmlns:a16="http://schemas.microsoft.com/office/drawing/2014/main" id="{0AD90334-E45D-E14E-BCFD-72089EA5A97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573"/>
          <a:stretch/>
        </p:blipFill>
        <p:spPr bwMode="auto">
          <a:xfrm>
            <a:off x="8046107" y="3429000"/>
            <a:ext cx="3357617" cy="180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25425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Web safe fonts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These fonts are included in most operating systems so are counted as safe to use on your web page with the minimum of fuss. </a:t>
            </a:r>
          </a:p>
          <a:p>
            <a:r>
              <a:rPr lang="en-GB" dirty="0"/>
              <a:t>Arial (sans-serif)</a:t>
            </a:r>
          </a:p>
          <a:p>
            <a:r>
              <a:rPr lang="en-GB" dirty="0"/>
              <a:t>Verdana (sans-serif)</a:t>
            </a:r>
          </a:p>
          <a:p>
            <a:r>
              <a:rPr lang="en-GB" dirty="0"/>
              <a:t>Helvetica (sans-serif)</a:t>
            </a:r>
          </a:p>
          <a:p>
            <a:r>
              <a:rPr lang="en-GB" dirty="0"/>
              <a:t>Tahoma (sans-serif)</a:t>
            </a:r>
          </a:p>
          <a:p>
            <a:r>
              <a:rPr lang="en-GB" dirty="0"/>
              <a:t>Trebuchet MS (sans-serif)</a:t>
            </a:r>
          </a:p>
          <a:p>
            <a:r>
              <a:rPr lang="en-GB" dirty="0"/>
              <a:t>Times New Roman (serif)</a:t>
            </a:r>
          </a:p>
          <a:p>
            <a:r>
              <a:rPr lang="en-GB" dirty="0"/>
              <a:t>Georgia (serif)</a:t>
            </a:r>
          </a:p>
          <a:p>
            <a:r>
              <a:rPr lang="en-GB" dirty="0"/>
              <a:t>Garamond (serif)</a:t>
            </a:r>
          </a:p>
          <a:p>
            <a:r>
              <a:rPr lang="en-GB" dirty="0"/>
              <a:t>Courier New (monospace)</a:t>
            </a:r>
          </a:p>
          <a:p>
            <a:r>
              <a:rPr lang="en-GB" dirty="0"/>
              <a:t>Brush Script MT (cursive)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851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Webfonts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These fonts have to be installed in order to be used. </a:t>
            </a:r>
          </a:p>
          <a:p>
            <a:r>
              <a:rPr lang="en-GB" dirty="0"/>
              <a:t>They are installed for a web page by downloading the font then including the link to that font on the website using the CSS @font-face command </a:t>
            </a:r>
          </a:p>
          <a:p>
            <a:pPr lvl="1"/>
            <a:r>
              <a:rPr lang="en-GB" dirty="0"/>
              <a:t>CSS @font-face { font-family: FONT-NAME; </a:t>
            </a:r>
            <a:r>
              <a:rPr lang="en-GB" dirty="0" err="1"/>
              <a:t>src:url</a:t>
            </a:r>
            <a:r>
              <a:rPr lang="en-GB" dirty="0"/>
              <a:t>('path-to-font-</a:t>
            </a:r>
            <a:r>
              <a:rPr lang="en-GB" dirty="0" err="1"/>
              <a:t>file.eot</a:t>
            </a:r>
            <a:r>
              <a:rPr lang="en-GB" dirty="0"/>
              <a:t>'); font-weight: normal; font-style: normal; }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  <a:p>
            <a:r>
              <a:rPr lang="en-GB" dirty="0"/>
              <a:t>An example from http://</a:t>
            </a:r>
            <a:r>
              <a:rPr lang="en-GB" dirty="0" err="1"/>
              <a:t>www.fontsforweb.com</a:t>
            </a:r>
            <a:endParaRPr lang="en-GB" dirty="0"/>
          </a:p>
          <a:p>
            <a:pPr lvl="1"/>
            <a:r>
              <a:rPr lang="en-GB" dirty="0"/>
              <a:t>Find perfect web fonts for your websites and share your own fonts.</a:t>
            </a:r>
          </a:p>
          <a:p>
            <a:pPr lvl="1"/>
            <a:r>
              <a:rPr lang="en-GB" dirty="0"/>
              <a:t>Click "</a:t>
            </a:r>
            <a:r>
              <a:rPr lang="en-GB" b="1" dirty="0"/>
              <a:t>Font categories</a:t>
            </a:r>
            <a:r>
              <a:rPr lang="en-GB" dirty="0"/>
              <a:t>"</a:t>
            </a:r>
          </a:p>
          <a:p>
            <a:pPr lvl="1"/>
            <a:r>
              <a:rPr lang="en-GB" dirty="0"/>
              <a:t>Select the font you like</a:t>
            </a:r>
          </a:p>
          <a:p>
            <a:pPr lvl="1"/>
            <a:r>
              <a:rPr lang="en-GB" dirty="0"/>
              <a:t>Download the package and unzip it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85565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WOFF - web open font format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556917"/>
            <a:ext cx="11590421" cy="49359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Compressed files</a:t>
            </a:r>
          </a:p>
          <a:p>
            <a:r>
              <a:rPr lang="en-GB" dirty="0"/>
              <a:t>Free WOFF versions of proprietary fonts, </a:t>
            </a:r>
            <a:r>
              <a:rPr lang="en-GB" dirty="0" err="1"/>
              <a:t>eg</a:t>
            </a:r>
            <a:r>
              <a:rPr lang="en-GB" dirty="0"/>
              <a:t> TrueType</a:t>
            </a:r>
          </a:p>
          <a:p>
            <a:r>
              <a:rPr lang="en-GB" dirty="0"/>
              <a:t>Interoperable</a:t>
            </a:r>
          </a:p>
          <a:p>
            <a:r>
              <a:rPr lang="en-GB" dirty="0"/>
              <a:t>Uses the @font-face CSS property</a:t>
            </a:r>
            <a:br>
              <a:rPr lang="en-GB" dirty="0"/>
            </a:br>
            <a:br>
              <a:rPr lang="en-GB" dirty="0"/>
            </a:br>
            <a:endParaRPr lang="en-GB" dirty="0"/>
          </a:p>
          <a:p>
            <a:pPr marL="0" indent="0">
              <a:buNone/>
            </a:pPr>
            <a:r>
              <a:rPr lang="en-GB" dirty="0"/>
              <a:t>@font-face </a:t>
            </a:r>
          </a:p>
          <a:p>
            <a:pPr marL="0" indent="0">
              <a:buNone/>
            </a:pPr>
            <a:r>
              <a:rPr lang="en-GB" dirty="0"/>
              <a:t>{ font-family: "Open Sans"; </a:t>
            </a:r>
          </a:p>
          <a:p>
            <a:pPr marL="0" indent="0">
              <a:buNone/>
            </a:pPr>
            <a:r>
              <a:rPr lang="en-GB" dirty="0" err="1"/>
              <a:t>src</a:t>
            </a:r>
            <a:r>
              <a:rPr lang="en-GB" dirty="0"/>
              <a:t>: </a:t>
            </a:r>
            <a:r>
              <a:rPr lang="en-GB" dirty="0" err="1"/>
              <a:t>url</a:t>
            </a:r>
            <a:r>
              <a:rPr lang="en-GB" dirty="0"/>
              <a:t>("/fonts/OpenSans-Regular-webfont.woff2") format("woff2"), </a:t>
            </a:r>
          </a:p>
          <a:p>
            <a:pPr marL="0" indent="0">
              <a:buNone/>
            </a:pPr>
            <a:r>
              <a:rPr lang="en-GB" dirty="0" err="1"/>
              <a:t>url</a:t>
            </a:r>
            <a:r>
              <a:rPr lang="en-GB" dirty="0"/>
              <a:t>("/fonts/</a:t>
            </a:r>
            <a:r>
              <a:rPr lang="en-GB" dirty="0" err="1"/>
              <a:t>OpenSans</a:t>
            </a:r>
            <a:r>
              <a:rPr lang="en-GB" dirty="0"/>
              <a:t>-Regular-</a:t>
            </a:r>
            <a:r>
              <a:rPr lang="en-GB" dirty="0" err="1"/>
              <a:t>webfont.woff</a:t>
            </a:r>
            <a:r>
              <a:rPr lang="en-GB" dirty="0"/>
              <a:t>") format("</a:t>
            </a:r>
            <a:r>
              <a:rPr lang="en-GB" dirty="0" err="1"/>
              <a:t>woff</a:t>
            </a:r>
            <a:r>
              <a:rPr lang="en-GB" dirty="0"/>
              <a:t>"); </a:t>
            </a:r>
          </a:p>
          <a:p>
            <a:pPr marL="0" indent="0">
              <a:buNone/>
            </a:pPr>
            <a:r>
              <a:rPr lang="en-GB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486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HTML5</a:t>
            </a:r>
          </a:p>
          <a:p>
            <a:pPr lvl="1"/>
            <a:r>
              <a:rPr lang="en-GB" dirty="0"/>
              <a:t>Hyper-text markup language </a:t>
            </a:r>
          </a:p>
          <a:p>
            <a:pPr lvl="1"/>
            <a:r>
              <a:rPr lang="en-GB" dirty="0"/>
              <a:t>The content that is displayed on our website</a:t>
            </a:r>
          </a:p>
          <a:p>
            <a:pPr lvl="1"/>
            <a:r>
              <a:rPr lang="en-GB" dirty="0"/>
              <a:t>Tags </a:t>
            </a:r>
          </a:p>
          <a:p>
            <a:pPr lvl="1"/>
            <a:endParaRPr lang="en-GB" dirty="0"/>
          </a:p>
          <a:p>
            <a:r>
              <a:rPr lang="en-GB" dirty="0"/>
              <a:t>CSS3</a:t>
            </a:r>
          </a:p>
          <a:p>
            <a:pPr lvl="1"/>
            <a:r>
              <a:rPr lang="en-GB" dirty="0"/>
              <a:t>CSS styles the tag with the code that is closest to the tag itself.</a:t>
            </a:r>
          </a:p>
          <a:p>
            <a:pPr lvl="1"/>
            <a:r>
              <a:rPr lang="en-GB" dirty="0"/>
              <a:t>Inline - the closest to the tag</a:t>
            </a:r>
          </a:p>
          <a:p>
            <a:pPr lvl="1"/>
            <a:r>
              <a:rPr lang="en-GB" dirty="0"/>
              <a:t>Internal - inside of the html file but outside of the body... this goes inside of the head tag</a:t>
            </a:r>
          </a:p>
          <a:p>
            <a:pPr lvl="1"/>
            <a:r>
              <a:rPr lang="en-GB" dirty="0"/>
              <a:t>External - outside of the html fine, inside a separate </a:t>
            </a:r>
            <a:r>
              <a:rPr lang="en-GB" dirty="0" err="1"/>
              <a:t>css</a:t>
            </a:r>
            <a:r>
              <a:rPr lang="en-GB" dirty="0"/>
              <a:t> file</a:t>
            </a:r>
          </a:p>
          <a:p>
            <a:endParaRPr lang="en-GB" dirty="0"/>
          </a:p>
          <a:p>
            <a:r>
              <a:rPr lang="en-GB" dirty="0"/>
              <a:t>JavaScript</a:t>
            </a:r>
          </a:p>
          <a:p>
            <a:pPr lvl="1"/>
            <a:r>
              <a:rPr lang="en-GB" dirty="0"/>
              <a:t>The language for programming web pages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8047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Shadow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6988"/>
            <a:ext cx="5181600" cy="4855076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&lt;!DOCTYPE html&gt;</a:t>
            </a:r>
          </a:p>
          <a:p>
            <a:pPr marL="0" indent="0">
              <a:buNone/>
            </a:pPr>
            <a:r>
              <a:rPr lang="en-GB" dirty="0"/>
              <a:t>&lt;html lang="</a:t>
            </a:r>
            <a:r>
              <a:rPr lang="en-GB" dirty="0" err="1"/>
              <a:t>en</a:t>
            </a:r>
            <a:r>
              <a:rPr lang="en-GB" dirty="0"/>
              <a:t>"&gt;</a:t>
            </a:r>
          </a:p>
          <a:p>
            <a:pPr marL="0" indent="0">
              <a:buNone/>
            </a:pPr>
            <a:r>
              <a:rPr lang="en-GB" dirty="0"/>
              <a:t>&lt;head&gt;</a:t>
            </a:r>
          </a:p>
          <a:p>
            <a:pPr marL="0" indent="0">
              <a:buNone/>
            </a:pPr>
            <a:r>
              <a:rPr lang="en-GB" dirty="0"/>
              <a:t>&lt;meta charset="UTF-8"&gt;</a:t>
            </a:r>
          </a:p>
          <a:p>
            <a:pPr marL="0" indent="0">
              <a:buNone/>
            </a:pPr>
            <a:r>
              <a:rPr lang="en-GB" dirty="0"/>
              <a:t>&lt;meta http-</a:t>
            </a:r>
            <a:r>
              <a:rPr lang="en-GB" dirty="0" err="1"/>
              <a:t>equiv</a:t>
            </a:r>
            <a:r>
              <a:rPr lang="en-GB" dirty="0"/>
              <a:t>="X-UA-Compatible" content="IE=edge"&gt;</a:t>
            </a:r>
          </a:p>
          <a:p>
            <a:pPr marL="0" indent="0">
              <a:buNone/>
            </a:pPr>
            <a:r>
              <a:rPr lang="en-GB" dirty="0"/>
              <a:t>&lt;meta name="viewport" content="width=device-width, initial-scale=1.0"&gt;</a:t>
            </a:r>
          </a:p>
          <a:p>
            <a:pPr marL="0" indent="0">
              <a:buNone/>
            </a:pPr>
            <a:r>
              <a:rPr lang="en-GB" dirty="0"/>
              <a:t>&lt;title&gt;Document&lt;/title&gt;</a:t>
            </a:r>
          </a:p>
          <a:p>
            <a:pPr marL="0" indent="0">
              <a:buNone/>
            </a:pPr>
            <a:r>
              <a:rPr lang="en-GB" dirty="0"/>
              <a:t>&lt;link </a:t>
            </a:r>
            <a:r>
              <a:rPr lang="en-GB" dirty="0" err="1"/>
              <a:t>rel</a:t>
            </a:r>
            <a:r>
              <a:rPr lang="en-GB" dirty="0"/>
              <a:t>="stylesheet" </a:t>
            </a:r>
            <a:r>
              <a:rPr lang="en-GB" dirty="0" err="1"/>
              <a:t>href</a:t>
            </a:r>
            <a:r>
              <a:rPr lang="en-GB" dirty="0"/>
              <a:t>="</a:t>
            </a:r>
            <a:r>
              <a:rPr lang="en-GB" dirty="0" err="1"/>
              <a:t>style.css</a:t>
            </a:r>
            <a:r>
              <a:rPr lang="en-GB" dirty="0"/>
              <a:t>"&gt;</a:t>
            </a:r>
          </a:p>
          <a:p>
            <a:pPr marL="0" indent="0">
              <a:buNone/>
            </a:pPr>
            <a:r>
              <a:rPr lang="en-GB" dirty="0"/>
              <a:t>&lt;/head&gt;</a:t>
            </a:r>
          </a:p>
          <a:p>
            <a:pPr marL="0" indent="0">
              <a:buNone/>
            </a:pPr>
            <a:r>
              <a:rPr lang="en-GB" dirty="0"/>
              <a:t>&lt;body&gt;</a:t>
            </a:r>
          </a:p>
          <a:p>
            <a:pPr marL="0" indent="0">
              <a:buNone/>
            </a:pPr>
            <a:r>
              <a:rPr lang="en-GB" dirty="0"/>
              <a:t>&lt;h1&gt;Please don't put a shadow on </a:t>
            </a:r>
            <a:r>
              <a:rPr lang="en-GB" dirty="0" err="1"/>
              <a:t>meeeeeeee</a:t>
            </a:r>
            <a:r>
              <a:rPr lang="en-GB" dirty="0"/>
              <a:t>&lt;/h1&gt;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&lt;div class="card"&gt;</a:t>
            </a:r>
          </a:p>
          <a:p>
            <a:pPr marL="0" indent="0">
              <a:buNone/>
            </a:pPr>
            <a:r>
              <a:rPr lang="en-GB" dirty="0"/>
              <a:t>&lt;div class="main"&gt;</a:t>
            </a:r>
          </a:p>
          <a:p>
            <a:pPr marL="0" indent="0">
              <a:buNone/>
            </a:pPr>
            <a:r>
              <a:rPr lang="en-GB" dirty="0"/>
              <a:t>&lt;h2&gt;Bob&lt;/h2&gt;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&lt;div class="info"&gt;</a:t>
            </a:r>
          </a:p>
          <a:p>
            <a:pPr marL="0" indent="0">
              <a:buNone/>
            </a:pPr>
            <a:r>
              <a:rPr lang="en-GB" dirty="0"/>
              <a:t>&lt;p&gt;Gloscol&lt;/p&gt;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r>
              <a:rPr lang="en-GB" dirty="0"/>
              <a:t>&lt;/div&gt;</a:t>
            </a:r>
          </a:p>
          <a:p>
            <a:pPr marL="0" indent="0">
              <a:buNone/>
            </a:pPr>
            <a:r>
              <a:rPr lang="en-GB" dirty="0"/>
              <a:t>&lt;/body&gt;</a:t>
            </a:r>
          </a:p>
          <a:p>
            <a:pPr marL="0" indent="0">
              <a:buNone/>
            </a:pPr>
            <a:r>
              <a:rPr lang="en-GB" dirty="0"/>
              <a:t>&lt;/html&gt;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456C0-DF0B-6F48-8229-998C56736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96988"/>
            <a:ext cx="5133475" cy="485507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dirty="0"/>
              <a:t>h1 {</a:t>
            </a:r>
          </a:p>
          <a:p>
            <a:pPr marL="0" indent="0">
              <a:buNone/>
            </a:pPr>
            <a:r>
              <a:rPr lang="en-GB" dirty="0" err="1"/>
              <a:t>color</a:t>
            </a:r>
            <a:r>
              <a:rPr lang="en-GB" dirty="0"/>
              <a:t>: white;</a:t>
            </a:r>
          </a:p>
          <a:p>
            <a:pPr marL="0" indent="0">
              <a:buNone/>
            </a:pPr>
            <a:r>
              <a:rPr lang="en-GB" dirty="0"/>
              <a:t>text-shadow: 2px 5px 5px black, 3px 3px 5px crimson, 5px 5px 5px blue;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.card {</a:t>
            </a:r>
          </a:p>
          <a:p>
            <a:pPr marL="0" indent="0">
              <a:buNone/>
            </a:pPr>
            <a:r>
              <a:rPr lang="en-GB" dirty="0"/>
              <a:t>width: 250px;</a:t>
            </a:r>
          </a:p>
          <a:p>
            <a:pPr marL="0" indent="0">
              <a:buNone/>
            </a:pPr>
            <a:r>
              <a:rPr lang="en-GB" dirty="0"/>
              <a:t>text-align: </a:t>
            </a:r>
            <a:r>
              <a:rPr lang="en-GB" dirty="0" err="1"/>
              <a:t>center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dirty="0"/>
              <a:t>box-shadow: 5px 5px 5px </a:t>
            </a:r>
            <a:r>
              <a:rPr lang="en-GB" dirty="0" err="1"/>
              <a:t>lightgray</a:t>
            </a:r>
            <a:r>
              <a:rPr lang="en-GB" dirty="0"/>
              <a:t>;</a:t>
            </a:r>
          </a:p>
          <a:p>
            <a:pPr marL="0" indent="0">
              <a:buNone/>
            </a:pPr>
            <a:r>
              <a:rPr lang="en-GB" i="1" dirty="0"/>
              <a:t>/* border: 2px solid crimson; */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.main {</a:t>
            </a:r>
          </a:p>
          <a:p>
            <a:pPr marL="0" indent="0">
              <a:buNone/>
            </a:pPr>
            <a:r>
              <a:rPr lang="en-GB" dirty="0"/>
              <a:t>background-</a:t>
            </a:r>
            <a:r>
              <a:rPr lang="en-GB" dirty="0" err="1"/>
              <a:t>color</a:t>
            </a:r>
            <a:r>
              <a:rPr lang="en-GB" dirty="0"/>
              <a:t>: crimson;</a:t>
            </a:r>
          </a:p>
          <a:p>
            <a:pPr marL="0" indent="0">
              <a:buNone/>
            </a:pPr>
            <a:r>
              <a:rPr lang="en-GB" dirty="0" err="1"/>
              <a:t>color</a:t>
            </a:r>
            <a:r>
              <a:rPr lang="en-GB" dirty="0"/>
              <a:t>: white;</a:t>
            </a:r>
          </a:p>
          <a:p>
            <a:pPr marL="0" indent="0">
              <a:buNone/>
            </a:pPr>
            <a:r>
              <a:rPr lang="en-GB" dirty="0"/>
              <a:t>padding: 10px;</a:t>
            </a:r>
          </a:p>
          <a:p>
            <a:pPr marL="0" indent="0">
              <a:buNone/>
            </a:pPr>
            <a:r>
              <a:rPr lang="en-GB" dirty="0"/>
              <a:t>font-size: 50px;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pPr marL="0" indent="0">
              <a:buNone/>
            </a:pPr>
            <a:br>
              <a:rPr lang="en-GB" dirty="0"/>
            </a:br>
            <a:r>
              <a:rPr lang="en-GB" dirty="0"/>
              <a:t>.info {</a:t>
            </a:r>
          </a:p>
          <a:p>
            <a:pPr marL="0" indent="0">
              <a:buNone/>
            </a:pPr>
            <a:r>
              <a:rPr lang="en-GB" dirty="0"/>
              <a:t>padding: 10px;</a:t>
            </a:r>
          </a:p>
          <a:p>
            <a:pPr marL="0" indent="0">
              <a:buNone/>
            </a:pPr>
            <a:r>
              <a:rPr lang="en-GB" dirty="0"/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20871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Tooltips, borders, z axis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96988"/>
            <a:ext cx="5181600" cy="4855076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&lt;style&gt;</a:t>
            </a:r>
          </a:p>
          <a:p>
            <a:pPr marL="0" indent="0">
              <a:buNone/>
            </a:pPr>
            <a:r>
              <a:rPr lang="en-US" dirty="0"/>
              <a:t>.tooltip {</a:t>
            </a:r>
          </a:p>
          <a:p>
            <a:pPr marL="0" indent="0">
              <a:buNone/>
            </a:pPr>
            <a:r>
              <a:rPr lang="en-US" dirty="0"/>
              <a:t>  position: relative;</a:t>
            </a:r>
          </a:p>
          <a:p>
            <a:pPr marL="0" indent="0">
              <a:buNone/>
            </a:pPr>
            <a:r>
              <a:rPr lang="en-US" dirty="0"/>
              <a:t>  display: inline-block;</a:t>
            </a:r>
          </a:p>
          <a:p>
            <a:pPr marL="0" indent="0">
              <a:buNone/>
            </a:pPr>
            <a:r>
              <a:rPr lang="en-US" dirty="0"/>
              <a:t>  border-bottom: 1px dotted black;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.tooltip .</a:t>
            </a:r>
            <a:r>
              <a:rPr lang="en-US" dirty="0" err="1"/>
              <a:t>tooltiptext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visibility: hidden;</a:t>
            </a:r>
          </a:p>
          <a:p>
            <a:pPr marL="0" indent="0">
              <a:buNone/>
            </a:pPr>
            <a:r>
              <a:rPr lang="en-US" dirty="0"/>
              <a:t>  width: 120px;</a:t>
            </a:r>
          </a:p>
          <a:p>
            <a:pPr marL="0" indent="0">
              <a:buNone/>
            </a:pPr>
            <a:r>
              <a:rPr lang="en-US" dirty="0"/>
              <a:t>  background-color: black;</a:t>
            </a:r>
          </a:p>
          <a:p>
            <a:pPr marL="0" indent="0">
              <a:buNone/>
            </a:pPr>
            <a:r>
              <a:rPr lang="en-US" dirty="0"/>
              <a:t>  color: #</a:t>
            </a:r>
            <a:r>
              <a:rPr lang="en-US" dirty="0" err="1"/>
              <a:t>fff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 text-align: center;</a:t>
            </a:r>
          </a:p>
          <a:p>
            <a:pPr marL="0" indent="0">
              <a:buNone/>
            </a:pPr>
            <a:r>
              <a:rPr lang="en-US" dirty="0"/>
              <a:t>  border-radius: 6px;</a:t>
            </a:r>
          </a:p>
          <a:p>
            <a:pPr marL="0" indent="0">
              <a:buNone/>
            </a:pPr>
            <a:r>
              <a:rPr lang="en-US" dirty="0"/>
              <a:t>  padding: 5px 0;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/* Position the tooltip */</a:t>
            </a:r>
          </a:p>
          <a:p>
            <a:pPr marL="0" indent="0">
              <a:buNone/>
            </a:pPr>
            <a:r>
              <a:rPr lang="en-US" dirty="0"/>
              <a:t>  position: absolute;</a:t>
            </a:r>
          </a:p>
          <a:p>
            <a:pPr marL="0" indent="0">
              <a:buNone/>
            </a:pPr>
            <a:r>
              <a:rPr lang="en-US" dirty="0"/>
              <a:t>  z-index: 1;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1456C0-DF0B-6F48-8229-998C56736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96988"/>
            <a:ext cx="5133475" cy="4855076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tooltip:hover</a:t>
            </a:r>
            <a:r>
              <a:rPr lang="en-US" dirty="0"/>
              <a:t> .</a:t>
            </a:r>
            <a:r>
              <a:rPr lang="en-US" dirty="0" err="1"/>
              <a:t>tooltiptext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visibility: visible;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&lt;/style&gt;</a:t>
            </a:r>
          </a:p>
          <a:p>
            <a:pPr marL="0" indent="0">
              <a:buNone/>
            </a:pPr>
            <a:r>
              <a:rPr lang="en-US" dirty="0"/>
              <a:t>&lt;body style="</a:t>
            </a:r>
            <a:r>
              <a:rPr lang="en-US" dirty="0" err="1"/>
              <a:t>text-align:center</a:t>
            </a:r>
            <a:r>
              <a:rPr lang="en-US" dirty="0"/>
              <a:t>;"&gt;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&lt;p&gt;Move the mouse over the text below:&lt;/p&gt;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&lt;div class="tooltip"&gt;Hover over me</a:t>
            </a:r>
          </a:p>
          <a:p>
            <a:pPr marL="0" indent="0">
              <a:buNone/>
            </a:pPr>
            <a:r>
              <a:rPr lang="en-US" dirty="0"/>
              <a:t>  &lt;span class="</a:t>
            </a:r>
            <a:r>
              <a:rPr lang="en-US" dirty="0" err="1"/>
              <a:t>tooltiptext</a:t>
            </a:r>
            <a:r>
              <a:rPr lang="en-US" dirty="0"/>
              <a:t>"&gt;Tooltip text&lt;/span&gt;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7922643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Border radius – try these on the tooltip box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b="1" dirty="0"/>
              <a:t>Four values - border-radius: 15px 50px 30px 5px;</a:t>
            </a:r>
            <a:r>
              <a:rPr lang="en-GB" dirty="0"/>
              <a:t> (first value applies to top-left corner, second value applies to top-right corner, third value applies to bottom-right corner, and fourth value applies to bottom-left corner)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Three values - border-radius: 15px 50px 30px;</a:t>
            </a:r>
            <a:r>
              <a:rPr lang="en-GB" dirty="0"/>
              <a:t> (first value applies to top-left corner, second value applies to top-right and bottom-left corners, and third value applies to bottom-right corner)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Two values - border-radius: 15px 50px;</a:t>
            </a:r>
            <a:r>
              <a:rPr lang="en-GB" dirty="0"/>
              <a:t> (first value applies to top-left and bottom-right corners, and the second value applies to top-right and bottom-left corners)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One value - border-radius: 15px;</a:t>
            </a:r>
            <a:r>
              <a:rPr lang="en-GB" dirty="0"/>
              <a:t> (the value applies to all four corners, which are rounded equally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Elliptical radius - border-radius: 15px / 50px;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8845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355E4-2A42-4882-BD18-C808460C4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007C8-75BC-4746-B7AF-6B9D9A5FE9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GB" dirty="0"/>
              <a:t>background-</a:t>
            </a:r>
            <a:r>
              <a:rPr lang="en-GB" dirty="0" err="1"/>
              <a:t>color</a:t>
            </a:r>
            <a:endParaRPr lang="en-GB" dirty="0"/>
          </a:p>
          <a:p>
            <a:r>
              <a:rPr lang="en-GB" dirty="0"/>
              <a:t>background-image</a:t>
            </a:r>
          </a:p>
          <a:p>
            <a:r>
              <a:rPr lang="en-GB" dirty="0"/>
              <a:t>background-repeat</a:t>
            </a:r>
          </a:p>
          <a:p>
            <a:r>
              <a:rPr lang="en-GB" dirty="0"/>
              <a:t>background-attachment</a:t>
            </a:r>
          </a:p>
          <a:p>
            <a:r>
              <a:rPr lang="en-GB" dirty="0"/>
              <a:t>background-position</a:t>
            </a:r>
          </a:p>
          <a:p>
            <a:r>
              <a:rPr lang="en-GB" dirty="0"/>
              <a:t>background (shorthand property)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div {</a:t>
            </a:r>
            <a:br>
              <a:rPr lang="en-GB" dirty="0"/>
            </a:br>
            <a:r>
              <a:rPr lang="en-GB" dirty="0"/>
              <a:t>  background-</a:t>
            </a:r>
            <a:r>
              <a:rPr lang="en-GB" dirty="0" err="1"/>
              <a:t>color</a:t>
            </a:r>
            <a:r>
              <a:rPr lang="en-GB" dirty="0"/>
              <a:t>: </a:t>
            </a:r>
            <a:r>
              <a:rPr lang="en-GB" dirty="0" err="1"/>
              <a:t>lightblue</a:t>
            </a:r>
            <a:r>
              <a:rPr lang="en-GB" dirty="0"/>
              <a:t>;</a:t>
            </a:r>
            <a:br>
              <a:rPr lang="en-GB" dirty="0"/>
            </a:br>
            <a:r>
              <a:rPr lang="en-GB" dirty="0"/>
              <a:t>}</a:t>
            </a:r>
          </a:p>
          <a:p>
            <a:pPr marL="0" indent="0">
              <a:buNone/>
            </a:pPr>
            <a:r>
              <a:rPr lang="en-GB" dirty="0"/>
              <a:t>div {</a:t>
            </a:r>
            <a:br>
              <a:rPr lang="en-GB" dirty="0"/>
            </a:br>
            <a:r>
              <a:rPr lang="en-GB" dirty="0"/>
              <a:t>  background-</a:t>
            </a:r>
            <a:r>
              <a:rPr lang="en-GB" dirty="0" err="1"/>
              <a:t>color</a:t>
            </a:r>
            <a:r>
              <a:rPr lang="en-GB" dirty="0"/>
              <a:t>: green;</a:t>
            </a:r>
            <a:br>
              <a:rPr lang="en-GB" dirty="0"/>
            </a:br>
            <a:r>
              <a:rPr lang="en-GB" dirty="0"/>
              <a:t>  opacity: 0.3;</a:t>
            </a:r>
            <a:br>
              <a:rPr lang="en-GB" dirty="0"/>
            </a:br>
            <a:r>
              <a:rPr lang="en-GB" dirty="0"/>
              <a:t>}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979F81-A9EC-7B4F-BA98-3F2E381BD0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body {</a:t>
            </a:r>
            <a:br>
              <a:rPr lang="en-GB" dirty="0"/>
            </a:br>
            <a:r>
              <a:rPr lang="en-GB" dirty="0"/>
              <a:t>  background-image: </a:t>
            </a:r>
            <a:r>
              <a:rPr lang="en-GB" dirty="0" err="1"/>
              <a:t>url</a:t>
            </a:r>
            <a:r>
              <a:rPr lang="en-GB" dirty="0"/>
              <a:t>(”</a:t>
            </a:r>
            <a:r>
              <a:rPr lang="en-GB" dirty="0" err="1"/>
              <a:t>your.gif</a:t>
            </a:r>
            <a:r>
              <a:rPr lang="en-GB" dirty="0"/>
              <a:t>");</a:t>
            </a:r>
            <a:br>
              <a:rPr lang="en-GB" dirty="0"/>
            </a:br>
            <a:r>
              <a:rPr lang="en-GB" dirty="0"/>
              <a:t>}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00B050"/>
                </a:solidFill>
              </a:rPr>
              <a:t>Shorthand</a:t>
            </a:r>
          </a:p>
          <a:p>
            <a:pPr marL="0" indent="0">
              <a:buNone/>
            </a:pPr>
            <a:r>
              <a:rPr lang="en-GB" dirty="0"/>
              <a:t>body {</a:t>
            </a:r>
            <a:br>
              <a:rPr lang="en-GB" dirty="0"/>
            </a:br>
            <a:r>
              <a:rPr lang="en-GB" dirty="0"/>
              <a:t>  background: #</a:t>
            </a:r>
            <a:r>
              <a:rPr lang="en-GB" dirty="0" err="1"/>
              <a:t>ffffff</a:t>
            </a:r>
            <a:r>
              <a:rPr lang="en-GB" dirty="0"/>
              <a:t> </a:t>
            </a:r>
            <a:r>
              <a:rPr lang="en-GB" dirty="0" err="1"/>
              <a:t>url</a:t>
            </a:r>
            <a:r>
              <a:rPr lang="en-GB" dirty="0"/>
              <a:t>("</a:t>
            </a:r>
            <a:r>
              <a:rPr lang="en-GB" dirty="0" err="1"/>
              <a:t>your.png</a:t>
            </a:r>
            <a:r>
              <a:rPr lang="en-GB" dirty="0"/>
              <a:t>") no-repeat right top;</a:t>
            </a:r>
            <a:br>
              <a:rPr lang="en-GB" dirty="0"/>
            </a:br>
            <a:r>
              <a:rPr lang="en-GB" dirty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890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HTML -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556917"/>
            <a:ext cx="11590421" cy="4935956"/>
          </a:xfrm>
        </p:spPr>
        <p:txBody>
          <a:bodyPr/>
          <a:lstStyle/>
          <a:p>
            <a:r>
              <a:rPr lang="en-GB" dirty="0"/>
              <a:t>Look at the source for the wiki</a:t>
            </a:r>
          </a:p>
          <a:p>
            <a:r>
              <a:rPr lang="en-GB" dirty="0">
                <a:hlinkClick r:id="rId2"/>
              </a:rPr>
              <a:t>http://www.gloscolapprenticeships.co.uk/appWiki/doku.php</a:t>
            </a:r>
            <a:endParaRPr lang="en-GB" dirty="0"/>
          </a:p>
          <a:p>
            <a:endParaRPr lang="en-GB" dirty="0"/>
          </a:p>
          <a:p>
            <a:r>
              <a:rPr lang="en-GB" dirty="0"/>
              <a:t>Right click and select page source</a:t>
            </a:r>
          </a:p>
          <a:p>
            <a:endParaRPr lang="en-GB" dirty="0"/>
          </a:p>
          <a:p>
            <a:r>
              <a:rPr lang="en-GB" dirty="0"/>
              <a:t>Observe:</a:t>
            </a:r>
          </a:p>
          <a:p>
            <a:pPr lvl="1"/>
            <a:r>
              <a:rPr lang="en-GB" dirty="0"/>
              <a:t>Use of &lt;div&gt; … &lt;/div&gt; tags to separate content</a:t>
            </a:r>
          </a:p>
          <a:p>
            <a:pPr lvl="1"/>
            <a:r>
              <a:rPr lang="en-GB" dirty="0"/>
              <a:t>WINDOW ==&gt; DOCUMENT ==&gt; HTML ==&gt; BODY ==&gt; ELEMENT ==&gt; ATTRIBUTE ==&gt; VALUE 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Element is a tag</a:t>
            </a:r>
          </a:p>
          <a:p>
            <a:pPr lvl="1"/>
            <a:r>
              <a:rPr lang="en-GB" dirty="0"/>
              <a:t>Attribute states the type of element</a:t>
            </a:r>
          </a:p>
          <a:p>
            <a:pPr lvl="1"/>
            <a:r>
              <a:rPr lang="en-GB" dirty="0"/>
              <a:t>Value is assigned by the developer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&lt;button type="button" autofocus&gt;Click Me!&lt;/button&gt;</a:t>
            </a:r>
          </a:p>
          <a:p>
            <a:pPr lvl="1"/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888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556917"/>
            <a:ext cx="11590421" cy="4935956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GB" dirty="0"/>
              <a:t>WINDOW ==&gt; DOCUMENT ==&gt; HTML ==&gt; BODY ==&gt; ELEMENT ==&gt; ATTRIBUTE ==&gt; VALUE 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Window - In a tabbed browser, each tab is represented by its own Window object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Document - any web page loaded in the browser. Contain the DOM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The Document Object Model (DOM) is a tree with nodes representing the documents contents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</a:t>
            </a:r>
            <a:r>
              <a:rPr lang="en-GB" dirty="0">
                <a:solidFill>
                  <a:srgbClr val="95353A"/>
                </a:solidFill>
              </a:rPr>
              <a:t>html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</a:t>
            </a:r>
            <a:r>
              <a:rPr lang="en-GB" dirty="0">
                <a:solidFill>
                  <a:srgbClr val="95353A"/>
                </a:solidFill>
              </a:rPr>
              <a:t>head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	&lt;</a:t>
            </a:r>
            <a:r>
              <a:rPr lang="en-GB" dirty="0">
                <a:solidFill>
                  <a:srgbClr val="95353A"/>
                </a:solidFill>
              </a:rPr>
              <a:t>title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My Document</a:t>
            </a: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title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head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</a:t>
            </a:r>
            <a:r>
              <a:rPr lang="en-GB" dirty="0">
                <a:solidFill>
                  <a:srgbClr val="95353A"/>
                </a:solidFill>
              </a:rPr>
              <a:t>body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	&lt;</a:t>
            </a:r>
            <a:r>
              <a:rPr lang="en-GB" dirty="0">
                <a:solidFill>
                  <a:srgbClr val="95353A"/>
                </a:solidFill>
              </a:rPr>
              <a:t>h1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Header</a:t>
            </a: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h1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	&lt;</a:t>
            </a:r>
            <a:r>
              <a:rPr lang="en-GB" dirty="0">
                <a:solidFill>
                  <a:srgbClr val="95353A"/>
                </a:solidFill>
              </a:rPr>
              <a:t>p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Paragraph</a:t>
            </a: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p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body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>
                <a:solidFill>
                  <a:srgbClr val="626262"/>
                </a:solidFill>
              </a:rPr>
              <a:t>&lt;/</a:t>
            </a:r>
            <a:r>
              <a:rPr lang="en-GB" dirty="0">
                <a:solidFill>
                  <a:srgbClr val="95353A"/>
                </a:solidFill>
              </a:rPr>
              <a:t>html</a:t>
            </a:r>
            <a:r>
              <a:rPr lang="en-GB" dirty="0">
                <a:solidFill>
                  <a:srgbClr val="626262"/>
                </a:solidFill>
              </a:rPr>
              <a:t>&gt;</a:t>
            </a:r>
            <a:endParaRPr lang="en-GB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E3FB088-5650-614F-AC44-6D6841496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668240"/>
            <a:ext cx="3683000" cy="241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35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556917"/>
            <a:ext cx="11590421" cy="4935956"/>
          </a:xfrm>
        </p:spPr>
        <p:txBody>
          <a:bodyPr>
            <a:normAutofit/>
          </a:bodyPr>
          <a:lstStyle/>
          <a:p>
            <a:pPr lvl="1"/>
            <a:r>
              <a:rPr lang="en-GB" dirty="0"/>
              <a:t>Why do we care about the DOM?</a:t>
            </a:r>
          </a:p>
          <a:p>
            <a:pPr lvl="1"/>
            <a:endParaRPr lang="en-GB" dirty="0"/>
          </a:p>
          <a:p>
            <a:pPr lvl="1"/>
            <a:r>
              <a:rPr lang="en-GB" dirty="0"/>
              <a:t>Because we can manipulate the page content using scripts – JavaScript</a:t>
            </a:r>
          </a:p>
          <a:p>
            <a:pPr lvl="1"/>
            <a:endParaRPr lang="en-GB" dirty="0"/>
          </a:p>
          <a:p>
            <a:pPr marL="342900" lvl="1" indent="0">
              <a:buNone/>
            </a:pPr>
            <a:r>
              <a:rPr lang="en-GB" dirty="0"/>
              <a:t>&lt;body&gt; </a:t>
            </a:r>
          </a:p>
          <a:p>
            <a:pPr marL="342900" lvl="1" indent="0">
              <a:buNone/>
            </a:pPr>
            <a:r>
              <a:rPr lang="en-GB" dirty="0"/>
              <a:t>&lt;input type="button" value="Change this document." onclick="change()"&gt; </a:t>
            </a:r>
          </a:p>
          <a:p>
            <a:pPr marL="342900" lvl="1" indent="0">
              <a:buNone/>
            </a:pPr>
            <a:r>
              <a:rPr lang="en-GB" dirty="0"/>
              <a:t>&lt;h2&gt;Header&lt;/h2&gt; </a:t>
            </a:r>
          </a:p>
          <a:p>
            <a:pPr marL="342900" lvl="1" indent="0">
              <a:buNone/>
            </a:pPr>
            <a:r>
              <a:rPr lang="en-GB" dirty="0"/>
              <a:t>&lt;p&gt;Paragraph&lt;/p&gt; </a:t>
            </a:r>
          </a:p>
          <a:p>
            <a:pPr marL="342900" lvl="1" indent="0">
              <a:buNone/>
            </a:pPr>
            <a:r>
              <a:rPr lang="en-GB" dirty="0"/>
              <a:t>&lt;/body&gt;</a:t>
            </a:r>
          </a:p>
          <a:p>
            <a:pPr marL="342900" lvl="1" indent="0">
              <a:buNone/>
            </a:pPr>
            <a:endParaRPr lang="en-GB" dirty="0"/>
          </a:p>
          <a:p>
            <a:pPr marL="342900" lvl="1" indent="0">
              <a:buNone/>
            </a:pPr>
            <a:r>
              <a:rPr lang="en-GB" dirty="0"/>
              <a:t>function change() {</a:t>
            </a:r>
          </a:p>
          <a:p>
            <a:pPr marL="342900" lvl="1" indent="0">
              <a:buNone/>
            </a:pPr>
            <a:r>
              <a:rPr lang="en-GB" dirty="0"/>
              <a:t>var header = </a:t>
            </a:r>
            <a:r>
              <a:rPr lang="en-GB" dirty="0" err="1"/>
              <a:t>document.getElementsByTagName</a:t>
            </a:r>
            <a:r>
              <a:rPr lang="en-GB" dirty="0"/>
              <a:t>("H2").item(0); </a:t>
            </a:r>
          </a:p>
          <a:p>
            <a:pPr marL="342900" lvl="1" indent="0">
              <a:buNone/>
            </a:pPr>
            <a:r>
              <a:rPr lang="en-GB" dirty="0" err="1"/>
              <a:t>header.firstChild.data</a:t>
            </a:r>
            <a:r>
              <a:rPr lang="en-GB" dirty="0"/>
              <a:t> = "A dynamic document"; </a:t>
            </a:r>
          </a:p>
          <a:p>
            <a:pPr marL="342900" lvl="1" indent="0">
              <a:buNone/>
            </a:pPr>
            <a:r>
              <a:rPr lang="en-GB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2421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9F8C-396B-421F-A1A8-B84DCD8F6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/>
              <a:t>How scripts can change the 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3EA8D-A497-40C0-9D63-9B6696304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JavaScript can change all the HTML elements in the page</a:t>
            </a:r>
          </a:p>
          <a:p>
            <a:r>
              <a:rPr lang="en-GB"/>
              <a:t>JavaScript can change all the HTML attributes in the page</a:t>
            </a:r>
          </a:p>
          <a:p>
            <a:r>
              <a:rPr lang="en-GB"/>
              <a:t>JavaScript can change all the CSS styles in the page</a:t>
            </a:r>
          </a:p>
          <a:p>
            <a:r>
              <a:rPr lang="en-GB"/>
              <a:t>JavaScript can remove existing HTML elements and attributes</a:t>
            </a:r>
          </a:p>
          <a:p>
            <a:r>
              <a:rPr lang="en-GB"/>
              <a:t>JavaScript can add new HTML elements and attributes</a:t>
            </a:r>
          </a:p>
          <a:p>
            <a:r>
              <a:rPr lang="en-GB"/>
              <a:t>JavaScript can react to all existing HTML events in the page</a:t>
            </a:r>
          </a:p>
          <a:p>
            <a:r>
              <a:rPr lang="en-GB"/>
              <a:t>JavaScript can create new HTML events in the page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331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1941-EE5B-4D1B-9412-51AE7AD6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B8CE4-5E48-43EC-AED8-7369C832C4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1556917"/>
            <a:ext cx="11590421" cy="4935956"/>
          </a:xfrm>
        </p:spPr>
        <p:txBody>
          <a:bodyPr>
            <a:normAutofit/>
          </a:bodyPr>
          <a:lstStyle/>
          <a:p>
            <a:r>
              <a:rPr lang="en-GB" dirty="0"/>
              <a:t>All HTML documents must start with a document type declaration: &lt;!DOCTYPE html&gt; (for HTML 5)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HTML document itself begins with &lt;html&gt; and ends with &lt;/html&gt;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visible part of the HTML document is between &lt;body&gt; and &lt;/body&gt;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 &lt;head&gt; element is a container for metadata (data about data) and is placed between the &lt;html&gt; tag and the &lt;body&gt; tag.</a:t>
            </a:r>
          </a:p>
          <a:p>
            <a:pPr lvl="1"/>
            <a:r>
              <a:rPr lang="en-GB" dirty="0"/>
              <a:t>Metadata is data about the HTML document. </a:t>
            </a:r>
          </a:p>
          <a:p>
            <a:pPr lvl="1"/>
            <a:r>
              <a:rPr lang="en-GB" dirty="0"/>
              <a:t>Metadata is not displayed.</a:t>
            </a:r>
          </a:p>
          <a:p>
            <a:pPr lvl="1"/>
            <a:r>
              <a:rPr lang="en-GB" dirty="0"/>
              <a:t>Metadata typically define the document title, character set, styles, scripts, and other meta information.</a:t>
            </a:r>
          </a:p>
          <a:p>
            <a:pPr lvl="1"/>
            <a:r>
              <a:rPr lang="en-GB" dirty="0"/>
              <a:t>It must contain the &lt;title&gt; Your title here &lt;/title&gt; tags</a:t>
            </a:r>
          </a:p>
          <a:p>
            <a:pPr lvl="1"/>
            <a:r>
              <a:rPr lang="en-GB" dirty="0"/>
              <a:t>The title appears in the page’s tab</a:t>
            </a:r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100727"/>
      </p:ext>
    </p:extLst>
  </p:cSld>
  <p:clrMapOvr>
    <a:masterClrMapping/>
  </p:clrMapOvr>
</p:sld>
</file>

<file path=ppt/theme/theme1.xml><?xml version="1.0" encoding="utf-8"?>
<a:theme xmlns:a="http://schemas.openxmlformats.org/drawingml/2006/main" name="BC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CS" id="{72003640-CDD0-47E4-B724-522DBDD902EB}" vid="{F2B847BA-8053-4EA3-A8ED-FE49027632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BCS</Template>
  <TotalTime>1588</TotalTime>
  <Words>4548</Words>
  <Application>Microsoft Macintosh PowerPoint</Application>
  <PresentationFormat>Widescreen</PresentationFormat>
  <Paragraphs>727</Paragraphs>
  <Slides>43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BCS</vt:lpstr>
      <vt:lpstr> </vt:lpstr>
      <vt:lpstr>Editors</vt:lpstr>
      <vt:lpstr>World Wide Web Consortium</vt:lpstr>
      <vt:lpstr>Elements</vt:lpstr>
      <vt:lpstr>HTML - example</vt:lpstr>
      <vt:lpstr>DOM</vt:lpstr>
      <vt:lpstr>DOM</vt:lpstr>
      <vt:lpstr>How scripts can change the DOM</vt:lpstr>
      <vt:lpstr>Documents</vt:lpstr>
      <vt:lpstr>Folders</vt:lpstr>
      <vt:lpstr>HTML (HyperText Markup Language)</vt:lpstr>
      <vt:lpstr>Metadata</vt:lpstr>
      <vt:lpstr>Make this css file and save it in the css folder as challengeOne.css</vt:lpstr>
      <vt:lpstr>CSS</vt:lpstr>
      <vt:lpstr>Footer</vt:lpstr>
      <vt:lpstr>Exercise 1</vt:lpstr>
      <vt:lpstr>Exercise 2 add a table</vt:lpstr>
      <vt:lpstr>Exercise 2 add a table with css</vt:lpstr>
      <vt:lpstr>Exercise 3 navigation</vt:lpstr>
      <vt:lpstr>Exercise 4</vt:lpstr>
      <vt:lpstr>Exercise 5</vt:lpstr>
      <vt:lpstr>Exercise 6 Obtain the file: positions.html Add this css to your challengeOne.css file</vt:lpstr>
      <vt:lpstr>The CSS class Selector</vt:lpstr>
      <vt:lpstr>The CSS id Selector (taken from w3schools)</vt:lpstr>
      <vt:lpstr>The CSS [attribute=value] Selector (taken from w3schools)</vt:lpstr>
      <vt:lpstr>Box Model</vt:lpstr>
      <vt:lpstr>Box Model example</vt:lpstr>
      <vt:lpstr>CSS Float</vt:lpstr>
      <vt:lpstr>CSS  - To centre an image</vt:lpstr>
      <vt:lpstr>CSS  - flexbox</vt:lpstr>
      <vt:lpstr>CSS  - colours</vt:lpstr>
      <vt:lpstr>CSS  - colour gradient</vt:lpstr>
      <vt:lpstr>Example  - try all the commented lines</vt:lpstr>
      <vt:lpstr>CSS  - overflow</vt:lpstr>
      <vt:lpstr>HTML Formatting Elements</vt:lpstr>
      <vt:lpstr>Fonts</vt:lpstr>
      <vt:lpstr>Web safe fonts</vt:lpstr>
      <vt:lpstr>Webfonts</vt:lpstr>
      <vt:lpstr>WOFF - web open font format</vt:lpstr>
      <vt:lpstr>Shadow </vt:lpstr>
      <vt:lpstr>Tooltips, borders, z axis </vt:lpstr>
      <vt:lpstr>Border radius – try these on the tooltip box</vt:lpstr>
      <vt:lpstr>Backgrounds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</dc:title>
  <dc:creator>Bob Higgie</dc:creator>
  <cp:lastModifiedBy>Bob Higgie</cp:lastModifiedBy>
  <cp:revision>69</cp:revision>
  <cp:lastPrinted>2020-01-14T09:58:29Z</cp:lastPrinted>
  <dcterms:created xsi:type="dcterms:W3CDTF">2017-10-06T13:15:22Z</dcterms:created>
  <dcterms:modified xsi:type="dcterms:W3CDTF">2021-05-18T08:15:12Z</dcterms:modified>
</cp:coreProperties>
</file>