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sldIdLst>
    <p:sldId id="321" r:id="rId2"/>
    <p:sldId id="305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3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EEFCF0-2797-9C4F-AC76-B5233E8EBE47}" v="8" dt="2019-12-02T21:29:17.6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3375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76457" y="6237313"/>
            <a:ext cx="37808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615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88AFE513-BE75-48A7-8307-7EF82657B84D}" type="datetimeFigureOut">
              <a:rPr lang="en-GB" smtClean="0"/>
              <a:t>02/12/2019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736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88AFE513-BE75-48A7-8307-7EF82657B84D}" type="datetimeFigureOut">
              <a:rPr lang="en-GB" smtClean="0"/>
              <a:t>02/12/2019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064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617" y="365128"/>
            <a:ext cx="8692816" cy="1325563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617" y="1825625"/>
            <a:ext cx="8692816" cy="493595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81525" y="6396459"/>
            <a:ext cx="34590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090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712" y="1709741"/>
            <a:ext cx="8506327" cy="2852737"/>
          </a:xfrm>
        </p:spPr>
        <p:txBody>
          <a:bodyPr anchor="b"/>
          <a:lstStyle>
            <a:lvl1pPr>
              <a:defRPr sz="3375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0712" y="4589466"/>
            <a:ext cx="8506327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49177" y="6356353"/>
            <a:ext cx="32786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478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1" y="365128"/>
            <a:ext cx="7850606" cy="1325563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8550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50106" cy="48550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9256" y="6315579"/>
            <a:ext cx="40005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821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7"/>
            <a:ext cx="7886700" cy="124710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42164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42164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7510" y="6356353"/>
            <a:ext cx="37808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337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027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865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5734050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399"/>
            <a:ext cx="2949178" cy="466407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522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88AFE513-BE75-48A7-8307-7EF82657B84D}" type="datetimeFigureOut">
              <a:rPr lang="en-GB" smtClean="0"/>
              <a:t>02/12/2019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93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895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6426" y="31741"/>
            <a:ext cx="668828" cy="30514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348" y="22313"/>
            <a:ext cx="628650" cy="3352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solidFill>
            <a:srgbClr val="015A2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22451" y="6266474"/>
            <a:ext cx="378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6ABB6-7F69-4095-A310-A97A17EC2E43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F3DB5EC-F9A7-E04D-B9BC-F1549D6EB11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" y="-6045"/>
            <a:ext cx="1598738" cy="714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847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/>
              <a:t> Teamwork</a:t>
            </a:r>
            <a:br>
              <a:rPr lang="en-US" b="1" dirty="0"/>
            </a:br>
            <a:r>
              <a:rPr lang="en-US" b="1" dirty="0"/>
              <a:t>(2.6)</a:t>
            </a:r>
            <a:endParaRPr lang="en-GB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0E40289-AC89-7F43-8820-6832363F9D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562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Retrospective – Agile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/>
              <a:t>A retrospective meeting is held at the end of every iteration </a:t>
            </a:r>
          </a:p>
          <a:p>
            <a:pPr lvl="1"/>
            <a:r>
              <a:rPr lang="en-GB" sz="1800" dirty="0"/>
              <a:t>What should we start doing?</a:t>
            </a:r>
          </a:p>
          <a:p>
            <a:pPr lvl="1"/>
            <a:r>
              <a:rPr lang="en-GB" sz="1800" dirty="0"/>
              <a:t>What should we stop doing?</a:t>
            </a:r>
          </a:p>
          <a:p>
            <a:pPr lvl="1"/>
            <a:r>
              <a:rPr lang="en-GB" sz="1800" dirty="0"/>
              <a:t>What should we continue to do?</a:t>
            </a:r>
            <a:endParaRPr lang="en-GB" sz="2400" dirty="0"/>
          </a:p>
          <a:p>
            <a:r>
              <a:rPr lang="en-GB" sz="2400" dirty="0"/>
              <a:t>Retrospective meetings are useful to identify the ways of continuous improvement of an Agile team</a:t>
            </a:r>
          </a:p>
          <a:p>
            <a:pPr lvl="1"/>
            <a:r>
              <a:rPr lang="en-GB" sz="1800" dirty="0"/>
              <a:t>metrics and velocity of the team</a:t>
            </a:r>
          </a:p>
          <a:p>
            <a:pPr lvl="1"/>
            <a:r>
              <a:rPr lang="en-GB" sz="1800" dirty="0"/>
              <a:t>tracking tools</a:t>
            </a:r>
          </a:p>
          <a:p>
            <a:pPr lvl="1"/>
            <a:r>
              <a:rPr lang="en-GB" sz="1800" dirty="0"/>
              <a:t>defect density</a:t>
            </a:r>
          </a:p>
          <a:p>
            <a:pPr lvl="1"/>
            <a:r>
              <a:rPr lang="en-GB" sz="1800" dirty="0"/>
              <a:t>team dynamics</a:t>
            </a:r>
          </a:p>
          <a:p>
            <a:pPr lvl="1"/>
            <a:r>
              <a:rPr lang="en-GB" sz="1800" dirty="0"/>
              <a:t>self-organization</a:t>
            </a:r>
          </a:p>
          <a:p>
            <a:pPr lvl="1"/>
            <a:r>
              <a:rPr lang="en-GB" sz="1800" dirty="0"/>
              <a:t>any potential impediments that surfaced during the iteration </a:t>
            </a:r>
          </a:p>
          <a:p>
            <a:r>
              <a:rPr lang="en-GB" sz="2400" dirty="0"/>
              <a:t>Managers and senior management may be barred from entering a retro meeting; the team may not speak up due to inherent fear of management</a:t>
            </a:r>
          </a:p>
        </p:txBody>
      </p:sp>
    </p:spTree>
    <p:extLst>
      <p:ext uri="{BB962C8B-B14F-4D97-AF65-F5344CB8AC3E}">
        <p14:creationId xmlns:p14="http://schemas.microsoft.com/office/powerpoint/2010/main" val="96633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Understand how effective team-working contributes to the effective delivery of software projects 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sz="2800" dirty="0"/>
              <a:t>decision making</a:t>
            </a:r>
          </a:p>
          <a:p>
            <a:pPr lvl="1"/>
            <a:r>
              <a:rPr lang="en-GB" sz="2800" dirty="0"/>
              <a:t>conflict resolution</a:t>
            </a:r>
          </a:p>
          <a:p>
            <a:pPr lvl="1"/>
            <a:r>
              <a:rPr lang="en-GB" sz="2800" dirty="0"/>
              <a:t>collaboration</a:t>
            </a:r>
          </a:p>
          <a:p>
            <a:pPr lvl="1"/>
            <a:r>
              <a:rPr lang="en-GB" sz="2800" dirty="0"/>
              <a:t>communication</a:t>
            </a:r>
          </a:p>
          <a:p>
            <a:pPr lvl="1"/>
            <a:r>
              <a:rPr lang="en-GB" sz="2800" dirty="0"/>
              <a:t>peer review and retrospectives</a:t>
            </a:r>
            <a:endParaRPr lang="en-GB" altLang="en-US" sz="2800" dirty="0"/>
          </a:p>
          <a:p>
            <a:pPr marL="457200" lvl="1" indent="0">
              <a:buNone/>
            </a:pPr>
            <a:endParaRPr lang="en-GB" altLang="en-US" sz="2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3933056"/>
            <a:ext cx="3120405" cy="2080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388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Teamwork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The collaborative effort of a team to achieve a common goal or to complete a task in the most effective and efficient way</a:t>
            </a:r>
            <a:br>
              <a:rPr lang="en-GB" sz="2400" dirty="0"/>
            </a:br>
            <a:endParaRPr lang="en-GB" sz="2400" dirty="0"/>
          </a:p>
          <a:p>
            <a:pPr lvl="1"/>
            <a:r>
              <a:rPr lang="en-GB" sz="2400" dirty="0"/>
              <a:t>Open communication to avoid conflicts</a:t>
            </a:r>
          </a:p>
          <a:p>
            <a:pPr lvl="1"/>
            <a:r>
              <a:rPr lang="en-GB" sz="2400" dirty="0"/>
              <a:t>Effective coordination to avoid confusion and the overstepping of boundaries</a:t>
            </a:r>
          </a:p>
          <a:p>
            <a:pPr lvl="1"/>
            <a:r>
              <a:rPr lang="en-GB" sz="2400" dirty="0"/>
              <a:t>Efficient cooperation to perform the tasks in a timely manner and produce the required results, especially in the form of workload sharing</a:t>
            </a:r>
          </a:p>
          <a:p>
            <a:pPr lvl="1"/>
            <a:r>
              <a:rPr lang="en-GB" sz="2400" dirty="0"/>
              <a:t>High levels of interdependence to maintain high levels of trust, risk-taking, and performance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3268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Decision making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Combine points of view, expertise, history </a:t>
            </a:r>
          </a:p>
          <a:p>
            <a:r>
              <a:rPr lang="en-GB" sz="2800" dirty="0"/>
              <a:t>Avoid biased personal idiosyncrasies</a:t>
            </a:r>
          </a:p>
          <a:p>
            <a:r>
              <a:rPr lang="en-GB" sz="2800" dirty="0"/>
              <a:t>Own the decisions</a:t>
            </a:r>
          </a:p>
          <a:p>
            <a:r>
              <a:rPr lang="en-GB" sz="2800" dirty="0"/>
              <a:t>Accountable</a:t>
            </a:r>
          </a:p>
          <a:p>
            <a:r>
              <a:rPr lang="en-GB" sz="2800" dirty="0"/>
              <a:t>Understand risks</a:t>
            </a:r>
          </a:p>
          <a:p>
            <a:r>
              <a:rPr lang="en-GB" sz="2800" dirty="0"/>
              <a:t>Team communication allows members to make concrete decisions</a:t>
            </a:r>
          </a:p>
        </p:txBody>
      </p:sp>
    </p:spTree>
    <p:extLst>
      <p:ext uri="{BB962C8B-B14F-4D97-AF65-F5344CB8AC3E}">
        <p14:creationId xmlns:p14="http://schemas.microsoft.com/office/powerpoint/2010/main" val="3534381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Conflict resolution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Strong, productive teams understand that conflicts can pave the way for innovation</a:t>
            </a:r>
          </a:p>
          <a:p>
            <a:r>
              <a:rPr lang="en-GB" sz="2800" dirty="0"/>
              <a:t>Team members must face conflicts head on in order to resolve and improve</a:t>
            </a:r>
          </a:p>
          <a:p>
            <a:r>
              <a:rPr lang="en-GB" sz="2800" dirty="0"/>
              <a:t>Sharing problems</a:t>
            </a:r>
          </a:p>
          <a:p>
            <a:r>
              <a:rPr lang="en-GB" sz="2800" dirty="0"/>
              <a:t>Honest communication</a:t>
            </a:r>
          </a:p>
          <a:p>
            <a:r>
              <a:rPr lang="en-GB" sz="2800" dirty="0"/>
              <a:t>Trust</a:t>
            </a:r>
          </a:p>
        </p:txBody>
      </p:sp>
    </p:spTree>
    <p:extLst>
      <p:ext uri="{BB962C8B-B14F-4D97-AF65-F5344CB8AC3E}">
        <p14:creationId xmlns:p14="http://schemas.microsoft.com/office/powerpoint/2010/main" val="1073143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Collaboration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Buddy system</a:t>
            </a:r>
          </a:p>
          <a:p>
            <a:pPr lvl="1"/>
            <a:r>
              <a:rPr lang="en-GB" sz="2800" dirty="0"/>
              <a:t>Pair of developers</a:t>
            </a:r>
          </a:p>
          <a:p>
            <a:pPr lvl="1"/>
            <a:r>
              <a:rPr lang="en-GB" sz="2800" dirty="0"/>
              <a:t>Different experience </a:t>
            </a:r>
          </a:p>
          <a:p>
            <a:pPr lvl="1"/>
            <a:r>
              <a:rPr lang="en-GB" sz="2800" dirty="0"/>
              <a:t>Informally review each others work</a:t>
            </a:r>
          </a:p>
          <a:p>
            <a:r>
              <a:rPr lang="en-GB" sz="2800" dirty="0"/>
              <a:t>Between business development, designers, testers and customers</a:t>
            </a:r>
          </a:p>
          <a:p>
            <a:r>
              <a:rPr lang="en-GB" sz="2800" dirty="0"/>
              <a:t>Collaboration tools</a:t>
            </a:r>
          </a:p>
          <a:p>
            <a:pPr lvl="1"/>
            <a:r>
              <a:rPr lang="en-GB" sz="2800" dirty="0"/>
              <a:t>Slack – communication</a:t>
            </a:r>
          </a:p>
          <a:p>
            <a:pPr lvl="1"/>
            <a:r>
              <a:rPr lang="en-GB" sz="2800" dirty="0"/>
              <a:t>Asana – project management</a:t>
            </a:r>
          </a:p>
          <a:p>
            <a:pPr lvl="1"/>
            <a:r>
              <a:rPr lang="en-GB" sz="2800" dirty="0" err="1"/>
              <a:t>Agreedo</a:t>
            </a:r>
            <a:r>
              <a:rPr lang="en-GB" sz="2800" dirty="0"/>
              <a:t> – scrum management</a:t>
            </a:r>
          </a:p>
          <a:p>
            <a:pPr marL="457200" lvl="1" indent="0">
              <a:buNone/>
            </a:pPr>
            <a:endParaRPr lang="en-GB" dirty="0"/>
          </a:p>
          <a:p>
            <a:pPr marL="457200" lvl="1" indent="0">
              <a:buNone/>
            </a:pPr>
            <a:r>
              <a:rPr lang="en-GB" dirty="0"/>
              <a:t> 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806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Clear communication with one another about their</a:t>
            </a:r>
          </a:p>
          <a:p>
            <a:pPr lvl="1"/>
            <a:r>
              <a:rPr lang="en-GB" sz="2800" dirty="0"/>
              <a:t>needs</a:t>
            </a:r>
          </a:p>
          <a:p>
            <a:pPr lvl="1"/>
            <a:r>
              <a:rPr lang="en-GB" sz="2800" dirty="0"/>
              <a:t>the overall demands of the project</a:t>
            </a:r>
          </a:p>
          <a:p>
            <a:pPr lvl="1"/>
            <a:r>
              <a:rPr lang="en-GB" sz="2800" dirty="0"/>
              <a:t>specific work processes</a:t>
            </a:r>
          </a:p>
          <a:p>
            <a:r>
              <a:rPr lang="en-GB" sz="2800" dirty="0"/>
              <a:t> allows team members to be more productive</a:t>
            </a:r>
            <a:br>
              <a:rPr lang="en-GB" sz="2800" dirty="0"/>
            </a:br>
            <a:endParaRPr lang="en-GB" sz="2800" dirty="0"/>
          </a:p>
          <a:p>
            <a:r>
              <a:rPr lang="en-GB" sz="2800" dirty="0"/>
              <a:t>When team members feel comfortable expressing themselves among their fellow developers, they can be more confident in their introduction of new ideas, concepts and processes</a:t>
            </a:r>
          </a:p>
        </p:txBody>
      </p:sp>
    </p:spTree>
    <p:extLst>
      <p:ext uri="{BB962C8B-B14F-4D97-AF65-F5344CB8AC3E}">
        <p14:creationId xmlns:p14="http://schemas.microsoft.com/office/powerpoint/2010/main" val="197007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Peer review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690691"/>
            <a:ext cx="4762500" cy="44862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580112" y="2132856"/>
            <a:ext cx="2880320" cy="41395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“In my Bill Gates review meeting, the whole reporting hierarchy was there, along with their cousins, sisters, and aunts, and a person who came along from my team whose whole job during the meeting was to keep an accurate count of how many times Bill said the F word. The lower the f***-count, the better”</a:t>
            </a:r>
          </a:p>
          <a:p>
            <a:endParaRPr lang="en-GB" dirty="0"/>
          </a:p>
          <a:p>
            <a:r>
              <a:rPr lang="en-GB" sz="1100" i="1" dirty="0"/>
              <a:t>Joel </a:t>
            </a:r>
            <a:r>
              <a:rPr lang="en-GB" sz="1100" i="1" dirty="0" err="1"/>
              <a:t>Spolsky</a:t>
            </a:r>
            <a:r>
              <a:rPr lang="en-GB" sz="1100" i="1" dirty="0"/>
              <a:t>, Excel program manager</a:t>
            </a:r>
          </a:p>
        </p:txBody>
      </p:sp>
    </p:spTree>
    <p:extLst>
      <p:ext uri="{BB962C8B-B14F-4D97-AF65-F5344CB8AC3E}">
        <p14:creationId xmlns:p14="http://schemas.microsoft.com/office/powerpoint/2010/main" val="2826675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Peer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Code and/or documents, examined by its author and one or more colleagues, in order to evaluate its technical content and quality</a:t>
            </a:r>
          </a:p>
          <a:p>
            <a:r>
              <a:rPr lang="en-GB" sz="2800" dirty="0"/>
              <a:t>Light touch – buddy review</a:t>
            </a:r>
          </a:p>
          <a:p>
            <a:r>
              <a:rPr lang="en-GB" sz="2800" dirty="0"/>
              <a:t>More formal – walkthroughs, inspections</a:t>
            </a:r>
          </a:p>
          <a:p>
            <a:r>
              <a:rPr lang="en-GB" sz="2800" dirty="0"/>
              <a:t>Enforced by Apple, Google – but not Microsoft</a:t>
            </a:r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590142502"/>
      </p:ext>
    </p:extLst>
  </p:cSld>
  <p:clrMapOvr>
    <a:masterClrMapping/>
  </p:clrMapOvr>
</p:sld>
</file>

<file path=ppt/theme/theme1.xml><?xml version="1.0" encoding="utf-8"?>
<a:theme xmlns:a="http://schemas.openxmlformats.org/drawingml/2006/main" name="WBLPowerPoint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BLPowerPointTheme" id="{1B4E6812-D5ED-024C-8413-5D5BF76CA8A3}" vid="{D5ECAA93-977D-C04E-91BD-D87D12B69FC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WBLPowerPointTheme</Template>
  <TotalTime>646</TotalTime>
  <Words>473</Words>
  <Application>Microsoft Macintosh PowerPoint</Application>
  <PresentationFormat>On-screen Show (4:3)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WBLPowerPointTheme</vt:lpstr>
      <vt:lpstr> Teamwork (2.6)</vt:lpstr>
      <vt:lpstr>Understand how effective team-working contributes to the effective delivery of software projects </vt:lpstr>
      <vt:lpstr>Teamwork</vt:lpstr>
      <vt:lpstr>Decision making</vt:lpstr>
      <vt:lpstr>Conflict resolution</vt:lpstr>
      <vt:lpstr>Collaboration</vt:lpstr>
      <vt:lpstr>Communication</vt:lpstr>
      <vt:lpstr>Peer review</vt:lpstr>
      <vt:lpstr>Peer review</vt:lpstr>
      <vt:lpstr>Retrospective – Agile process</vt:lpstr>
    </vt:vector>
  </TitlesOfParts>
  <Company>Heart of Worcestershire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18 Database Design  Extended Diploma in ICT</dc:title>
  <dc:creator>Student User</dc:creator>
  <cp:lastModifiedBy>Bob Higgie</cp:lastModifiedBy>
  <cp:revision>107</cp:revision>
  <dcterms:created xsi:type="dcterms:W3CDTF">2015-12-09T10:20:43Z</dcterms:created>
  <dcterms:modified xsi:type="dcterms:W3CDTF">2019-12-02T21:30:45Z</dcterms:modified>
</cp:coreProperties>
</file>