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321" r:id="rId2"/>
    <p:sldId id="305" r:id="rId3"/>
    <p:sldId id="322" r:id="rId4"/>
    <p:sldId id="323" r:id="rId5"/>
    <p:sldId id="324" r:id="rId6"/>
    <p:sldId id="325" r:id="rId7"/>
    <p:sldId id="326" r:id="rId8"/>
    <p:sldId id="32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157148-0207-7245-A185-5F55280BFF0D}" v="5" dt="2019-12-01T22:20:29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76457" y="623731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86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9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3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7" y="365128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7" y="1825625"/>
            <a:ext cx="8692816" cy="493595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5" y="6396459"/>
            <a:ext cx="34590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76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2" y="1709741"/>
            <a:ext cx="8506327" cy="2852737"/>
          </a:xfrm>
        </p:spPr>
        <p:txBody>
          <a:bodyPr anchor="b"/>
          <a:lstStyle>
            <a:lvl1pPr>
              <a:defRPr sz="3375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2" y="4589466"/>
            <a:ext cx="8506327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3"/>
            <a:ext cx="32786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71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50106" cy="48550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9"/>
            <a:ext cx="40005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4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24710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42164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3"/>
            <a:ext cx="37808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73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11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27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4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88AFE513-BE75-48A7-8307-7EF82657B84D}" type="datetimeFigureOut">
              <a:rPr lang="en-GB" smtClean="0"/>
              <a:t>01/12/2019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6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6426" y="31741"/>
            <a:ext cx="668828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348" y="22313"/>
            <a:ext cx="62865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9144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22451" y="6266474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6ABB6-7F69-4095-A310-A97A17EC2E43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" y="-6045"/>
            <a:ext cx="1598738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6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 Business Concepts</a:t>
            </a:r>
            <a:br>
              <a:rPr lang="en-US" b="1" dirty="0"/>
            </a:br>
            <a:r>
              <a:rPr lang="en-US" b="1" dirty="0"/>
              <a:t>(2.4)</a:t>
            </a:r>
            <a:endParaRPr lang="en-GB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253CC68-18B6-8F45-A3F1-BAB0B3C76B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6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Key business concepts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GB" sz="2800" dirty="0"/>
              <a:t>Business concepts and artefacts that must be considered during a software development project </a:t>
            </a:r>
          </a:p>
          <a:p>
            <a:pPr lvl="2"/>
            <a:r>
              <a:rPr lang="en-GB" sz="2800" dirty="0"/>
              <a:t>processes and procedures</a:t>
            </a:r>
          </a:p>
          <a:p>
            <a:pPr lvl="3"/>
            <a:r>
              <a:rPr lang="en-GB" sz="2800" dirty="0"/>
              <a:t>business process management as it relates to business involvement in development</a:t>
            </a:r>
          </a:p>
          <a:p>
            <a:pPr lvl="3"/>
            <a:r>
              <a:rPr lang="en-GB" sz="2800" dirty="0"/>
              <a:t>release management</a:t>
            </a:r>
          </a:p>
          <a:p>
            <a:pPr lvl="2"/>
            <a:r>
              <a:rPr lang="en-GB" sz="2800" dirty="0"/>
              <a:t>Documentation</a:t>
            </a:r>
          </a:p>
          <a:p>
            <a:pPr lvl="2"/>
            <a:r>
              <a:rPr lang="en-GB" sz="2800" dirty="0"/>
              <a:t>Training</a:t>
            </a:r>
          </a:p>
          <a:p>
            <a:pPr lvl="2"/>
            <a:r>
              <a:rPr lang="en-GB" sz="2800" dirty="0"/>
              <a:t>Support</a:t>
            </a:r>
          </a:p>
          <a:p>
            <a:pPr lvl="2"/>
            <a:r>
              <a:rPr lang="en-GB" sz="2800" dirty="0"/>
              <a:t>Service levels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99388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Processes and procedures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800" dirty="0"/>
              <a:t>Define, improve and manage a firm's end-to-end enterprise business processes in order to </a:t>
            </a:r>
          </a:p>
          <a:p>
            <a:pPr lvl="1"/>
            <a:r>
              <a:rPr lang="en-GB" sz="2800" dirty="0"/>
              <a:t>Provide clarity on strategic direction</a:t>
            </a:r>
          </a:p>
          <a:p>
            <a:pPr lvl="1"/>
            <a:r>
              <a:rPr lang="en-GB" sz="2800" dirty="0"/>
              <a:t>Align the firm's resources</a:t>
            </a:r>
          </a:p>
          <a:p>
            <a:pPr lvl="1"/>
            <a:r>
              <a:rPr lang="en-GB" sz="2800" dirty="0"/>
              <a:t>Increase discipline in daily operations</a:t>
            </a:r>
          </a:p>
          <a:p>
            <a:pPr lvl="1"/>
            <a:endParaRPr lang="en-GB" sz="2800" dirty="0"/>
          </a:p>
          <a:p>
            <a:r>
              <a:rPr lang="en-GB" sz="2800" dirty="0"/>
              <a:t>How does this affect software development?</a:t>
            </a:r>
            <a:br>
              <a:rPr lang="en-GB" sz="2800" dirty="0"/>
            </a:br>
            <a:endParaRPr lang="en-GB" sz="2800" dirty="0"/>
          </a:p>
          <a:p>
            <a:pPr lvl="1"/>
            <a:r>
              <a:rPr lang="en-GB" sz="2800" dirty="0"/>
              <a:t>visualise – functions and processes (what software is required)</a:t>
            </a:r>
          </a:p>
          <a:p>
            <a:pPr lvl="1"/>
            <a:r>
              <a:rPr lang="en-GB" sz="2800" dirty="0"/>
              <a:t>measure – determine the appropriate measure to determine success</a:t>
            </a:r>
          </a:p>
          <a:p>
            <a:pPr lvl="1"/>
            <a:r>
              <a:rPr lang="en-GB" sz="2800" dirty="0"/>
              <a:t>analyse – compare the various simulations to determine an optimal improvement (best design)</a:t>
            </a:r>
          </a:p>
          <a:p>
            <a:pPr lvl="1"/>
            <a:r>
              <a:rPr lang="en-GB" sz="2800" dirty="0"/>
              <a:t>improve – select and implement the improvement (create the software)</a:t>
            </a:r>
          </a:p>
          <a:p>
            <a:pPr lvl="1"/>
            <a:r>
              <a:rPr lang="en-GB" sz="2800" dirty="0"/>
              <a:t>control – (introduce the software into the business process)</a:t>
            </a:r>
          </a:p>
          <a:p>
            <a:pPr lvl="1"/>
            <a:r>
              <a:rPr lang="en-GB" sz="2800" dirty="0"/>
              <a:t>re-engineer – revamp the processes from scratch for better results (update software)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26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Release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It is a business decision to determine if a release is required or ready to go</a:t>
            </a:r>
          </a:p>
          <a:p>
            <a:pPr lvl="1"/>
            <a:r>
              <a:rPr lang="en-GB" sz="2800" dirty="0"/>
              <a:t>Cost</a:t>
            </a:r>
          </a:p>
          <a:p>
            <a:pPr lvl="1"/>
            <a:r>
              <a:rPr lang="en-GB" sz="2800" dirty="0"/>
              <a:t>Schedule</a:t>
            </a:r>
          </a:p>
          <a:p>
            <a:pPr lvl="1"/>
            <a:r>
              <a:rPr lang="en-GB" sz="2800" dirty="0"/>
              <a:t>Feasibility</a:t>
            </a:r>
          </a:p>
        </p:txBody>
      </p:sp>
    </p:spTree>
    <p:extLst>
      <p:ext uri="{BB962C8B-B14F-4D97-AF65-F5344CB8AC3E}">
        <p14:creationId xmlns:p14="http://schemas.microsoft.com/office/powerpoint/2010/main" val="353438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/>
              <a:t>Requirements</a:t>
            </a:r>
          </a:p>
          <a:p>
            <a:r>
              <a:rPr lang="en-GB" sz="2400" dirty="0"/>
              <a:t>Architecture and design</a:t>
            </a:r>
          </a:p>
          <a:p>
            <a:r>
              <a:rPr lang="en-GB" sz="2400" dirty="0"/>
              <a:t>Technical</a:t>
            </a:r>
          </a:p>
          <a:p>
            <a:pPr lvl="1"/>
            <a:r>
              <a:rPr lang="en-GB" sz="2400" dirty="0"/>
              <a:t>API</a:t>
            </a:r>
          </a:p>
          <a:p>
            <a:pPr lvl="1"/>
            <a:r>
              <a:rPr lang="en-GB" sz="2400" dirty="0"/>
              <a:t>Readme</a:t>
            </a:r>
          </a:p>
          <a:p>
            <a:pPr lvl="1"/>
            <a:r>
              <a:rPr lang="en-GB" sz="2400" dirty="0"/>
              <a:t>Comments</a:t>
            </a:r>
          </a:p>
          <a:p>
            <a:pPr lvl="1"/>
            <a:r>
              <a:rPr lang="en-GB" sz="2400" dirty="0"/>
              <a:t>Reference </a:t>
            </a:r>
          </a:p>
          <a:p>
            <a:r>
              <a:rPr lang="en-GB" sz="2400" dirty="0"/>
              <a:t>User</a:t>
            </a:r>
          </a:p>
          <a:p>
            <a:pPr lvl="1"/>
            <a:r>
              <a:rPr lang="en-GB" sz="2400" dirty="0"/>
              <a:t>Tutorial</a:t>
            </a:r>
          </a:p>
          <a:p>
            <a:pPr lvl="1"/>
            <a:r>
              <a:rPr lang="en-GB" sz="2400" dirty="0"/>
              <a:t>Reference</a:t>
            </a:r>
          </a:p>
          <a:p>
            <a:pPr lvl="1"/>
            <a:r>
              <a:rPr lang="en-GB" sz="2400" dirty="0"/>
              <a:t>Help</a:t>
            </a:r>
          </a:p>
          <a:p>
            <a:r>
              <a:rPr lang="en-GB" sz="2400" dirty="0"/>
              <a:t>Marketing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07314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Pre-User acceptance test (UAT) training</a:t>
            </a:r>
          </a:p>
          <a:p>
            <a:r>
              <a:rPr lang="en-GB" sz="2800" dirty="0"/>
              <a:t>Teach the teacher training</a:t>
            </a:r>
          </a:p>
          <a:p>
            <a:r>
              <a:rPr lang="en-GB" sz="2800" dirty="0"/>
              <a:t>User training</a:t>
            </a:r>
          </a:p>
          <a:p>
            <a:r>
              <a:rPr lang="en-GB" sz="2800" dirty="0"/>
              <a:t>Technical training/knowledge transfer</a:t>
            </a:r>
          </a:p>
          <a:p>
            <a:r>
              <a:rPr lang="en-GB" sz="2800" dirty="0"/>
              <a:t>Development of training materials: </a:t>
            </a:r>
          </a:p>
          <a:p>
            <a:pPr lvl="1"/>
            <a:r>
              <a:rPr lang="en-GB" sz="2800" dirty="0"/>
              <a:t>occurs towards the end of development</a:t>
            </a:r>
          </a:p>
          <a:p>
            <a:pPr lvl="1"/>
            <a:r>
              <a:rPr lang="en-GB" sz="2800" dirty="0"/>
              <a:t>continues until UAT</a:t>
            </a:r>
          </a:p>
          <a:p>
            <a:pPr lvl="1"/>
            <a:r>
              <a:rPr lang="en-GB" sz="2800" dirty="0"/>
              <a:t>after UAT minor updates are made to the materials based on the changes in the application</a:t>
            </a:r>
          </a:p>
        </p:txBody>
      </p:sp>
    </p:spTree>
    <p:extLst>
      <p:ext uri="{BB962C8B-B14F-4D97-AF65-F5344CB8AC3E}">
        <p14:creationId xmlns:p14="http://schemas.microsoft.com/office/powerpoint/2010/main" val="316806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Troubleshooting</a:t>
            </a:r>
          </a:p>
          <a:p>
            <a:r>
              <a:rPr lang="en-GB" sz="2800" dirty="0"/>
              <a:t>Developing technical solutions for </a:t>
            </a:r>
          </a:p>
          <a:p>
            <a:pPr lvl="1"/>
            <a:r>
              <a:rPr lang="en-GB" sz="2800" dirty="0"/>
              <a:t>field engineers</a:t>
            </a:r>
          </a:p>
          <a:p>
            <a:pPr lvl="1"/>
            <a:r>
              <a:rPr lang="en-GB" sz="2800" dirty="0"/>
              <a:t>Technicians</a:t>
            </a:r>
          </a:p>
          <a:p>
            <a:pPr lvl="1"/>
            <a:r>
              <a:rPr lang="en-GB" sz="2800" dirty="0"/>
              <a:t>customers. </a:t>
            </a:r>
          </a:p>
          <a:p>
            <a:r>
              <a:rPr lang="en-GB" sz="2800" dirty="0"/>
              <a:t>Creating workaround procedures when standard procedures have failed </a:t>
            </a:r>
          </a:p>
          <a:p>
            <a:r>
              <a:rPr lang="en-GB" sz="2800" dirty="0"/>
              <a:t>Ensuring issues are resolved in a timely fashion</a:t>
            </a:r>
          </a:p>
          <a:p>
            <a:r>
              <a:rPr lang="en-GB" sz="2800" dirty="0"/>
              <a:t>Escalating urgent problems requiring more in-depth knowledge to appropriate internal resources</a:t>
            </a:r>
          </a:p>
        </p:txBody>
      </p:sp>
    </p:spTree>
    <p:extLst>
      <p:ext uri="{BB962C8B-B14F-4D97-AF65-F5344CB8AC3E}">
        <p14:creationId xmlns:p14="http://schemas.microsoft.com/office/powerpoint/2010/main" val="197007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Service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000" dirty="0"/>
              <a:t>Type of service to be provided</a:t>
            </a:r>
          </a:p>
          <a:p>
            <a:r>
              <a:rPr lang="en-GB" sz="2000" dirty="0"/>
              <a:t>Desired performance level </a:t>
            </a:r>
          </a:p>
          <a:p>
            <a:pPr lvl="1"/>
            <a:r>
              <a:rPr lang="en-GB" sz="2000" dirty="0"/>
              <a:t>Availability</a:t>
            </a:r>
          </a:p>
          <a:p>
            <a:pPr lvl="1"/>
            <a:r>
              <a:rPr lang="en-GB" sz="2000" dirty="0"/>
              <a:t>Reliability</a:t>
            </a:r>
          </a:p>
          <a:p>
            <a:r>
              <a:rPr lang="en-GB" sz="2000" dirty="0"/>
              <a:t>Monitoring and reporting</a:t>
            </a:r>
          </a:p>
          <a:p>
            <a:r>
              <a:rPr lang="en-GB" sz="2000" dirty="0"/>
              <a:t>Issue handling process</a:t>
            </a:r>
          </a:p>
          <a:p>
            <a:r>
              <a:rPr lang="en-GB" sz="2000" dirty="0"/>
              <a:t>Response and issue resolution time frames</a:t>
            </a:r>
          </a:p>
          <a:p>
            <a:r>
              <a:rPr lang="en-GB" sz="2000" dirty="0"/>
              <a:t>Repercussions for not meeting commitments</a:t>
            </a:r>
          </a:p>
          <a:p>
            <a:r>
              <a:rPr lang="en-GB" sz="2000" dirty="0"/>
              <a:t>Metrics</a:t>
            </a:r>
          </a:p>
          <a:p>
            <a:pPr lvl="1"/>
            <a:r>
              <a:rPr lang="en-GB" sz="2000" dirty="0"/>
              <a:t>Abandoned call rate</a:t>
            </a:r>
          </a:p>
          <a:p>
            <a:pPr lvl="1"/>
            <a:r>
              <a:rPr lang="en-GB" sz="2000" dirty="0"/>
              <a:t>Speed to answer</a:t>
            </a:r>
          </a:p>
          <a:p>
            <a:pPr lvl="1"/>
            <a:r>
              <a:rPr lang="en-GB" sz="2000" dirty="0"/>
              <a:t>First call resolution rate</a:t>
            </a:r>
          </a:p>
          <a:p>
            <a:pPr lvl="1"/>
            <a:r>
              <a:rPr lang="en-GB" sz="2000" dirty="0"/>
              <a:t>Uptime</a:t>
            </a:r>
          </a:p>
          <a:p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826675805"/>
      </p:ext>
    </p:extLst>
  </p:cSld>
  <p:clrMapOvr>
    <a:masterClrMapping/>
  </p:clrMapOvr>
</p:sld>
</file>

<file path=ppt/theme/theme1.xml><?xml version="1.0" encoding="utf-8"?>
<a:theme xmlns:a="http://schemas.openxmlformats.org/drawingml/2006/main" name="WBLPowerPoint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BLPowerPointTheme" id="{1B4E6812-D5ED-024C-8413-5D5BF76CA8A3}" vid="{D5ECAA93-977D-C04E-91BD-D87D12B69F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WBLPowerPointTheme</Template>
  <TotalTime>506</TotalTime>
  <Words>320</Words>
  <Application>Microsoft Macintosh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WBLPowerPointTheme</vt:lpstr>
      <vt:lpstr> Business Concepts (2.4)</vt:lpstr>
      <vt:lpstr>Key business concepts</vt:lpstr>
      <vt:lpstr>Processes and procedures</vt:lpstr>
      <vt:lpstr>Release management</vt:lpstr>
      <vt:lpstr>Documentation</vt:lpstr>
      <vt:lpstr>Training</vt:lpstr>
      <vt:lpstr>Support</vt:lpstr>
      <vt:lpstr>Service levels</vt:lpstr>
    </vt:vector>
  </TitlesOfParts>
  <Company>Heart of Worcestershire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18 Database Design  Extended Diploma in ICT</dc:title>
  <dc:creator>Student User</dc:creator>
  <cp:lastModifiedBy>Bob Higgie</cp:lastModifiedBy>
  <cp:revision>81</cp:revision>
  <dcterms:created xsi:type="dcterms:W3CDTF">2015-12-09T10:20:43Z</dcterms:created>
  <dcterms:modified xsi:type="dcterms:W3CDTF">2019-12-01T22:21:05Z</dcterms:modified>
</cp:coreProperties>
</file>