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82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9" r:id="rId13"/>
    <p:sldId id="281" r:id="rId14"/>
    <p:sldId id="388" r:id="rId15"/>
    <p:sldId id="387" r:id="rId16"/>
    <p:sldId id="279" r:id="rId17"/>
    <p:sldId id="269" r:id="rId18"/>
    <p:sldId id="270" r:id="rId19"/>
    <p:sldId id="276" r:id="rId20"/>
    <p:sldId id="384" r:id="rId21"/>
    <p:sldId id="286" r:id="rId22"/>
    <p:sldId id="271" r:id="rId23"/>
    <p:sldId id="274" r:id="rId24"/>
    <p:sldId id="382" r:id="rId25"/>
    <p:sldId id="385" r:id="rId26"/>
    <p:sldId id="383" r:id="rId27"/>
    <p:sldId id="280" r:id="rId28"/>
    <p:sldId id="275" r:id="rId29"/>
    <p:sldId id="277" r:id="rId30"/>
  </p:sldIdLst>
  <p:sldSz cx="9144000" cy="6858000" type="screen4x3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3C6136-6536-47BF-E281-B563BD776979}" v="11" dt="2021-01-18T15:08:07.119"/>
    <p1510:client id="{DF72E54B-8D91-9132-C8F4-29F4F26A3E07}" v="124" dt="2021-01-18T16:51:21.634"/>
    <p1510:client id="{E3FBC127-98AD-99D5-025B-80DED02AE067}" v="208" dt="2021-01-20T09:50:50.1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94"/>
  </p:normalViewPr>
  <p:slideViewPr>
    <p:cSldViewPr>
      <p:cViewPr varScale="1">
        <p:scale>
          <a:sx n="104" d="100"/>
          <a:sy n="104" d="100"/>
        </p:scale>
        <p:origin x="11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Littlefair" userId="S::little@gloscol.ac.uk::ed9df16f-e30c-4e06-b991-f0f994870ca3" providerId="AD" clId="Web-{DF72E54B-8D91-9132-C8F4-29F4F26A3E07}"/>
    <pc:docChg chg="modSld">
      <pc:chgData name="Emma Littlefair" userId="S::little@gloscol.ac.uk::ed9df16f-e30c-4e06-b991-f0f994870ca3" providerId="AD" clId="Web-{DF72E54B-8D91-9132-C8F4-29F4F26A3E07}" dt="2021-01-18T16:51:16.806" v="52" actId="20577"/>
      <pc:docMkLst>
        <pc:docMk/>
      </pc:docMkLst>
      <pc:sldChg chg="modSp">
        <pc:chgData name="Emma Littlefair" userId="S::little@gloscol.ac.uk::ed9df16f-e30c-4e06-b991-f0f994870ca3" providerId="AD" clId="Web-{DF72E54B-8D91-9132-C8F4-29F4F26A3E07}" dt="2021-01-18T16:51:16.806" v="52" actId="20577"/>
        <pc:sldMkLst>
          <pc:docMk/>
          <pc:sldMk cId="3619460624" sldId="256"/>
        </pc:sldMkLst>
        <pc:spChg chg="mod">
          <ac:chgData name="Emma Littlefair" userId="S::little@gloscol.ac.uk::ed9df16f-e30c-4e06-b991-f0f994870ca3" providerId="AD" clId="Web-{DF72E54B-8D91-9132-C8F4-29F4F26A3E07}" dt="2021-01-18T16:51:16.806" v="52" actId="20577"/>
          <ac:spMkLst>
            <pc:docMk/>
            <pc:sldMk cId="3619460624" sldId="256"/>
            <ac:spMk id="3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51:03.040" v="48" actId="20577"/>
        <pc:sldMkLst>
          <pc:docMk/>
          <pc:sldMk cId="523611866" sldId="277"/>
        </pc:sldMkLst>
        <pc:spChg chg="mod">
          <ac:chgData name="Emma Littlefair" userId="S::little@gloscol.ac.uk::ed9df16f-e30c-4e06-b991-f0f994870ca3" providerId="AD" clId="Web-{DF72E54B-8D91-9132-C8F4-29F4F26A3E07}" dt="2021-01-18T16:50:55.509" v="45" actId="20577"/>
          <ac:spMkLst>
            <pc:docMk/>
            <pc:sldMk cId="523611866" sldId="277"/>
            <ac:spMk id="2" creationId="{00000000-0000-0000-0000-000000000000}"/>
          </ac:spMkLst>
        </pc:spChg>
        <pc:spChg chg="mod">
          <ac:chgData name="Emma Littlefair" userId="S::little@gloscol.ac.uk::ed9df16f-e30c-4e06-b991-f0f994870ca3" providerId="AD" clId="Web-{DF72E54B-8D91-9132-C8F4-29F4F26A3E07}" dt="2021-01-18T16:51:03.040" v="48" actId="20577"/>
          <ac:spMkLst>
            <pc:docMk/>
            <pc:sldMk cId="523611866" sldId="277"/>
            <ac:spMk id="3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47:28.981" v="1" actId="20577"/>
        <pc:sldMkLst>
          <pc:docMk/>
          <pc:sldMk cId="2610588386" sldId="281"/>
        </pc:sldMkLst>
        <pc:spChg chg="mod">
          <ac:chgData name="Emma Littlefair" userId="S::little@gloscol.ac.uk::ed9df16f-e30c-4e06-b991-f0f994870ca3" providerId="AD" clId="Web-{DF72E54B-8D91-9132-C8F4-29F4F26A3E07}" dt="2021-01-18T16:47:28.981" v="1" actId="20577"/>
          <ac:spMkLst>
            <pc:docMk/>
            <pc:sldMk cId="2610588386" sldId="281"/>
            <ac:spMk id="2" creationId="{55A788C8-5AE1-416F-A2B4-47F2F5144B4B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50:29.103" v="39" actId="20577"/>
        <pc:sldMkLst>
          <pc:docMk/>
          <pc:sldMk cId="3816729801" sldId="382"/>
        </pc:sldMkLst>
        <pc:spChg chg="mod">
          <ac:chgData name="Emma Littlefair" userId="S::little@gloscol.ac.uk::ed9df16f-e30c-4e06-b991-f0f994870ca3" providerId="AD" clId="Web-{DF72E54B-8D91-9132-C8F4-29F4F26A3E07}" dt="2021-01-18T16:50:29.103" v="39" actId="20577"/>
          <ac:spMkLst>
            <pc:docMk/>
            <pc:sldMk cId="3816729801" sldId="382"/>
            <ac:spMk id="2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50:41.994" v="43" actId="20577"/>
        <pc:sldMkLst>
          <pc:docMk/>
          <pc:sldMk cId="1374654707" sldId="383"/>
        </pc:sldMkLst>
        <pc:spChg chg="mod">
          <ac:chgData name="Emma Littlefair" userId="S::little@gloscol.ac.uk::ed9df16f-e30c-4e06-b991-f0f994870ca3" providerId="AD" clId="Web-{DF72E54B-8D91-9132-C8F4-29F4F26A3E07}" dt="2021-01-18T16:50:41.994" v="43" actId="20577"/>
          <ac:spMkLst>
            <pc:docMk/>
            <pc:sldMk cId="1374654707" sldId="383"/>
            <ac:spMk id="2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50:35.775" v="41" actId="20577"/>
        <pc:sldMkLst>
          <pc:docMk/>
          <pc:sldMk cId="1045801115" sldId="385"/>
        </pc:sldMkLst>
        <pc:spChg chg="mod">
          <ac:chgData name="Emma Littlefair" userId="S::little@gloscol.ac.uk::ed9df16f-e30c-4e06-b991-f0f994870ca3" providerId="AD" clId="Web-{DF72E54B-8D91-9132-C8F4-29F4F26A3E07}" dt="2021-01-18T16:50:35.775" v="41" actId="20577"/>
          <ac:spMkLst>
            <pc:docMk/>
            <pc:sldMk cId="1045801115" sldId="385"/>
            <ac:spMk id="2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49:52.073" v="36" actId="20577"/>
        <pc:sldMkLst>
          <pc:docMk/>
          <pc:sldMk cId="3480416074" sldId="387"/>
        </pc:sldMkLst>
        <pc:spChg chg="mod">
          <ac:chgData name="Emma Littlefair" userId="S::little@gloscol.ac.uk::ed9df16f-e30c-4e06-b991-f0f994870ca3" providerId="AD" clId="Web-{DF72E54B-8D91-9132-C8F4-29F4F26A3E07}" dt="2021-01-18T16:49:52.073" v="36" actId="20577"/>
          <ac:spMkLst>
            <pc:docMk/>
            <pc:sldMk cId="3480416074" sldId="387"/>
            <ac:spMk id="2" creationId="{6F5221D0-935B-447B-8AEF-DA4D95491F24}"/>
          </ac:spMkLst>
        </pc:spChg>
      </pc:sldChg>
      <pc:sldChg chg="modSp">
        <pc:chgData name="Emma Littlefair" userId="S::little@gloscol.ac.uk::ed9df16f-e30c-4e06-b991-f0f994870ca3" providerId="AD" clId="Web-{DF72E54B-8D91-9132-C8F4-29F4F26A3E07}" dt="2021-01-18T16:49:14.839" v="35" actId="20577"/>
        <pc:sldMkLst>
          <pc:docMk/>
          <pc:sldMk cId="3520065669" sldId="388"/>
        </pc:sldMkLst>
        <pc:spChg chg="mod">
          <ac:chgData name="Emma Littlefair" userId="S::little@gloscol.ac.uk::ed9df16f-e30c-4e06-b991-f0f994870ca3" providerId="AD" clId="Web-{DF72E54B-8D91-9132-C8F4-29F4F26A3E07}" dt="2021-01-18T16:47:41.762" v="4" actId="20577"/>
          <ac:spMkLst>
            <pc:docMk/>
            <pc:sldMk cId="3520065669" sldId="388"/>
            <ac:spMk id="2" creationId="{2E8F3B2D-FD69-4F55-9DF8-7CEA9020B71C}"/>
          </ac:spMkLst>
        </pc:spChg>
        <pc:spChg chg="mod">
          <ac:chgData name="Emma Littlefair" userId="S::little@gloscol.ac.uk::ed9df16f-e30c-4e06-b991-f0f994870ca3" providerId="AD" clId="Web-{DF72E54B-8D91-9132-C8F4-29F4F26A3E07}" dt="2021-01-18T16:49:14.839" v="35" actId="20577"/>
          <ac:spMkLst>
            <pc:docMk/>
            <pc:sldMk cId="3520065669" sldId="388"/>
            <ac:spMk id="3" creationId="{6D406FCE-F230-4E67-A402-2F551FA18676}"/>
          </ac:spMkLst>
        </pc:spChg>
      </pc:sldChg>
    </pc:docChg>
  </pc:docChgLst>
  <pc:docChgLst>
    <pc:chgData name="Emma Littlefair" userId="S::little@gloscol.ac.uk::ed9df16f-e30c-4e06-b991-f0f994870ca3" providerId="AD" clId="Web-{E3FBC127-98AD-99D5-025B-80DED02AE067}"/>
    <pc:docChg chg="delSld modSld sldOrd">
      <pc:chgData name="Emma Littlefair" userId="S::little@gloscol.ac.uk::ed9df16f-e30c-4e06-b991-f0f994870ca3" providerId="AD" clId="Web-{E3FBC127-98AD-99D5-025B-80DED02AE067}" dt="2021-01-20T09:50:50.126" v="108" actId="20577"/>
      <pc:docMkLst>
        <pc:docMk/>
      </pc:docMkLst>
      <pc:sldChg chg="modSp">
        <pc:chgData name="Emma Littlefair" userId="S::little@gloscol.ac.uk::ed9df16f-e30c-4e06-b991-f0f994870ca3" providerId="AD" clId="Web-{E3FBC127-98AD-99D5-025B-80DED02AE067}" dt="2021-01-20T09:50:50.126" v="108" actId="20577"/>
        <pc:sldMkLst>
          <pc:docMk/>
          <pc:sldMk cId="523611866" sldId="277"/>
        </pc:sldMkLst>
        <pc:spChg chg="mod">
          <ac:chgData name="Emma Littlefair" userId="S::little@gloscol.ac.uk::ed9df16f-e30c-4e06-b991-f0f994870ca3" providerId="AD" clId="Web-{E3FBC127-98AD-99D5-025B-80DED02AE067}" dt="2021-01-20T09:50:50.126" v="108" actId="20577"/>
          <ac:spMkLst>
            <pc:docMk/>
            <pc:sldMk cId="523611866" sldId="277"/>
            <ac:spMk id="3" creationId="{00000000-0000-0000-0000-000000000000}"/>
          </ac:spMkLst>
        </pc:spChg>
      </pc:sldChg>
      <pc:sldChg chg="del">
        <pc:chgData name="Emma Littlefair" userId="S::little@gloscol.ac.uk::ed9df16f-e30c-4e06-b991-f0f994870ca3" providerId="AD" clId="Web-{E3FBC127-98AD-99D5-025B-80DED02AE067}" dt="2021-01-20T09:37:29.066" v="0"/>
        <pc:sldMkLst>
          <pc:docMk/>
          <pc:sldMk cId="1035574563" sldId="278"/>
        </pc:sldMkLst>
      </pc:sldChg>
      <pc:sldChg chg="modSp ord">
        <pc:chgData name="Emma Littlefair" userId="S::little@gloscol.ac.uk::ed9df16f-e30c-4e06-b991-f0f994870ca3" providerId="AD" clId="Web-{E3FBC127-98AD-99D5-025B-80DED02AE067}" dt="2021-01-20T09:48:13.939" v="83"/>
        <pc:sldMkLst>
          <pc:docMk/>
          <pc:sldMk cId="2610588386" sldId="281"/>
        </pc:sldMkLst>
        <pc:spChg chg="mod">
          <ac:chgData name="Emma Littlefair" userId="S::little@gloscol.ac.uk::ed9df16f-e30c-4e06-b991-f0f994870ca3" providerId="AD" clId="Web-{E3FBC127-98AD-99D5-025B-80DED02AE067}" dt="2021-01-20T09:47:55.580" v="68" actId="20577"/>
          <ac:spMkLst>
            <pc:docMk/>
            <pc:sldMk cId="2610588386" sldId="281"/>
            <ac:spMk id="3" creationId="{77A8F123-3596-4DE3-A9BA-0D5F302478A9}"/>
          </ac:spMkLst>
        </pc:spChg>
        <pc:graphicFrameChg chg="mod modGraphic">
          <ac:chgData name="Emma Littlefair" userId="S::little@gloscol.ac.uk::ed9df16f-e30c-4e06-b991-f0f994870ca3" providerId="AD" clId="Web-{E3FBC127-98AD-99D5-025B-80DED02AE067}" dt="2021-01-20T09:48:13.939" v="83"/>
          <ac:graphicFrameMkLst>
            <pc:docMk/>
            <pc:sldMk cId="2610588386" sldId="281"/>
            <ac:graphicFrameMk id="4" creationId="{95648181-D919-47EA-A8C0-B910D22B28E5}"/>
          </ac:graphicFrameMkLst>
        </pc:graphicFrameChg>
      </pc:sldChg>
      <pc:sldChg chg="ord">
        <pc:chgData name="Emma Littlefair" userId="S::little@gloscol.ac.uk::ed9df16f-e30c-4e06-b991-f0f994870ca3" providerId="AD" clId="Web-{E3FBC127-98AD-99D5-025B-80DED02AE067}" dt="2021-01-20T09:40:13.223" v="7"/>
        <pc:sldMkLst>
          <pc:docMk/>
          <pc:sldMk cId="3816729801" sldId="382"/>
        </pc:sldMkLst>
      </pc:sldChg>
      <pc:sldChg chg="ord">
        <pc:chgData name="Emma Littlefair" userId="S::little@gloscol.ac.uk::ed9df16f-e30c-4e06-b991-f0f994870ca3" providerId="AD" clId="Web-{E3FBC127-98AD-99D5-025B-80DED02AE067}" dt="2021-01-20T09:40:26.393" v="9"/>
        <pc:sldMkLst>
          <pc:docMk/>
          <pc:sldMk cId="1374654707" sldId="383"/>
        </pc:sldMkLst>
      </pc:sldChg>
      <pc:sldChg chg="ord">
        <pc:chgData name="Emma Littlefair" userId="S::little@gloscol.ac.uk::ed9df16f-e30c-4e06-b991-f0f994870ca3" providerId="AD" clId="Web-{E3FBC127-98AD-99D5-025B-80DED02AE067}" dt="2021-01-20T09:40:19.393" v="8"/>
        <pc:sldMkLst>
          <pc:docMk/>
          <pc:sldMk cId="1045801115" sldId="385"/>
        </pc:sldMkLst>
      </pc:sldChg>
      <pc:sldChg chg="del">
        <pc:chgData name="Emma Littlefair" userId="S::little@gloscol.ac.uk::ed9df16f-e30c-4e06-b991-f0f994870ca3" providerId="AD" clId="Web-{E3FBC127-98AD-99D5-025B-80DED02AE067}" dt="2021-01-20T09:47:42.002" v="66"/>
        <pc:sldMkLst>
          <pc:docMk/>
          <pc:sldMk cId="4269210788" sldId="386"/>
        </pc:sldMkLst>
      </pc:sldChg>
      <pc:sldChg chg="modSp ord">
        <pc:chgData name="Emma Littlefair" userId="S::little@gloscol.ac.uk::ed9df16f-e30c-4e06-b991-f0f994870ca3" providerId="AD" clId="Web-{E3FBC127-98AD-99D5-025B-80DED02AE067}" dt="2021-01-20T09:50:15.923" v="106" actId="20577"/>
        <pc:sldMkLst>
          <pc:docMk/>
          <pc:sldMk cId="3520065669" sldId="388"/>
        </pc:sldMkLst>
        <pc:spChg chg="mod">
          <ac:chgData name="Emma Littlefair" userId="S::little@gloscol.ac.uk::ed9df16f-e30c-4e06-b991-f0f994870ca3" providerId="AD" clId="Web-{E3FBC127-98AD-99D5-025B-80DED02AE067}" dt="2021-01-20T09:50:15.923" v="106" actId="20577"/>
          <ac:spMkLst>
            <pc:docMk/>
            <pc:sldMk cId="3520065669" sldId="388"/>
            <ac:spMk id="3" creationId="{6D406FCE-F230-4E67-A402-2F551FA18676}"/>
          </ac:spMkLst>
        </pc:spChg>
      </pc:sldChg>
    </pc:docChg>
  </pc:docChgLst>
  <pc:docChgLst>
    <pc:chgData name="Emma Littlefair" userId="S::little@gloscol.ac.uk::ed9df16f-e30c-4e06-b991-f0f994870ca3" providerId="AD" clId="Web-{3C3C6136-6536-47BF-E281-B563BD776979}"/>
    <pc:docChg chg="modSld">
      <pc:chgData name="Emma Littlefair" userId="S::little@gloscol.ac.uk::ed9df16f-e30c-4e06-b991-f0f994870ca3" providerId="AD" clId="Web-{3C3C6136-6536-47BF-E281-B563BD776979}" dt="2021-01-18T15:08:07.119" v="4" actId="20577"/>
      <pc:docMkLst>
        <pc:docMk/>
      </pc:docMkLst>
      <pc:sldChg chg="modSp">
        <pc:chgData name="Emma Littlefair" userId="S::little@gloscol.ac.uk::ed9df16f-e30c-4e06-b991-f0f994870ca3" providerId="AD" clId="Web-{3C3C6136-6536-47BF-E281-B563BD776979}" dt="2021-01-18T15:07:15.618" v="1" actId="20577"/>
        <pc:sldMkLst>
          <pc:docMk/>
          <pc:sldMk cId="2610588386" sldId="281"/>
        </pc:sldMkLst>
        <pc:spChg chg="mod">
          <ac:chgData name="Emma Littlefair" userId="S::little@gloscol.ac.uk::ed9df16f-e30c-4e06-b991-f0f994870ca3" providerId="AD" clId="Web-{3C3C6136-6536-47BF-E281-B563BD776979}" dt="2021-01-18T15:07:15.618" v="1" actId="20577"/>
          <ac:spMkLst>
            <pc:docMk/>
            <pc:sldMk cId="2610588386" sldId="281"/>
            <ac:spMk id="3" creationId="{77A8F123-3596-4DE3-A9BA-0D5F302478A9}"/>
          </ac:spMkLst>
        </pc:spChg>
      </pc:sldChg>
      <pc:sldChg chg="modSp">
        <pc:chgData name="Emma Littlefair" userId="S::little@gloscol.ac.uk::ed9df16f-e30c-4e06-b991-f0f994870ca3" providerId="AD" clId="Web-{3C3C6136-6536-47BF-E281-B563BD776979}" dt="2021-01-18T15:08:07.119" v="4" actId="20577"/>
        <pc:sldMkLst>
          <pc:docMk/>
          <pc:sldMk cId="3520065669" sldId="388"/>
        </pc:sldMkLst>
        <pc:spChg chg="mod">
          <ac:chgData name="Emma Littlefair" userId="S::little@gloscol.ac.uk::ed9df16f-e30c-4e06-b991-f0f994870ca3" providerId="AD" clId="Web-{3C3C6136-6536-47BF-E281-B563BD776979}" dt="2021-01-18T15:08:07.119" v="4" actId="20577"/>
          <ac:spMkLst>
            <pc:docMk/>
            <pc:sldMk cId="3520065669" sldId="388"/>
            <ac:spMk id="2" creationId="{2E8F3B2D-FD69-4F55-9DF8-7CEA9020B71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7" y="623731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6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25F90B5A-9AF8-4AEA-9133-124376A4E123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05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25F90B5A-9AF8-4AEA-9133-124376A4E123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5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7" y="365128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8692816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5" y="6396459"/>
            <a:ext cx="3459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2" y="1709741"/>
            <a:ext cx="8506327" cy="2852737"/>
          </a:xfrm>
        </p:spPr>
        <p:txBody>
          <a:bodyPr anchor="b"/>
          <a:lstStyle>
            <a:lvl1pPr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2" y="4589466"/>
            <a:ext cx="8506327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3"/>
            <a:ext cx="32786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0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50106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9"/>
            <a:ext cx="40005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552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1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86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4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25F90B5A-9AF8-4AEA-9133-124376A4E123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426" y="31741"/>
            <a:ext cx="668828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48" y="22313"/>
            <a:ext cx="62865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451" y="6266474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931A0-FD84-40E0-BB2F-B6C3805ED98E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" y="-6045"/>
            <a:ext cx="1598738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23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tKSUokG3Y0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Developing software(15%, K2)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Functional and non-functional requirements</a:t>
            </a:r>
          </a:p>
          <a:p>
            <a:endParaRPr lang="en-US" sz="2800" dirty="0">
              <a:cs typeface="Calibri"/>
            </a:endParaRPr>
          </a:p>
          <a:p>
            <a:r>
              <a:rPr lang="en-US" sz="2800" dirty="0">
                <a:cs typeface="Calibri"/>
              </a:rPr>
              <a:t>7 Tasks </a:t>
            </a:r>
          </a:p>
        </p:txBody>
      </p:sp>
    </p:spTree>
    <p:extLst>
      <p:ext uri="{BB962C8B-B14F-4D97-AF65-F5344CB8AC3E}">
        <p14:creationId xmlns:p14="http://schemas.microsoft.com/office/powerpoint/2010/main" val="3619460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Maintainability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Maintainability is the measure of ability to successfully repair or fix the product after manufacturing, usually in the field, and over time</a:t>
            </a:r>
          </a:p>
        </p:txBody>
      </p:sp>
    </p:spTree>
    <p:extLst>
      <p:ext uri="{BB962C8B-B14F-4D97-AF65-F5344CB8AC3E}">
        <p14:creationId xmlns:p14="http://schemas.microsoft.com/office/powerpoint/2010/main" val="818557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Recovery process – how do recoveries work, what is the process?</a:t>
            </a:r>
          </a:p>
          <a:p>
            <a:r>
              <a:rPr lang="en-GB" sz="2800" dirty="0"/>
              <a:t>Recovery time scales – how quickly should a recovery take to perform?</a:t>
            </a:r>
          </a:p>
          <a:p>
            <a:r>
              <a:rPr lang="en-GB" sz="2800" dirty="0"/>
              <a:t>Backup frequencies – how often is the transaction data, set-up data, and system (code) backed-up?</a:t>
            </a:r>
          </a:p>
          <a:p>
            <a:r>
              <a:rPr lang="en-GB" sz="2800" dirty="0"/>
              <a:t>Backup generations - what are the requirements for restoring to previous instance(s)?</a:t>
            </a:r>
          </a:p>
        </p:txBody>
      </p:sp>
    </p:spTree>
    <p:extLst>
      <p:ext uri="{BB962C8B-B14F-4D97-AF65-F5344CB8AC3E}">
        <p14:creationId xmlns:p14="http://schemas.microsoft.com/office/powerpoint/2010/main" val="1026804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non functional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Performance</a:t>
            </a:r>
            <a:endParaRPr lang="en-GB" sz="2800" dirty="0"/>
          </a:p>
          <a:p>
            <a:r>
              <a:rPr lang="en-GB" sz="2800" b="1" dirty="0"/>
              <a:t>Security</a:t>
            </a:r>
            <a:endParaRPr lang="en-GB" sz="2800" dirty="0"/>
          </a:p>
          <a:p>
            <a:r>
              <a:rPr lang="en-GB" sz="2800" b="1" dirty="0"/>
              <a:t>Usability</a:t>
            </a:r>
          </a:p>
          <a:p>
            <a:r>
              <a:rPr lang="en-GB" sz="2800" b="1" dirty="0"/>
              <a:t>Compatibility</a:t>
            </a:r>
          </a:p>
          <a:p>
            <a:endParaRPr lang="en-GB" sz="2800" b="1" dirty="0"/>
          </a:p>
          <a:p>
            <a:r>
              <a:rPr lang="en-GB" sz="2800" dirty="0"/>
              <a:t>Attributes such as performance, security, usability, compatibility aren't a "feature" of the system, but are a required characteristic</a:t>
            </a:r>
          </a:p>
          <a:p>
            <a:r>
              <a:rPr lang="en-GB" sz="2800" dirty="0"/>
              <a:t>why they are a required characteristic and not a feature ?</a:t>
            </a: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97857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788C8-5AE1-416F-A2B4-47F2F5144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Task 1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8F123-3596-4DE3-A9BA-0D5F3024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28270" indent="-128270"/>
            <a:r>
              <a:rPr lang="en-GB" sz="2800" dirty="0"/>
              <a:t>Firstly  list examples of non functional and functional requirements including a description.</a:t>
            </a:r>
            <a:endParaRPr lang="en-GB" sz="2800" dirty="0">
              <a:cs typeface="Calibri"/>
            </a:endParaRPr>
          </a:p>
          <a:p>
            <a:pPr marL="0" indent="0">
              <a:buNone/>
            </a:pPr>
            <a:endParaRPr lang="en-GB" sz="2800" dirty="0">
              <a:cs typeface="Calibri"/>
            </a:endParaRPr>
          </a:p>
          <a:p>
            <a:pPr marL="0" indent="0">
              <a:buNone/>
            </a:pPr>
            <a:endParaRPr lang="en-GB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48181-D919-47EA-A8C0-B910D22B28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569627"/>
              </p:ext>
            </p:extLst>
          </p:nvPr>
        </p:nvGraphicFramePr>
        <p:xfrm>
          <a:off x="800631" y="3000487"/>
          <a:ext cx="6096000" cy="187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5167372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27995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Functional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Non Functional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33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Including brief description……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822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602445"/>
                  </a:ext>
                </a:extLst>
              </a:tr>
              <a:tr h="7596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044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58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F3B2D-FD69-4F55-9DF8-7CEA9020B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Task 2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06FCE-F230-4E67-A402-2F551FA18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dirty="0"/>
              <a:t>Revisit your list and discuss </a:t>
            </a:r>
            <a:endParaRPr lang="en-US">
              <a:cs typeface="Calibri" panose="020F0502020204030204"/>
            </a:endParaRPr>
          </a:p>
          <a:p>
            <a:pPr marL="0" indent="0">
              <a:buNone/>
            </a:pPr>
            <a:endParaRPr lang="en-GB" sz="2400" dirty="0"/>
          </a:p>
          <a:p>
            <a:pPr marL="128270" indent="-128270"/>
            <a:r>
              <a:rPr lang="en-GB" sz="2400" dirty="0"/>
              <a:t>How you could review these requirements and check validity? </a:t>
            </a:r>
            <a:endParaRPr lang="en-US" sz="1550" dirty="0">
              <a:cs typeface="Calibri"/>
            </a:endParaRPr>
          </a:p>
          <a:p>
            <a:pPr marL="128270" indent="-128270"/>
            <a:r>
              <a:rPr lang="en-GB" sz="2400" dirty="0"/>
              <a:t>How you they could be used as an input to software design ?</a:t>
            </a:r>
            <a:endParaRPr lang="en-GB" dirty="0"/>
          </a:p>
          <a:p>
            <a:pPr marL="128270" indent="-128270"/>
            <a:r>
              <a:rPr lang="en-GB" sz="2400" dirty="0"/>
              <a:t> Also why are</a:t>
            </a:r>
            <a:r>
              <a:rPr lang="en-GB" sz="2400" dirty="0">
                <a:ea typeface="+mn-lt"/>
                <a:cs typeface="+mn-lt"/>
              </a:rPr>
              <a:t> </a:t>
            </a:r>
            <a:r>
              <a:rPr lang="en-US" sz="2400" dirty="0">
                <a:ea typeface="+mn-lt"/>
                <a:cs typeface="+mn-lt"/>
              </a:rPr>
              <a:t>they are important to the end-product of software development?</a:t>
            </a:r>
            <a:endParaRPr lang="en-GB" sz="2400" dirty="0">
              <a:ea typeface="+mn-lt"/>
              <a:cs typeface="+mn-lt"/>
            </a:endParaRPr>
          </a:p>
          <a:p>
            <a:pPr marL="128270" indent="-128270"/>
            <a:endParaRPr lang="en-GB" sz="2400" dirty="0">
              <a:cs typeface="Calibri"/>
            </a:endParaRPr>
          </a:p>
          <a:p>
            <a:pPr marL="128270" indent="-128270"/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20065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21D0-935B-447B-8AEF-DA4D9549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Testing – Task 3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3EB62-20A6-45C4-A648-A5F013B4C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617" y="1196752"/>
            <a:ext cx="8692816" cy="4935956"/>
          </a:xfrm>
        </p:spPr>
        <p:txBody>
          <a:bodyPr>
            <a:normAutofit fontScale="85000" lnSpcReduction="20000"/>
          </a:bodyPr>
          <a:lstStyle/>
          <a:p>
            <a:pPr marL="0" indent="0" fontAlgn="t">
              <a:buNone/>
            </a:pPr>
            <a:r>
              <a:rPr lang="en-GB" sz="2400" dirty="0"/>
              <a:t>Looking at the list below of tests identify if they are functional or non functional</a:t>
            </a:r>
          </a:p>
          <a:p>
            <a:pPr fontAlgn="t"/>
            <a:r>
              <a:rPr lang="en-GB" sz="1900" dirty="0"/>
              <a:t>Performance Testing</a:t>
            </a:r>
          </a:p>
          <a:p>
            <a:pPr fontAlgn="t"/>
            <a:r>
              <a:rPr lang="en-GB" sz="1900" dirty="0"/>
              <a:t>Manual Testing</a:t>
            </a:r>
          </a:p>
          <a:p>
            <a:pPr fontAlgn="t"/>
            <a:r>
              <a:rPr lang="en-GB" sz="1900" dirty="0"/>
              <a:t>Load Testing</a:t>
            </a:r>
          </a:p>
          <a:p>
            <a:pPr fontAlgn="t"/>
            <a:r>
              <a:rPr lang="en-GB" sz="1900" dirty="0"/>
              <a:t>Stress Testing</a:t>
            </a:r>
          </a:p>
          <a:p>
            <a:pPr fontAlgn="t"/>
            <a:r>
              <a:rPr lang="en-GB" sz="1900" dirty="0"/>
              <a:t>Black Box Testing</a:t>
            </a:r>
          </a:p>
          <a:p>
            <a:pPr fontAlgn="t"/>
            <a:r>
              <a:rPr lang="en-GB" sz="1900" dirty="0"/>
              <a:t>Security Testing</a:t>
            </a:r>
          </a:p>
          <a:p>
            <a:pPr fontAlgn="t"/>
            <a:r>
              <a:rPr lang="en-GB" sz="1900" dirty="0"/>
              <a:t>Unit Testing</a:t>
            </a:r>
          </a:p>
          <a:p>
            <a:pPr fontAlgn="t"/>
            <a:r>
              <a:rPr lang="en-GB" sz="1900" dirty="0"/>
              <a:t>Installation Testing</a:t>
            </a:r>
          </a:p>
          <a:p>
            <a:pPr fontAlgn="t"/>
            <a:r>
              <a:rPr lang="en-GB" sz="1900" dirty="0" err="1"/>
              <a:t>Intergration</a:t>
            </a:r>
            <a:r>
              <a:rPr lang="en-GB" sz="1900" dirty="0"/>
              <a:t> Testing</a:t>
            </a:r>
          </a:p>
          <a:p>
            <a:pPr fontAlgn="t"/>
            <a:r>
              <a:rPr lang="en-GB" sz="1900" dirty="0"/>
              <a:t>Penetration Testing</a:t>
            </a:r>
          </a:p>
          <a:p>
            <a:pPr fontAlgn="t"/>
            <a:r>
              <a:rPr lang="en-GB" sz="1900" dirty="0"/>
              <a:t>White box testing</a:t>
            </a:r>
          </a:p>
          <a:p>
            <a:pPr fontAlgn="t"/>
            <a:r>
              <a:rPr lang="en-GB" sz="1900" dirty="0"/>
              <a:t>Compatibility Testing</a:t>
            </a:r>
          </a:p>
          <a:p>
            <a:pPr fontAlgn="t"/>
            <a:r>
              <a:rPr lang="en-GB" sz="1900" dirty="0"/>
              <a:t>User Acceptance</a:t>
            </a:r>
          </a:p>
          <a:p>
            <a:pPr fontAlgn="t"/>
            <a:r>
              <a:rPr lang="en-GB" sz="1900" dirty="0"/>
              <a:t>Migration Testing</a:t>
            </a:r>
          </a:p>
          <a:p>
            <a:pPr fontAlgn="t"/>
            <a:r>
              <a:rPr lang="en-GB" sz="1900" dirty="0"/>
              <a:t>Regression Testing</a:t>
            </a:r>
          </a:p>
          <a:p>
            <a:pPr fontAlgn="t"/>
            <a:endParaRPr lang="en-GB" sz="1900" dirty="0"/>
          </a:p>
          <a:p>
            <a:pPr marL="0" indent="0" fontAlgn="t">
              <a:buNone/>
            </a:pPr>
            <a:r>
              <a:rPr lang="en-GB" sz="1900" dirty="0">
                <a:solidFill>
                  <a:srgbClr val="FF0000"/>
                </a:solidFill>
              </a:rPr>
              <a:t>Lets see how many you have got correct out of the 15 tests  ……..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80416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3.4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err="1"/>
              <a:t>Recognise</a:t>
            </a:r>
            <a:r>
              <a:rPr lang="en-US" sz="2000" dirty="0"/>
              <a:t> common ways in which software requirements can be expressed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5081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Can be expressed in a number of ways</a:t>
            </a:r>
          </a:p>
          <a:p>
            <a:pPr lvl="1"/>
            <a:r>
              <a:rPr lang="en-GB" sz="2400" dirty="0"/>
              <a:t>requirements documents</a:t>
            </a:r>
          </a:p>
          <a:p>
            <a:pPr lvl="1"/>
            <a:r>
              <a:rPr lang="en-GB" sz="2400" dirty="0"/>
              <a:t>user stories</a:t>
            </a:r>
          </a:p>
          <a:p>
            <a:pPr lvl="1"/>
            <a:r>
              <a:rPr lang="en-GB" sz="2400" dirty="0"/>
              <a:t>use case diagrams</a:t>
            </a:r>
          </a:p>
          <a:p>
            <a:pPr lvl="1"/>
            <a:r>
              <a:rPr lang="en-GB" sz="2400" dirty="0"/>
              <a:t>process models / flow diagrams</a:t>
            </a:r>
          </a:p>
          <a:p>
            <a:pPr lvl="1"/>
            <a:r>
              <a:rPr lang="en-GB" sz="2400" dirty="0"/>
              <a:t>class diagrams</a:t>
            </a:r>
          </a:p>
          <a:p>
            <a:pPr lvl="1"/>
            <a:r>
              <a:rPr lang="en-GB" sz="2400" dirty="0"/>
              <a:t>UML diagrams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93130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en-GB" sz="2800" dirty="0"/>
              <a:t>Need to be  – clear, unambiguous</a:t>
            </a:r>
          </a:p>
          <a:p>
            <a:pPr marL="228600" lvl="1">
              <a:spcBef>
                <a:spcPts val="1000"/>
              </a:spcBef>
            </a:pPr>
            <a:r>
              <a:rPr lang="en-GB" sz="2800" dirty="0"/>
              <a:t>Example on wiki -Requirements Statement - example requirements for a computer game.</a:t>
            </a:r>
            <a:br>
              <a:rPr lang="en-GB" sz="1600" i="1" dirty="0"/>
            </a:br>
            <a:endParaRPr lang="en-GB" sz="1400" dirty="0"/>
          </a:p>
          <a:p>
            <a:pPr marL="228600" lvl="1">
              <a:spcBef>
                <a:spcPts val="1000"/>
              </a:spcBef>
            </a:pPr>
            <a:endParaRPr lang="en-GB" sz="2800" dirty="0"/>
          </a:p>
          <a:p>
            <a:pPr marL="228600" lvl="1">
              <a:spcBef>
                <a:spcPts val="1000"/>
              </a:spcBef>
            </a:pPr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3302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User stories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3545295" cy="4051647"/>
          </a:xfrm>
        </p:spPr>
        <p:txBody>
          <a:bodyPr>
            <a:normAutofit/>
          </a:bodyPr>
          <a:lstStyle/>
          <a:p>
            <a:r>
              <a:rPr lang="en-GB" sz="2800" dirty="0"/>
              <a:t>Finding out how the users use the current system</a:t>
            </a:r>
          </a:p>
          <a:p>
            <a:r>
              <a:rPr lang="en-GB" sz="2800" dirty="0"/>
              <a:t>Finding out what it is that they expect the new system to do</a:t>
            </a:r>
          </a:p>
          <a:p>
            <a:r>
              <a:rPr lang="en-GB" sz="2800" dirty="0">
                <a:hlinkClick r:id="rId2"/>
              </a:rPr>
              <a:t>https://www.youtube.com/watch?v=tKSUokG3Y0w</a:t>
            </a:r>
            <a:endParaRPr lang="en-GB" sz="2800" dirty="0"/>
          </a:p>
        </p:txBody>
      </p:sp>
      <p:pic>
        <p:nvPicPr>
          <p:cNvPr id="1028" name="Picture 4" descr="Image result for example of a user story">
            <a:extLst>
              <a:ext uri="{FF2B5EF4-FFF2-40B4-BE49-F238E27FC236}">
                <a16:creationId xmlns:a16="http://schemas.microsoft.com/office/drawing/2014/main" id="{71E037A7-A196-4643-95FE-8851681F0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692334"/>
            <a:ext cx="5235974" cy="532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931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Distinguish between a functional and a non-functional requirement</a:t>
            </a:r>
          </a:p>
          <a:p>
            <a:r>
              <a:rPr lang="en-GB" sz="2800" dirty="0"/>
              <a:t>Identify the different types of non-functional requirements and the reasons they are important to the end-product of software development</a:t>
            </a:r>
          </a:p>
          <a:p>
            <a:r>
              <a:rPr lang="en-GB" sz="2800" dirty="0"/>
              <a:t>Recognise common ways in which software requirements can be expressed</a:t>
            </a:r>
          </a:p>
          <a:p>
            <a:r>
              <a:rPr lang="en-GB" sz="2800" dirty="0"/>
              <a:t>Describe the qualities of good requirements and the impact of poor requirements</a:t>
            </a:r>
          </a:p>
          <a:p>
            <a:r>
              <a:rPr lang="en-GB" sz="2800" dirty="0"/>
              <a:t>Explain how to determine the correct types of test coverage based on a requirement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2629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5A2D-01B4-4DA4-B2D2-AC36E5D51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There are 3 others</a:t>
            </a:r>
            <a:r>
              <a:rPr lang="en-GB" sz="2400" dirty="0"/>
              <a:t> ways that requirements can be expressed…………</a:t>
            </a:r>
            <a:r>
              <a:rPr lang="en-GB" dirty="0"/>
              <a:t>……….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9F6A-CE24-4E25-B590-AC79D1152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Process Models/Flow Diagrams</a:t>
            </a:r>
          </a:p>
          <a:p>
            <a:r>
              <a:rPr lang="en-GB" sz="3200" dirty="0"/>
              <a:t>UML Diagrams</a:t>
            </a:r>
          </a:p>
          <a:p>
            <a:r>
              <a:rPr lang="en-GB" sz="3200" dirty="0"/>
              <a:t>Case diagrams</a:t>
            </a:r>
          </a:p>
        </p:txBody>
      </p:sp>
    </p:spTree>
    <p:extLst>
      <p:ext uri="{BB962C8B-B14F-4D97-AF65-F5344CB8AC3E}">
        <p14:creationId xmlns:p14="http://schemas.microsoft.com/office/powerpoint/2010/main" val="2522353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C5FAC6A-6B20-49FF-B9C7-B3AC1D94AE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65123" y="260648"/>
            <a:ext cx="8184432" cy="5210102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2C759C-FFA2-4360-B329-E5CEAA77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Diagrams</a:t>
            </a:r>
          </a:p>
        </p:txBody>
      </p:sp>
      <p:sp>
        <p:nvSpPr>
          <p:cNvPr id="5" name="AutoShape 2" descr="Image result for flow diagram symbols">
            <a:extLst>
              <a:ext uri="{FF2B5EF4-FFF2-40B4-BE49-F238E27FC236}">
                <a16:creationId xmlns:a16="http://schemas.microsoft.com/office/drawing/2014/main" id="{905719AA-A179-472F-9C59-38F8022868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08407" y="3276600"/>
            <a:ext cx="368424" cy="36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Image result for flow diagram symbols">
            <a:extLst>
              <a:ext uri="{FF2B5EF4-FFF2-40B4-BE49-F238E27FC236}">
                <a16:creationId xmlns:a16="http://schemas.microsoft.com/office/drawing/2014/main" id="{AF2E17D9-E6ED-494E-8BD1-3A06EF707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573159"/>
            <a:ext cx="3036012" cy="2919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198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Case Diagrams -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59" y="1629568"/>
            <a:ext cx="3861075" cy="359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006" y="2509836"/>
            <a:ext cx="40481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E80CBE-4AD7-4A8A-AB90-08D922334A33}"/>
              </a:ext>
            </a:extLst>
          </p:cNvPr>
          <p:cNvSpPr txBox="1"/>
          <p:nvPr/>
        </p:nvSpPr>
        <p:spPr>
          <a:xfrm>
            <a:off x="4712006" y="4653136"/>
            <a:ext cx="36764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use </a:t>
            </a:r>
            <a:r>
              <a:rPr lang="en-GB" b="1" dirty="0"/>
              <a:t>case diagram</a:t>
            </a:r>
            <a:r>
              <a:rPr lang="en-GB" dirty="0"/>
              <a:t> at its simplest is a representation of a user's interaction with the system that shows the relationship between the user and the different use cases in which the user is involved</a:t>
            </a:r>
          </a:p>
        </p:txBody>
      </p:sp>
    </p:spTree>
    <p:extLst>
      <p:ext uri="{BB962C8B-B14F-4D97-AF65-F5344CB8AC3E}">
        <p14:creationId xmlns:p14="http://schemas.microsoft.com/office/powerpoint/2010/main" val="3891423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UML diagrams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5856" y="1484784"/>
            <a:ext cx="5297149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class diagram uml symbols">
            <a:extLst>
              <a:ext uri="{FF2B5EF4-FFF2-40B4-BE49-F238E27FC236}">
                <a16:creationId xmlns:a16="http://schemas.microsoft.com/office/drawing/2014/main" id="{AABC7B29-E71F-4A64-B196-EF77EC7A8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7" y="3284984"/>
            <a:ext cx="2831886" cy="2200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6186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Task 4 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Research case diagrams and prepare a presentation for the group</a:t>
            </a:r>
          </a:p>
          <a:p>
            <a:pPr marL="0" indent="0">
              <a:buNone/>
            </a:pP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1) Explain the model/diagram and how it works ?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2) What is the purpose ?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3)List any advantages and disadvantages it may have ?</a:t>
            </a:r>
          </a:p>
          <a:p>
            <a:pPr marL="0" indent="0">
              <a:buNone/>
            </a:pPr>
            <a:endParaRPr lang="en-GB" sz="1350" dirty="0"/>
          </a:p>
          <a:p>
            <a:pPr marL="0" indent="0" algn="ctr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16729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Task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Research Flow Diagrams/Process Models and prepare a presentation for the group</a:t>
            </a:r>
          </a:p>
          <a:p>
            <a:pPr marL="0" indent="0">
              <a:buNone/>
            </a:pP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1) Explain the model/diagram and how it works ?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2) What is the purpose ?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3)List any advantages and disadvantages it may have ?</a:t>
            </a:r>
          </a:p>
          <a:p>
            <a:pPr marL="0" indent="0">
              <a:buNone/>
            </a:pPr>
            <a:endParaRPr lang="en-GB" sz="1350" dirty="0"/>
          </a:p>
          <a:p>
            <a:pPr marL="0" indent="0" algn="ctr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45801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Task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Research UML  Class Diagram</a:t>
            </a:r>
          </a:p>
          <a:p>
            <a:pPr marL="0" indent="0">
              <a:buNone/>
            </a:pP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1) Explain the model/diagram and how it works ?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2) What is the purpose ?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3)List any advantages and disadvantages it may have ?</a:t>
            </a:r>
            <a:endParaRPr lang="en-GB" sz="2800" dirty="0"/>
          </a:p>
          <a:p>
            <a:pPr marL="0" indent="0" algn="ctr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746547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3.5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Describe the qualities of good requirements and the impact of poor requirements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636282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Characteristics of a Good Requirement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900" dirty="0">
                <a:latin typeface="MV Boli" panose="02000500030200090000" pitchFamily="2" charset="0"/>
                <a:cs typeface="MV Boli" panose="02000500030200090000" pitchFamily="2" charset="0"/>
              </a:rPr>
              <a:t>A requirement needs to meet several criteria to be considered a “good requirement” </a:t>
            </a:r>
          </a:p>
          <a:p>
            <a:r>
              <a:rPr lang="en-GB" sz="2000" dirty="0"/>
              <a:t>Good requirements should have the following characteristics:</a:t>
            </a:r>
          </a:p>
          <a:p>
            <a:pPr lvl="1"/>
            <a:r>
              <a:rPr lang="en-GB" sz="1800" dirty="0"/>
              <a:t>Unambiguous</a:t>
            </a:r>
          </a:p>
          <a:p>
            <a:pPr lvl="1"/>
            <a:r>
              <a:rPr lang="en-GB" sz="1800" dirty="0"/>
              <a:t>Testable (verifiable)</a:t>
            </a:r>
          </a:p>
          <a:p>
            <a:pPr lvl="1"/>
            <a:r>
              <a:rPr lang="en-GB" sz="1800" dirty="0"/>
              <a:t>Clear (concise, terse, simple, precise)</a:t>
            </a:r>
          </a:p>
          <a:p>
            <a:pPr lvl="1"/>
            <a:r>
              <a:rPr lang="en-GB" sz="1800" dirty="0"/>
              <a:t>Correct</a:t>
            </a:r>
          </a:p>
          <a:p>
            <a:pPr lvl="1"/>
            <a:r>
              <a:rPr lang="en-GB" sz="1800" dirty="0"/>
              <a:t>Understandable</a:t>
            </a:r>
          </a:p>
          <a:p>
            <a:pPr lvl="1"/>
            <a:r>
              <a:rPr lang="en-GB" sz="1800" dirty="0"/>
              <a:t>Feasible (realistic, possible)</a:t>
            </a:r>
          </a:p>
          <a:p>
            <a:pPr lvl="1"/>
            <a:r>
              <a:rPr lang="en-GB" sz="1800" dirty="0"/>
              <a:t>Independent</a:t>
            </a:r>
          </a:p>
          <a:p>
            <a:pPr lvl="1"/>
            <a:r>
              <a:rPr lang="en-GB" sz="1800" dirty="0"/>
              <a:t>Atomic</a:t>
            </a:r>
          </a:p>
          <a:p>
            <a:pPr lvl="1"/>
            <a:r>
              <a:rPr lang="en-GB" sz="1800" dirty="0"/>
              <a:t>Necessary</a:t>
            </a:r>
          </a:p>
          <a:p>
            <a:pPr lvl="1"/>
            <a:r>
              <a:rPr lang="en-GB" sz="1800" dirty="0"/>
              <a:t>Implementation-free (abstract)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894985" y="6092762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/>
              <a:t>Zielczynski</a:t>
            </a:r>
            <a:r>
              <a:rPr lang="en-GB" sz="1000" dirty="0"/>
              <a:t>, Peter. 2007. </a:t>
            </a:r>
            <a:r>
              <a:rPr lang="en-GB" sz="1000" b="1" dirty="0"/>
              <a:t>Requirements Management Using IBM Rational </a:t>
            </a:r>
            <a:r>
              <a:rPr lang="en-GB" sz="1000" b="1" dirty="0" err="1"/>
              <a:t>RequisitePro</a:t>
            </a:r>
            <a:r>
              <a:rPr lang="en-GB" sz="1000" b="1" dirty="0"/>
              <a:t>. </a:t>
            </a:r>
            <a:r>
              <a:rPr lang="en-GB" sz="1000" dirty="0"/>
              <a:t>IBM press</a:t>
            </a:r>
          </a:p>
        </p:txBody>
      </p:sp>
    </p:spTree>
    <p:extLst>
      <p:ext uri="{BB962C8B-B14F-4D97-AF65-F5344CB8AC3E}">
        <p14:creationId xmlns:p14="http://schemas.microsoft.com/office/powerpoint/2010/main" val="24038958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TASK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eriod"/>
            </a:pPr>
            <a:r>
              <a:rPr lang="en-GB" sz="2800" dirty="0"/>
              <a:t>Looking at the previous slide, describe what each of the characteristics mean.</a:t>
            </a:r>
            <a:endParaRPr lang="en-GB" sz="2800" dirty="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GB" sz="2800" dirty="0"/>
              <a:t> Now find at least 3 impacts of poor software requirements</a:t>
            </a:r>
            <a:endParaRPr lang="en-GB" sz="28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23611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24BF-405D-451B-9E83-D25E54652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Functional vs non functional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76723-DB3A-425D-938D-56E6EADE3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The difference is </a:t>
            </a:r>
            <a:r>
              <a:rPr lang="en-GB" sz="3200" b="1" dirty="0"/>
              <a:t>non</a:t>
            </a:r>
            <a:r>
              <a:rPr lang="en-GB" sz="3200" dirty="0"/>
              <a:t>-</a:t>
            </a:r>
            <a:r>
              <a:rPr lang="en-GB" sz="3200" b="1" dirty="0"/>
              <a:t>functional requirements</a:t>
            </a:r>
            <a:r>
              <a:rPr lang="en-GB" sz="3200" dirty="0"/>
              <a:t> describe how the system works, while </a:t>
            </a:r>
            <a:r>
              <a:rPr lang="en-GB" sz="3200" b="1" dirty="0"/>
              <a:t>functional requirements</a:t>
            </a:r>
            <a:r>
              <a:rPr lang="en-GB" sz="3200" dirty="0"/>
              <a:t> describe what the system should do. ........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75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 Functional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/>
              <a:t>DEFINITION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sz="2800" dirty="0"/>
              <a:t>A non-functional requirement essentially specifies how the system should behave and ca be a constraint upon the system's behaviour</a:t>
            </a:r>
          </a:p>
        </p:txBody>
      </p:sp>
    </p:spTree>
    <p:extLst>
      <p:ext uri="{BB962C8B-B14F-4D97-AF65-F5344CB8AC3E}">
        <p14:creationId xmlns:p14="http://schemas.microsoft.com/office/powerpoint/2010/main" val="1189296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Availability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Availability indicates when a system is operational as well as how reliable it is during operational periods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701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Capacity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The ability to handle transactional volumes is a very important characteristic for a system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067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Response Time</a:t>
            </a:r>
          </a:p>
          <a:p>
            <a:pPr marL="0" indent="0">
              <a:buNone/>
            </a:pPr>
            <a:r>
              <a:rPr lang="en-GB" b="1" dirty="0"/>
              <a:t>Response time</a:t>
            </a:r>
            <a:r>
              <a:rPr lang="en-GB" dirty="0"/>
              <a:t> is the total amount of </a:t>
            </a:r>
            <a:r>
              <a:rPr lang="en-GB" b="1" dirty="0"/>
              <a:t>time</a:t>
            </a:r>
            <a:r>
              <a:rPr lang="en-GB" dirty="0"/>
              <a:t> it takes to </a:t>
            </a:r>
            <a:r>
              <a:rPr lang="en-GB" b="1" dirty="0"/>
              <a:t>respond</a:t>
            </a:r>
            <a:r>
              <a:rPr lang="en-GB" dirty="0"/>
              <a:t> to a request for service. That service can be anything from a memory fetch,, to a complex database query, or loading a full web page.</a:t>
            </a:r>
            <a:endParaRPr lang="en-GB" sz="2800" dirty="0"/>
          </a:p>
          <a:p>
            <a:r>
              <a:rPr lang="en-GB" sz="2800" dirty="0"/>
              <a:t>Throughput </a:t>
            </a:r>
          </a:p>
          <a:p>
            <a:pPr marL="0" indent="0">
              <a:buNone/>
            </a:pPr>
            <a:r>
              <a:rPr lang="en-GB" dirty="0"/>
              <a:t>Flow </a:t>
            </a:r>
            <a:r>
              <a:rPr lang="en-GB" b="1" dirty="0"/>
              <a:t>rate</a:t>
            </a:r>
            <a:r>
              <a:rPr lang="en-GB" dirty="0"/>
              <a:t> / </a:t>
            </a:r>
            <a:r>
              <a:rPr lang="en-GB" b="1" dirty="0"/>
              <a:t>throughput</a:t>
            </a:r>
            <a:r>
              <a:rPr lang="en-GB" dirty="0"/>
              <a:t>: The number of flow units (e.g. customers, money, produced goods/services) going through the business process per unit time, </a:t>
            </a:r>
            <a:r>
              <a:rPr lang="en-GB" dirty="0" err="1"/>
              <a:t>e.g</a:t>
            </a:r>
            <a:r>
              <a:rPr lang="en-GB" dirty="0"/>
              <a:t> served customers per hour or produced parts per minute</a:t>
            </a:r>
            <a:endParaRPr lang="en-GB" sz="2800" dirty="0"/>
          </a:p>
          <a:p>
            <a:r>
              <a:rPr lang="en-GB" sz="2800" dirty="0"/>
              <a:t>Utilization</a:t>
            </a:r>
          </a:p>
          <a:p>
            <a:pPr marL="0" indent="0">
              <a:buNone/>
            </a:pPr>
            <a:r>
              <a:rPr lang="en-GB" dirty="0"/>
              <a:t>A measure of how intensively a </a:t>
            </a:r>
            <a:r>
              <a:rPr lang="en-GB" b="1" dirty="0"/>
              <a:t>machine</a:t>
            </a:r>
            <a:r>
              <a:rPr lang="en-GB" dirty="0"/>
              <a:t> is being used. </a:t>
            </a:r>
            <a:r>
              <a:rPr lang="en-GB" b="1" dirty="0"/>
              <a:t>Machine utilization</a:t>
            </a:r>
            <a:r>
              <a:rPr lang="en-GB" dirty="0"/>
              <a:t> compares the actual </a:t>
            </a:r>
            <a:r>
              <a:rPr lang="en-GB" b="1" dirty="0"/>
              <a:t>machine</a:t>
            </a:r>
            <a:r>
              <a:rPr lang="en-GB" dirty="0"/>
              <a:t> time (setup and run time) to available time.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06332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Scalability is a non-functional property of a system that describes the ability to appropriately handle increasing (and decreasing) workloads</a:t>
            </a:r>
          </a:p>
          <a:p>
            <a:r>
              <a:rPr lang="en-GB" sz="2800" dirty="0"/>
              <a:t>Scalability competes with and complements other non-functional requirements such as availability, reliability and performance</a:t>
            </a:r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5449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Reliability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Requirements about how often the software fails. </a:t>
            </a:r>
          </a:p>
          <a:p>
            <a:r>
              <a:rPr lang="en-GB" sz="2800" dirty="0"/>
              <a:t>The measurement is often expressed in MTBF (mean (average)time between failures). </a:t>
            </a:r>
          </a:p>
          <a:p>
            <a:r>
              <a:rPr lang="en-GB" sz="2800" dirty="0"/>
              <a:t>The definition of a failure must be clear. </a:t>
            </a:r>
          </a:p>
          <a:p>
            <a:r>
              <a:rPr lang="en-GB" sz="2800" dirty="0"/>
              <a:t>Also, don't confuse reliability with availability which is quite a different kind of requirement.  </a:t>
            </a:r>
          </a:p>
          <a:p>
            <a:r>
              <a:rPr lang="en-GB" sz="2800" dirty="0"/>
              <a:t>Be sure to specify the consequences of software failure, how to protect from failure, </a:t>
            </a:r>
            <a:r>
              <a:rPr lang="en-GB" sz="2600" dirty="0"/>
              <a:t>a strategy for error detection, and a strategy for correction.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631164"/>
      </p:ext>
    </p:extLst>
  </p:cSld>
  <p:clrMapOvr>
    <a:masterClrMapping/>
  </p:clrMapOvr>
</p:sld>
</file>

<file path=ppt/theme/theme1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WBLPowerPointTheme</Template>
  <TotalTime>583</TotalTime>
  <Words>1245</Words>
  <Application>Microsoft Office PowerPoint</Application>
  <PresentationFormat>On-screen Show (4:3)</PresentationFormat>
  <Paragraphs>178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WBLPowerPointTheme</vt:lpstr>
      <vt:lpstr>Developing software(15%, K2)</vt:lpstr>
      <vt:lpstr>Outcomes</vt:lpstr>
      <vt:lpstr>Functional vs non functional</vt:lpstr>
      <vt:lpstr>Non Functional Requirements</vt:lpstr>
      <vt:lpstr>Availability</vt:lpstr>
      <vt:lpstr>Capacity</vt:lpstr>
      <vt:lpstr>Performance</vt:lpstr>
      <vt:lpstr>Scalability</vt:lpstr>
      <vt:lpstr>Reliability</vt:lpstr>
      <vt:lpstr>Maintainability</vt:lpstr>
      <vt:lpstr>Recoverability</vt:lpstr>
      <vt:lpstr>Other non functional requirements</vt:lpstr>
      <vt:lpstr>Task 1</vt:lpstr>
      <vt:lpstr>Task 2</vt:lpstr>
      <vt:lpstr>Testing – Task 3</vt:lpstr>
      <vt:lpstr>3.4</vt:lpstr>
      <vt:lpstr>Software Requirements</vt:lpstr>
      <vt:lpstr>Requirements Documents</vt:lpstr>
      <vt:lpstr>User stories</vt:lpstr>
      <vt:lpstr>There are 3 others ways that requirements can be expressed………………….</vt:lpstr>
      <vt:lpstr>Flow Diagrams</vt:lpstr>
      <vt:lpstr>Use Case Diagrams -</vt:lpstr>
      <vt:lpstr>UML diagrams</vt:lpstr>
      <vt:lpstr>Task 4 </vt:lpstr>
      <vt:lpstr>Task 5</vt:lpstr>
      <vt:lpstr>Task 6</vt:lpstr>
      <vt:lpstr>3.5</vt:lpstr>
      <vt:lpstr>Characteristics of a Good Requirement</vt:lpstr>
      <vt:lpstr>TASK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software  (15%, K2)</dc:title>
  <dc:creator>Len</dc:creator>
  <cp:lastModifiedBy>Emma Littlefair</cp:lastModifiedBy>
  <cp:revision>98</cp:revision>
  <cp:lastPrinted>2020-02-04T14:50:04Z</cp:lastPrinted>
  <dcterms:created xsi:type="dcterms:W3CDTF">2018-06-20T09:24:09Z</dcterms:created>
  <dcterms:modified xsi:type="dcterms:W3CDTF">2021-01-20T09:50:57Z</dcterms:modified>
</cp:coreProperties>
</file>