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82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83" r:id="rId21"/>
    <p:sldId id="269" r:id="rId22"/>
    <p:sldId id="270" r:id="rId23"/>
    <p:sldId id="271" r:id="rId24"/>
    <p:sldId id="27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53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11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993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7190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568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52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261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605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85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7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8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2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39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086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26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46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A1151-7C9D-449E-BABB-39D1B365CD98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922BD-322C-4E20-AF0E-BD67D1E0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92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811D-A8B7-4FBA-9226-D0AF861C84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Software Developer Technician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49C946-C3EB-446D-96C2-22C6D94816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Programming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AF0222-D16D-42E8-ADE3-8F1BE325B2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56" y="273494"/>
            <a:ext cx="2036715" cy="226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85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IF </a:t>
            </a:r>
            <a:r>
              <a:rPr lang="en-GB" dirty="0"/>
              <a:t>… </a:t>
            </a:r>
            <a:r>
              <a:rPr lang="en-GB" dirty="0" err="1"/>
              <a:t>IfElse</a:t>
            </a:r>
            <a:r>
              <a:rPr lang="en-GB" dirty="0"/>
              <a:t>…Else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Many </a:t>
            </a:r>
            <a:r>
              <a:rPr lang="en-GB" sz="2800" dirty="0" smtClean="0"/>
              <a:t>If else </a:t>
            </a:r>
            <a:r>
              <a:rPr lang="en-GB" sz="2800" dirty="0"/>
              <a:t>statements can make your code look messy and perform poorly. </a:t>
            </a:r>
          </a:p>
          <a:p>
            <a:r>
              <a:rPr lang="en-GB" sz="2800" dirty="0"/>
              <a:t>Is there a better way? 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You will be pleased to know that there is.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7031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– Select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select case statement makes it easy to code for multiple </a:t>
            </a:r>
            <a:r>
              <a:rPr lang="en-GB" dirty="0" err="1"/>
              <a:t>ElseIf</a:t>
            </a:r>
            <a:r>
              <a:rPr lang="en-GB" dirty="0"/>
              <a:t> statements in a more readable and maintainable way. </a:t>
            </a:r>
          </a:p>
          <a:p>
            <a:endParaRPr lang="en-GB" dirty="0"/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Select Case x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Case 19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	Do statements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Case 15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	Do statements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Case Else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		Do statements </a:t>
            </a:r>
          </a:p>
          <a:p>
            <a:pPr lvl="3" indent="0">
              <a:buNone/>
            </a:pPr>
            <a:r>
              <a:rPr lang="en-GB" sz="3000" dirty="0">
                <a:latin typeface="Comic Sans MS" panose="030F0702030302020204" pitchFamily="66" charset="0"/>
              </a:rPr>
              <a:t>End Select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9913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chemeClr val="bg1"/>
                </a:solidFill>
              </a:rPr>
              <a:t>Task 1</a:t>
            </a:r>
            <a:endParaRPr lang="en-GB" b="1" dirty="0">
              <a:solidFill>
                <a:schemeClr val="bg1"/>
              </a:solidFill>
            </a:endParaRPr>
          </a:p>
          <a:p>
            <a:r>
              <a:rPr lang="en-GB" dirty="0" smtClean="0"/>
              <a:t>Write a program that will use a select case to search a vehicle.</a:t>
            </a:r>
          </a:p>
          <a:p>
            <a:r>
              <a:rPr lang="en-GB" dirty="0" smtClean="0"/>
              <a:t>In the button code, change the search term to upper case</a:t>
            </a:r>
          </a:p>
          <a:p>
            <a:r>
              <a:rPr lang="en-GB" dirty="0" smtClean="0"/>
              <a:t>If a vehicle is listed in the search, display details about the vehicle in the list box</a:t>
            </a:r>
          </a:p>
          <a:p>
            <a:r>
              <a:rPr lang="en-GB" dirty="0" smtClean="0"/>
              <a:t>Clear the list box before displaying the vehicle details (ListBox1.Items.Clear)</a:t>
            </a:r>
          </a:p>
          <a:p>
            <a:r>
              <a:rPr lang="en-GB" dirty="0" smtClean="0"/>
              <a:t>If no vehicle is listed display a message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0678" y="3253739"/>
            <a:ext cx="2682396" cy="192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28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dirty="0"/>
              <a:t>Used to store a collection of values of similar data items. </a:t>
            </a:r>
          </a:p>
          <a:p>
            <a:pPr lvl="1"/>
            <a:r>
              <a:rPr lang="en-GB" sz="2400" dirty="0"/>
              <a:t>They are referenced by an index. </a:t>
            </a:r>
          </a:p>
          <a:p>
            <a:pPr lvl="1"/>
            <a:r>
              <a:rPr lang="en-GB" sz="2400" dirty="0"/>
              <a:t>Most arrays are “static” in that their bounds are set when they are declared. </a:t>
            </a:r>
          </a:p>
          <a:p>
            <a:pPr lvl="1"/>
            <a:r>
              <a:rPr lang="en-GB" sz="2400" dirty="0"/>
              <a:t>Occasionally, dynamic arrays are used where the bounds can vary in size. </a:t>
            </a:r>
          </a:p>
          <a:p>
            <a:pPr lvl="1"/>
            <a:endParaRPr lang="en-GB" sz="2400" dirty="0"/>
          </a:p>
          <a:p>
            <a:r>
              <a:rPr lang="en-GB" sz="3200" dirty="0"/>
              <a:t>Bounds? – means the number of elements in the array. </a:t>
            </a:r>
          </a:p>
        </p:txBody>
      </p:sp>
    </p:spTree>
    <p:extLst>
      <p:ext uri="{BB962C8B-B14F-4D97-AF65-F5344CB8AC3E}">
        <p14:creationId xmlns:p14="http://schemas.microsoft.com/office/powerpoint/2010/main" val="1028672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Arrays: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Suppose </a:t>
            </a:r>
            <a:r>
              <a:rPr lang="en-GB" dirty="0"/>
              <a:t>we wanted 6 variables of type integer. </a:t>
            </a:r>
          </a:p>
          <a:p>
            <a:r>
              <a:rPr lang="en-GB" dirty="0" smtClean="0"/>
              <a:t>We </a:t>
            </a:r>
            <a:r>
              <a:rPr lang="en-GB" dirty="0"/>
              <a:t>could code this as follows – </a:t>
            </a:r>
            <a:endParaRPr lang="en-GB" dirty="0" smtClean="0"/>
          </a:p>
          <a:p>
            <a:pPr lvl="1"/>
            <a:endParaRPr lang="en-GB" dirty="0"/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v1 as integer </a:t>
            </a:r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v2 as integer </a:t>
            </a:r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v3 as integer </a:t>
            </a:r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v4 as integer </a:t>
            </a:r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v5 as integer </a:t>
            </a:r>
          </a:p>
          <a:p>
            <a:pPr lvl="2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Dim v6 as integer </a:t>
            </a:r>
          </a:p>
        </p:txBody>
      </p:sp>
    </p:spTree>
    <p:extLst>
      <p:ext uri="{BB962C8B-B14F-4D97-AF65-F5344CB8AC3E}">
        <p14:creationId xmlns:p14="http://schemas.microsoft.com/office/powerpoint/2010/main" val="3450025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69160"/>
          </a:xfrm>
        </p:spPr>
        <p:txBody>
          <a:bodyPr>
            <a:noAutofit/>
          </a:bodyPr>
          <a:lstStyle/>
          <a:p>
            <a:r>
              <a:rPr lang="en-GB" sz="3200" dirty="0"/>
              <a:t>Declaring variables like this is fairly common. </a:t>
            </a:r>
          </a:p>
          <a:p>
            <a:r>
              <a:rPr lang="en-GB" sz="3200" dirty="0" smtClean="0"/>
              <a:t>But…..You </a:t>
            </a:r>
            <a:r>
              <a:rPr lang="en-GB" sz="3200" dirty="0"/>
              <a:t>have to write lines of code for each one! </a:t>
            </a:r>
          </a:p>
          <a:p>
            <a:r>
              <a:rPr lang="en-GB" sz="3200" dirty="0" smtClean="0"/>
              <a:t>Sometimes </a:t>
            </a:r>
            <a:r>
              <a:rPr lang="en-GB" sz="3200" dirty="0"/>
              <a:t>this may be unavoidable, but it would be nice to be able to have all 6 variables with just one variable name? </a:t>
            </a:r>
          </a:p>
          <a:p>
            <a:r>
              <a:rPr lang="en-GB" sz="3200" dirty="0"/>
              <a:t>Is this possible? </a:t>
            </a:r>
          </a:p>
          <a:p>
            <a:r>
              <a:rPr lang="en-GB" sz="3200" dirty="0"/>
              <a:t>YES, by using an array. </a:t>
            </a:r>
          </a:p>
        </p:txBody>
      </p:sp>
    </p:spTree>
    <p:extLst>
      <p:ext uri="{BB962C8B-B14F-4D97-AF65-F5344CB8AC3E}">
        <p14:creationId xmlns:p14="http://schemas.microsoft.com/office/powerpoint/2010/main" val="2808391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This </a:t>
            </a:r>
            <a:r>
              <a:rPr lang="en-GB" dirty="0"/>
              <a:t>is how we declare 6 integer variables using one variable name as an array – </a:t>
            </a:r>
            <a:endParaRPr lang="en-GB" dirty="0" smtClean="0"/>
          </a:p>
          <a:p>
            <a:endParaRPr lang="en-GB" dirty="0"/>
          </a:p>
          <a:p>
            <a:pPr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Dim </a:t>
            </a:r>
            <a:r>
              <a:rPr lang="en-GB" dirty="0" err="1">
                <a:latin typeface="Comic Sans MS" panose="030F0702030302020204" pitchFamily="66" charset="0"/>
              </a:rPr>
              <a:t>arrNumbers</a:t>
            </a:r>
            <a:r>
              <a:rPr lang="en-GB" dirty="0">
                <a:latin typeface="Comic Sans MS" panose="030F0702030302020204" pitchFamily="66" charset="0"/>
              </a:rPr>
              <a:t>() As Integer</a:t>
            </a:r>
            <a:r>
              <a:rPr lang="en-GB" dirty="0"/>
              <a:t> </a:t>
            </a:r>
            <a:endParaRPr lang="en-GB" dirty="0" smtClean="0"/>
          </a:p>
          <a:p>
            <a:pPr indent="0">
              <a:buNone/>
            </a:pPr>
            <a:r>
              <a:rPr lang="en-GB" i="1" dirty="0" smtClean="0">
                <a:solidFill>
                  <a:srgbClr val="00B050"/>
                </a:solidFill>
              </a:rPr>
              <a:t>'Declares </a:t>
            </a:r>
            <a:r>
              <a:rPr lang="en-GB" i="1" dirty="0">
                <a:solidFill>
                  <a:srgbClr val="00B050"/>
                </a:solidFill>
              </a:rPr>
              <a:t>the array of integers </a:t>
            </a:r>
            <a:endParaRPr lang="en-GB" i="1" dirty="0" smtClean="0">
              <a:solidFill>
                <a:srgbClr val="00B050"/>
              </a:solidFill>
            </a:endParaRPr>
          </a:p>
          <a:p>
            <a:pPr indent="0">
              <a:buNone/>
            </a:pPr>
            <a:r>
              <a:rPr lang="en-GB" dirty="0" err="1" smtClean="0">
                <a:latin typeface="Comic Sans MS" panose="030F0702030302020204" pitchFamily="66" charset="0"/>
              </a:rPr>
              <a:t>arrNumbers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>
                <a:latin typeface="Comic Sans MS" panose="030F0702030302020204" pitchFamily="66" charset="0"/>
              </a:rPr>
              <a:t>= New Integer() {0,1,2,3,4,5} </a:t>
            </a:r>
            <a:endParaRPr lang="en-GB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i="1" dirty="0" smtClean="0">
                <a:solidFill>
                  <a:srgbClr val="00B050"/>
                </a:solidFill>
              </a:rPr>
              <a:t>'Initialises </a:t>
            </a:r>
            <a:r>
              <a:rPr lang="en-GB" i="1" dirty="0">
                <a:solidFill>
                  <a:srgbClr val="00B050"/>
                </a:solidFill>
              </a:rPr>
              <a:t>the array to six members &amp; sets their values </a:t>
            </a:r>
            <a:endParaRPr lang="en-GB" i="1" dirty="0" smtClean="0">
              <a:solidFill>
                <a:srgbClr val="00B050"/>
              </a:solidFill>
            </a:endParaRPr>
          </a:p>
          <a:p>
            <a:pPr indent="0">
              <a:buNone/>
            </a:pPr>
            <a:endParaRPr lang="en-GB" i="1" dirty="0"/>
          </a:p>
          <a:p>
            <a:pPr indent="0">
              <a:buNone/>
            </a:pPr>
            <a:endParaRPr lang="en-GB" dirty="0"/>
          </a:p>
          <a:p>
            <a:r>
              <a:rPr lang="en-GB" dirty="0"/>
              <a:t>And for strings </a:t>
            </a:r>
          </a:p>
        </p:txBody>
      </p:sp>
    </p:spTree>
    <p:extLst>
      <p:ext uri="{BB962C8B-B14F-4D97-AF65-F5344CB8AC3E}">
        <p14:creationId xmlns:p14="http://schemas.microsoft.com/office/powerpoint/2010/main" val="3406520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 smtClean="0"/>
              <a:t>Static </a:t>
            </a:r>
            <a:r>
              <a:rPr lang="en-GB" dirty="0"/>
              <a:t>one-dimensional arrays </a:t>
            </a:r>
            <a:endParaRPr lang="en-GB" dirty="0" smtClean="0"/>
          </a:p>
          <a:p>
            <a:pPr indent="0">
              <a:buNone/>
            </a:pPr>
            <a:endParaRPr lang="en-GB" dirty="0"/>
          </a:p>
          <a:p>
            <a:pPr indent="0">
              <a:buNone/>
            </a:pPr>
            <a:r>
              <a:rPr lang="en-GB" b="1" dirty="0">
                <a:latin typeface="Comic Sans MS" panose="030F0702030302020204" pitchFamily="66" charset="0"/>
              </a:rPr>
              <a:t>Dim </a:t>
            </a:r>
            <a:r>
              <a:rPr lang="en-GB" b="1" dirty="0" err="1">
                <a:latin typeface="Comic Sans MS" panose="030F0702030302020204" pitchFamily="66" charset="0"/>
              </a:rPr>
              <a:t>strCountries</a:t>
            </a:r>
            <a:r>
              <a:rPr lang="en-GB" b="1" dirty="0">
                <a:latin typeface="Comic Sans MS" panose="030F0702030302020204" pitchFamily="66" charset="0"/>
              </a:rPr>
              <a:t>(6) As String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/>
              <a:t>to </a:t>
            </a:r>
            <a:r>
              <a:rPr lang="en-GB" dirty="0"/>
              <a:t>enter values then- </a:t>
            </a:r>
            <a:endParaRPr lang="en-GB" dirty="0" smtClean="0"/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(0</a:t>
            </a:r>
            <a:r>
              <a:rPr lang="en-GB" b="1" dirty="0">
                <a:latin typeface="Comic Sans MS" panose="030F0702030302020204" pitchFamily="66" charset="0"/>
              </a:rPr>
              <a:t>) = "Belgium"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(1</a:t>
            </a:r>
            <a:r>
              <a:rPr lang="en-GB" b="1" dirty="0">
                <a:latin typeface="Comic Sans MS" panose="030F0702030302020204" pitchFamily="66" charset="0"/>
              </a:rPr>
              <a:t>) = "France"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(2</a:t>
            </a:r>
            <a:r>
              <a:rPr lang="en-GB" b="1" dirty="0">
                <a:latin typeface="Comic Sans MS" panose="030F0702030302020204" pitchFamily="66" charset="0"/>
              </a:rPr>
              <a:t>) = "UK"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(3</a:t>
            </a:r>
            <a:r>
              <a:rPr lang="en-GB" b="1" dirty="0">
                <a:latin typeface="Comic Sans MS" panose="030F0702030302020204" pitchFamily="66" charset="0"/>
              </a:rPr>
              <a:t>) = "Holland"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(4</a:t>
            </a:r>
            <a:r>
              <a:rPr lang="en-GB" b="1" dirty="0">
                <a:latin typeface="Comic Sans MS" panose="030F0702030302020204" pitchFamily="66" charset="0"/>
              </a:rPr>
              <a:t>) = "Germany"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(5</a:t>
            </a:r>
            <a:r>
              <a:rPr lang="en-GB" b="1" dirty="0">
                <a:latin typeface="Comic Sans MS" panose="030F0702030302020204" pitchFamily="66" charset="0"/>
              </a:rPr>
              <a:t>) = "Italy" </a:t>
            </a:r>
            <a:endParaRPr lang="en-GB" b="1" dirty="0" smtClean="0">
              <a:latin typeface="Comic Sans MS" panose="030F0702030302020204" pitchFamily="66" charset="0"/>
            </a:endParaRPr>
          </a:p>
          <a:p>
            <a:pPr indent="0">
              <a:buNone/>
            </a:pPr>
            <a:r>
              <a:rPr lang="en-GB" b="1" dirty="0" err="1" smtClean="0">
                <a:latin typeface="Comic Sans MS" panose="030F0702030302020204" pitchFamily="66" charset="0"/>
              </a:rPr>
              <a:t>strCountries</a:t>
            </a:r>
            <a:r>
              <a:rPr lang="en-GB" b="1" dirty="0" smtClean="0">
                <a:latin typeface="Comic Sans MS" panose="030F0702030302020204" pitchFamily="66" charset="0"/>
              </a:rPr>
              <a:t>(6</a:t>
            </a:r>
            <a:r>
              <a:rPr lang="en-GB" b="1" dirty="0">
                <a:latin typeface="Comic Sans MS" panose="030F0702030302020204" pitchFamily="66" charset="0"/>
              </a:rPr>
              <a:t>) = "</a:t>
            </a:r>
            <a:r>
              <a:rPr lang="en-GB" b="1" dirty="0" smtClean="0">
                <a:latin typeface="Comic Sans MS" panose="030F0702030302020204" pitchFamily="66" charset="0"/>
              </a:rPr>
              <a:t>Spain" </a:t>
            </a:r>
            <a:endParaRPr lang="en-GB" dirty="0">
              <a:latin typeface="Comic Sans MS" panose="030F0702030302020204" pitchFamily="66" charset="0"/>
            </a:endParaRPr>
          </a:p>
          <a:p>
            <a:endParaRPr lang="en-GB" dirty="0"/>
          </a:p>
          <a:p>
            <a:r>
              <a:rPr lang="en-GB" b="1" dirty="0"/>
              <a:t>But there are 7 countries here, how does that work?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78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Arrays -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Create </a:t>
            </a:r>
            <a:r>
              <a:rPr lang="en-GB" dirty="0"/>
              <a:t>a vb.net forms application.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Add </a:t>
            </a:r>
            <a:r>
              <a:rPr lang="en-GB" dirty="0"/>
              <a:t>a </a:t>
            </a:r>
            <a:r>
              <a:rPr lang="en-GB" dirty="0" err="1"/>
              <a:t>listbox</a:t>
            </a:r>
            <a:r>
              <a:rPr lang="en-GB" dirty="0"/>
              <a:t> control, name this </a:t>
            </a:r>
            <a:r>
              <a:rPr lang="en-GB" dirty="0" err="1"/>
              <a:t>lstCountries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Create </a:t>
            </a:r>
            <a:r>
              <a:rPr lang="en-GB" dirty="0"/>
              <a:t>the array of countries (previous slides). </a:t>
            </a:r>
          </a:p>
          <a:p>
            <a:r>
              <a:rPr lang="en-GB" dirty="0" smtClean="0"/>
              <a:t>Populate </a:t>
            </a:r>
            <a:r>
              <a:rPr lang="en-GB" dirty="0"/>
              <a:t>the </a:t>
            </a:r>
            <a:r>
              <a:rPr lang="en-GB" dirty="0" err="1"/>
              <a:t>listbox</a:t>
            </a:r>
            <a:r>
              <a:rPr lang="en-GB" dirty="0"/>
              <a:t> with these countries. </a:t>
            </a:r>
          </a:p>
          <a:p>
            <a:r>
              <a:rPr lang="en-GB" dirty="0" smtClean="0"/>
              <a:t>Here </a:t>
            </a:r>
            <a:r>
              <a:rPr lang="en-GB" dirty="0"/>
              <a:t>is a loop to populate the </a:t>
            </a:r>
            <a:r>
              <a:rPr lang="en-GB" dirty="0" err="1"/>
              <a:t>listbox</a:t>
            </a:r>
            <a:r>
              <a:rPr lang="en-GB" dirty="0"/>
              <a:t> (if you need it</a:t>
            </a:r>
            <a:r>
              <a:rPr lang="en-GB" dirty="0" smtClean="0"/>
              <a:t>)</a:t>
            </a:r>
          </a:p>
          <a:p>
            <a:pPr indent="0">
              <a:buNone/>
            </a:pPr>
            <a:r>
              <a:rPr lang="en-GB" dirty="0" smtClean="0"/>
              <a:t> </a:t>
            </a:r>
            <a:endParaRPr lang="en-GB" dirty="0"/>
          </a:p>
          <a:p>
            <a:pPr indent="0">
              <a:buNone/>
            </a:pPr>
            <a:r>
              <a:rPr lang="en-GB" dirty="0">
                <a:latin typeface="Comic Sans MS" panose="030F0702030302020204" pitchFamily="66" charset="0"/>
              </a:rPr>
              <a:t>For </a:t>
            </a:r>
            <a:r>
              <a:rPr lang="en-GB" dirty="0" err="1">
                <a:latin typeface="Comic Sans MS" panose="030F0702030302020204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 = 0 To </a:t>
            </a:r>
            <a:r>
              <a:rPr lang="en-GB" dirty="0" err="1">
                <a:latin typeface="Comic Sans MS" panose="030F0702030302020204" pitchFamily="66" charset="0"/>
              </a:rPr>
              <a:t>strCountries.Length</a:t>
            </a:r>
            <a:r>
              <a:rPr lang="en-GB" dirty="0">
                <a:latin typeface="Comic Sans MS" panose="030F0702030302020204" pitchFamily="66" charset="0"/>
              </a:rPr>
              <a:t> - 1 </a:t>
            </a:r>
          </a:p>
          <a:p>
            <a:pPr indent="0">
              <a:buNone/>
            </a:pPr>
            <a:r>
              <a:rPr lang="en-GB" dirty="0" err="1">
                <a:latin typeface="Comic Sans MS" panose="030F0702030302020204" pitchFamily="66" charset="0"/>
              </a:rPr>
              <a:t>lstCountries.Items.Add</a:t>
            </a:r>
            <a:r>
              <a:rPr lang="en-GB" dirty="0">
                <a:latin typeface="Comic Sans MS" panose="030F0702030302020204" pitchFamily="66" charset="0"/>
              </a:rPr>
              <a:t>(</a:t>
            </a:r>
            <a:r>
              <a:rPr lang="en-GB" dirty="0" err="1">
                <a:latin typeface="Comic Sans MS" panose="030F0702030302020204" pitchFamily="66" charset="0"/>
              </a:rPr>
              <a:t>strCountries</a:t>
            </a:r>
            <a:r>
              <a:rPr lang="en-GB" dirty="0">
                <a:latin typeface="Comic Sans MS" panose="030F0702030302020204" pitchFamily="66" charset="0"/>
              </a:rPr>
              <a:t>(</a:t>
            </a:r>
            <a:r>
              <a:rPr lang="en-GB" dirty="0" err="1">
                <a:latin typeface="Comic Sans MS" panose="030F0702030302020204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))</a:t>
            </a:r>
            <a:r>
              <a:rPr lang="en-GB" sz="3600" dirty="0">
                <a:latin typeface="Comic Sans MS" panose="030F0702030302020204" pitchFamily="66" charset="0"/>
              </a:rPr>
              <a:t> </a:t>
            </a:r>
          </a:p>
          <a:p>
            <a:pPr indent="0">
              <a:buNone/>
            </a:pPr>
            <a:r>
              <a:rPr lang="en-GB" dirty="0">
                <a:latin typeface="Comic Sans MS" panose="030F0702030302020204" pitchFamily="66" charset="0"/>
              </a:rPr>
              <a:t>Next </a:t>
            </a:r>
            <a:r>
              <a:rPr lang="en-GB" dirty="0" err="1">
                <a:latin typeface="Comic Sans MS" panose="030F0702030302020204" pitchFamily="66" charset="0"/>
              </a:rPr>
              <a:t>i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6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Programming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Brief:</a:t>
            </a:r>
            <a:endParaRPr lang="en-GB" dirty="0"/>
          </a:p>
          <a:p>
            <a:r>
              <a:rPr lang="en-GB" dirty="0"/>
              <a:t>Create a new vb.net windows application and call it tennis courts. </a:t>
            </a:r>
          </a:p>
          <a:p>
            <a:r>
              <a:rPr lang="en-GB" dirty="0"/>
              <a:t>Create an array to hold a sequence of numbers from 1 to 4. </a:t>
            </a:r>
          </a:p>
          <a:p>
            <a:r>
              <a:rPr lang="en-GB" dirty="0"/>
              <a:t>Create a second array to hold 4 colours and initialise using fours colours of your choice. </a:t>
            </a:r>
          </a:p>
          <a:p>
            <a:r>
              <a:rPr lang="en-GB" dirty="0" smtClean="0"/>
              <a:t>This brief is on the Wiki, use this for the design and the code (tennis_court.pdf). </a:t>
            </a:r>
            <a:endParaRPr lang="en-GB" dirty="0"/>
          </a:p>
          <a:p>
            <a:r>
              <a:rPr lang="en-GB" dirty="0"/>
              <a:t>There is an extension task and a more advanced task to do if you want to try. You may have to research the advanced task.</a:t>
            </a:r>
          </a:p>
        </p:txBody>
      </p:sp>
    </p:spTree>
    <p:extLst>
      <p:ext uri="{BB962C8B-B14F-4D97-AF65-F5344CB8AC3E}">
        <p14:creationId xmlns:p14="http://schemas.microsoft.com/office/powerpoint/2010/main" val="362333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4141419"/>
          </a:xfrm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 smtClean="0"/>
              <a:t>Day 1</a:t>
            </a:r>
          </a:p>
          <a:p>
            <a:pPr lvl="1"/>
            <a:r>
              <a:rPr lang="en-GB" sz="1800" dirty="0"/>
              <a:t>VB.net</a:t>
            </a:r>
          </a:p>
          <a:p>
            <a:pPr lvl="2"/>
            <a:r>
              <a:rPr lang="en-GB" dirty="0"/>
              <a:t>If</a:t>
            </a:r>
          </a:p>
          <a:p>
            <a:pPr lvl="2"/>
            <a:r>
              <a:rPr lang="en-GB" dirty="0"/>
              <a:t>Select case</a:t>
            </a:r>
          </a:p>
          <a:p>
            <a:pPr lvl="2"/>
            <a:r>
              <a:rPr lang="en-GB" dirty="0"/>
              <a:t>While</a:t>
            </a:r>
          </a:p>
          <a:p>
            <a:pPr lvl="2"/>
            <a:r>
              <a:rPr lang="en-GB" dirty="0" smtClean="0"/>
              <a:t>Until</a:t>
            </a:r>
          </a:p>
          <a:p>
            <a:pPr lvl="2"/>
            <a:r>
              <a:rPr lang="en-GB" dirty="0" smtClean="0"/>
              <a:t>Arrays</a:t>
            </a:r>
            <a:endParaRPr lang="en-GB" dirty="0"/>
          </a:p>
          <a:p>
            <a:pPr lvl="2"/>
            <a:r>
              <a:rPr lang="en-GB" dirty="0"/>
              <a:t>Make a decent application </a:t>
            </a:r>
            <a:r>
              <a:rPr lang="en-GB" dirty="0" smtClean="0"/>
              <a:t>(</a:t>
            </a:r>
            <a:r>
              <a:rPr lang="en-GB" smtClean="0"/>
              <a:t>vehicle booking)</a:t>
            </a:r>
            <a:endParaRPr lang="en-GB" dirty="0" smtClean="0"/>
          </a:p>
          <a:p>
            <a:pPr marL="914400" lvl="2" indent="0">
              <a:buNone/>
            </a:pPr>
            <a:endParaRPr lang="en-GB" dirty="0" smtClean="0"/>
          </a:p>
          <a:p>
            <a:r>
              <a:rPr lang="en-GB" dirty="0" smtClean="0"/>
              <a:t>Day 2</a:t>
            </a:r>
          </a:p>
          <a:p>
            <a:pPr lvl="1"/>
            <a:r>
              <a:rPr lang="en-GB" dirty="0"/>
              <a:t>VB.net</a:t>
            </a:r>
          </a:p>
          <a:p>
            <a:pPr lvl="2"/>
            <a:r>
              <a:rPr lang="en-GB" dirty="0"/>
              <a:t>Web </a:t>
            </a:r>
            <a:r>
              <a:rPr lang="en-GB" dirty="0" smtClean="0"/>
              <a:t>application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4125920"/>
          </a:xfrm>
          <a:ln w="19050">
            <a:solidFill>
              <a:schemeClr val="bg2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/>
              <a:t>Day 3</a:t>
            </a:r>
          </a:p>
          <a:p>
            <a:pPr lvl="1"/>
            <a:r>
              <a:rPr lang="en-GB" dirty="0"/>
              <a:t>Web application</a:t>
            </a:r>
          </a:p>
          <a:p>
            <a:endParaRPr lang="en-GB" dirty="0" smtClean="0"/>
          </a:p>
          <a:p>
            <a:r>
              <a:rPr lang="en-GB" dirty="0" smtClean="0"/>
              <a:t>Day </a:t>
            </a:r>
            <a:r>
              <a:rPr lang="en-GB" dirty="0"/>
              <a:t>4</a:t>
            </a:r>
          </a:p>
          <a:p>
            <a:pPr lvl="1"/>
            <a:r>
              <a:rPr lang="en-GB" dirty="0"/>
              <a:t>C#</a:t>
            </a:r>
          </a:p>
          <a:p>
            <a:pPr lvl="2"/>
            <a:r>
              <a:rPr lang="en-GB" dirty="0"/>
              <a:t>Objects</a:t>
            </a:r>
          </a:p>
          <a:p>
            <a:pPr lvl="2"/>
            <a:r>
              <a:rPr lang="en-GB" dirty="0"/>
              <a:t>Classes</a:t>
            </a:r>
          </a:p>
          <a:p>
            <a:pPr lvl="2"/>
            <a:r>
              <a:rPr lang="en-GB" dirty="0"/>
              <a:t>Methods</a:t>
            </a:r>
          </a:p>
          <a:p>
            <a:pPr lvl="2"/>
            <a:r>
              <a:rPr lang="en-GB" dirty="0" smtClean="0"/>
              <a:t>Constructor</a:t>
            </a:r>
          </a:p>
          <a:p>
            <a:pPr marL="914400" lvl="2" indent="0">
              <a:buNone/>
            </a:pPr>
            <a:endParaRPr lang="en-GB" dirty="0"/>
          </a:p>
          <a:p>
            <a:r>
              <a:rPr lang="en-GB" dirty="0" smtClean="0"/>
              <a:t>Day5</a:t>
            </a:r>
          </a:p>
          <a:p>
            <a:pPr lvl="1"/>
            <a:r>
              <a:rPr lang="en-GB" dirty="0" smtClean="0"/>
              <a:t>C#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495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VB.net -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Task 2</a:t>
            </a:r>
          </a:p>
          <a:p>
            <a:r>
              <a:rPr lang="en-GB" dirty="0" smtClean="0"/>
              <a:t>Create a program that will allow a user to select a car or a truck</a:t>
            </a:r>
          </a:p>
          <a:p>
            <a:r>
              <a:rPr lang="en-GB" dirty="0" smtClean="0"/>
              <a:t>When the user selects Cars a dropdown should display a range of cars to choose from. Similarly, when the user selects a truck, a range of trucks should be displayed.</a:t>
            </a:r>
          </a:p>
          <a:p>
            <a:r>
              <a:rPr lang="en-GB" dirty="0" smtClean="0"/>
              <a:t>When the user selects a specific car, display various information about the specific vehicle, including the rental price.</a:t>
            </a:r>
          </a:p>
          <a:p>
            <a:r>
              <a:rPr lang="en-GB" dirty="0" smtClean="0"/>
              <a:t>Allow the user to rent the vehicle for a specified number of days, and display the total </a:t>
            </a:r>
            <a:r>
              <a:rPr lang="en-GB" smtClean="0"/>
              <a:t>costing including VAT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40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08BB1-8F8B-405D-A686-9408B5C87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Day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5029-54BC-4474-9FC7-4221968AE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VB.net</a:t>
            </a:r>
          </a:p>
          <a:p>
            <a:pPr lvl="1"/>
            <a:r>
              <a:rPr lang="en-GB" dirty="0" smtClean="0"/>
              <a:t>Web application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42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Web application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76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Day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C#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Classes</a:t>
            </a:r>
          </a:p>
          <a:p>
            <a:pPr lvl="1"/>
            <a:r>
              <a:rPr lang="en-GB" dirty="0" smtClean="0"/>
              <a:t>Methods</a:t>
            </a:r>
          </a:p>
          <a:p>
            <a:pPr lvl="1"/>
            <a:r>
              <a:rPr lang="en-GB" dirty="0" smtClean="0"/>
              <a:t>Constructors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6626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Day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9227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F857-C649-4BC9-BF60-AD1023348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40C9-272C-47A3-A532-124316765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VB.net</a:t>
            </a:r>
          </a:p>
          <a:p>
            <a:pPr lvl="1"/>
            <a:r>
              <a:rPr lang="en-GB" dirty="0" smtClean="0"/>
              <a:t>If</a:t>
            </a:r>
          </a:p>
          <a:p>
            <a:pPr lvl="1"/>
            <a:r>
              <a:rPr lang="en-GB" dirty="0" smtClean="0"/>
              <a:t>Select case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While</a:t>
            </a:r>
          </a:p>
          <a:p>
            <a:pPr lvl="1"/>
            <a:r>
              <a:rPr lang="en-GB" dirty="0" smtClean="0"/>
              <a:t>Until</a:t>
            </a:r>
          </a:p>
          <a:p>
            <a:r>
              <a:rPr lang="en-GB" dirty="0" smtClean="0"/>
              <a:t>Make a decent application (vehicle database system)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9264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Constructs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Iteration and loops. </a:t>
            </a:r>
          </a:p>
          <a:p>
            <a:r>
              <a:rPr lang="en-GB" dirty="0" smtClean="0"/>
              <a:t>R</a:t>
            </a:r>
            <a:r>
              <a:rPr lang="en-GB" dirty="0"/>
              <a:t>epetition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/>
              <a:t>Meanings: </a:t>
            </a:r>
          </a:p>
          <a:p>
            <a:r>
              <a:rPr lang="en-GB" dirty="0" smtClean="0"/>
              <a:t>Iteration </a:t>
            </a:r>
            <a:r>
              <a:rPr lang="en-GB" dirty="0"/>
              <a:t>– </a:t>
            </a:r>
          </a:p>
          <a:p>
            <a:pPr lvl="1"/>
            <a:r>
              <a:rPr lang="en-GB" dirty="0"/>
              <a:t>to perform repeatedly. </a:t>
            </a:r>
            <a:endParaRPr lang="en-GB" dirty="0" smtClean="0"/>
          </a:p>
          <a:p>
            <a:r>
              <a:rPr lang="en-GB" dirty="0"/>
              <a:t>Repetition – </a:t>
            </a:r>
          </a:p>
          <a:p>
            <a:pPr lvl="1"/>
            <a:r>
              <a:rPr lang="en-GB" dirty="0"/>
              <a:t>the repeated use of ….. same code </a:t>
            </a:r>
          </a:p>
        </p:txBody>
      </p:sp>
    </p:spTree>
    <p:extLst>
      <p:ext uri="{BB962C8B-B14F-4D97-AF65-F5344CB8AC3E}">
        <p14:creationId xmlns:p14="http://schemas.microsoft.com/office/powerpoint/2010/main" val="374786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– if 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Example </a:t>
            </a:r>
          </a:p>
          <a:p>
            <a:endParaRPr lang="en-GB" dirty="0"/>
          </a:p>
          <a:p>
            <a:r>
              <a:rPr lang="en-GB" dirty="0"/>
              <a:t>Test if x = 5 or x = 10 </a:t>
            </a:r>
          </a:p>
          <a:p>
            <a:r>
              <a:rPr lang="en-GB" dirty="0"/>
              <a:t>If </a:t>
            </a:r>
            <a:r>
              <a:rPr lang="en-GB" dirty="0" err="1"/>
              <a:t>variableA</a:t>
            </a:r>
            <a:r>
              <a:rPr lang="en-GB" dirty="0"/>
              <a:t> = </a:t>
            </a:r>
            <a:r>
              <a:rPr lang="en-GB" dirty="0" err="1"/>
              <a:t>variableA</a:t>
            </a:r>
            <a:r>
              <a:rPr lang="en-GB" dirty="0"/>
              <a:t> </a:t>
            </a:r>
          </a:p>
          <a:p>
            <a:r>
              <a:rPr lang="en-GB" dirty="0"/>
              <a:t>If x &gt; 5 </a:t>
            </a:r>
          </a:p>
          <a:p>
            <a:r>
              <a:rPr lang="en-GB" dirty="0"/>
              <a:t>If x &lt;&gt; 22 </a:t>
            </a:r>
          </a:p>
          <a:p>
            <a:r>
              <a:rPr lang="en-GB" dirty="0"/>
              <a:t>And so on </a:t>
            </a:r>
          </a:p>
          <a:p>
            <a:r>
              <a:rPr lang="en-GB" dirty="0"/>
              <a:t>The If is called a selection statement since it can select alternative paths through the program.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810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</a:t>
            </a:r>
            <a:r>
              <a:rPr lang="en-GB" dirty="0"/>
              <a:t>IF 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01505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/>
              <a:t>A decision statement such as if can choose to take one path else take another. </a:t>
            </a:r>
          </a:p>
          <a:p>
            <a:r>
              <a:rPr lang="en-GB" sz="3600" dirty="0"/>
              <a:t>Example: </a:t>
            </a:r>
            <a:endParaRPr lang="en-GB" sz="3600" dirty="0" smtClean="0"/>
          </a:p>
          <a:p>
            <a:pPr marL="0" indent="0">
              <a:buNone/>
            </a:pPr>
            <a:endParaRPr lang="en-GB" sz="3600" dirty="0"/>
          </a:p>
          <a:p>
            <a:pPr marL="329184"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If x &gt; 10 then </a:t>
            </a:r>
          </a:p>
          <a:p>
            <a:pPr marL="585216" lvl="2" indent="0">
              <a:buNone/>
            </a:pPr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'Statements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  <a:p>
            <a:pPr marL="329184"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Else </a:t>
            </a:r>
          </a:p>
          <a:p>
            <a:pPr marL="585216" lvl="2" indent="0">
              <a:buNone/>
            </a:pPr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'do something else </a:t>
            </a:r>
          </a:p>
          <a:p>
            <a:pPr marL="329184"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End If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71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</a:t>
            </a:r>
            <a:r>
              <a:rPr lang="en-GB" dirty="0"/>
              <a:t>IF … </a:t>
            </a:r>
            <a:r>
              <a:rPr lang="en-GB" dirty="0" err="1"/>
              <a:t>IfElse</a:t>
            </a:r>
            <a:r>
              <a:rPr lang="en-GB" dirty="0"/>
              <a:t>…Else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A decision statement such as if can choose to take one path else take another, but you have situations where a number of conditions need to be checked to decide which statements to run. </a:t>
            </a:r>
          </a:p>
          <a:p>
            <a:r>
              <a:rPr lang="en-GB" dirty="0"/>
              <a:t>Example: </a:t>
            </a:r>
          </a:p>
          <a:p>
            <a:pPr lvl="2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if x &gt; 10 then </a:t>
            </a:r>
          </a:p>
          <a:p>
            <a:pPr lvl="2" indent="0">
              <a:buNone/>
            </a:pPr>
            <a:r>
              <a:rPr lang="en-GB" sz="2600" dirty="0">
                <a:solidFill>
                  <a:srgbClr val="00B050"/>
                </a:solidFill>
                <a:latin typeface="Comic Sans MS" panose="030F0702030302020204" pitchFamily="66" charset="0"/>
              </a:rPr>
              <a:t>	'Statements</a:t>
            </a:r>
            <a:r>
              <a:rPr lang="en-GB" sz="2600" dirty="0">
                <a:latin typeface="Comic Sans MS" panose="030F0702030302020204" pitchFamily="66" charset="0"/>
              </a:rPr>
              <a:t> </a:t>
            </a:r>
          </a:p>
          <a:p>
            <a:pPr lvl="2" indent="0">
              <a:buNone/>
            </a:pPr>
            <a:r>
              <a:rPr lang="en-GB" sz="2600" dirty="0" err="1">
                <a:latin typeface="Comic Sans MS" panose="030F0702030302020204" pitchFamily="66" charset="0"/>
              </a:rPr>
              <a:t>elseIf</a:t>
            </a:r>
            <a:r>
              <a:rPr lang="en-GB" sz="2600" dirty="0">
                <a:latin typeface="Comic Sans MS" panose="030F0702030302020204" pitchFamily="66" charset="0"/>
              </a:rPr>
              <a:t> x &gt; 5 then </a:t>
            </a:r>
          </a:p>
          <a:p>
            <a:pPr lvl="2" indent="0">
              <a:buNone/>
            </a:pPr>
            <a:r>
              <a:rPr lang="en-GB" sz="2600" dirty="0">
                <a:solidFill>
                  <a:srgbClr val="00B050"/>
                </a:solidFill>
                <a:latin typeface="Comic Sans MS" panose="030F0702030302020204" pitchFamily="66" charset="0"/>
              </a:rPr>
              <a:t>	'do these </a:t>
            </a:r>
          </a:p>
          <a:p>
            <a:pPr lvl="2" indent="0">
              <a:buNone/>
            </a:pPr>
            <a:r>
              <a:rPr lang="en-GB" sz="2600" dirty="0" err="1">
                <a:latin typeface="Comic Sans MS" panose="030F0702030302020204" pitchFamily="66" charset="0"/>
              </a:rPr>
              <a:t>elseif</a:t>
            </a:r>
            <a:r>
              <a:rPr lang="en-GB" sz="2600" dirty="0">
                <a:latin typeface="Comic Sans MS" panose="030F0702030302020204" pitchFamily="66" charset="0"/>
              </a:rPr>
              <a:t> x &gt; 3 Then </a:t>
            </a:r>
          </a:p>
          <a:p>
            <a:pPr lvl="2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	</a:t>
            </a:r>
            <a:r>
              <a:rPr lang="en-GB" sz="2600" dirty="0">
                <a:solidFill>
                  <a:srgbClr val="00B050"/>
                </a:solidFill>
                <a:latin typeface="Comic Sans MS" panose="030F0702030302020204" pitchFamily="66" charset="0"/>
              </a:rPr>
              <a:t>'do these </a:t>
            </a:r>
          </a:p>
          <a:p>
            <a:pPr lvl="2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else </a:t>
            </a:r>
          </a:p>
          <a:p>
            <a:pPr lvl="2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	</a:t>
            </a:r>
            <a:r>
              <a:rPr lang="en-GB" sz="2600" dirty="0">
                <a:solidFill>
                  <a:srgbClr val="00B050"/>
                </a:solidFill>
                <a:latin typeface="Comic Sans MS" panose="030F0702030302020204" pitchFamily="66" charset="0"/>
              </a:rPr>
              <a:t>'do these </a:t>
            </a:r>
          </a:p>
          <a:p>
            <a:pPr lvl="2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end If </a:t>
            </a:r>
          </a:p>
          <a:p>
            <a:endParaRPr lang="en-GB" dirty="0"/>
          </a:p>
        </p:txBody>
      </p:sp>
      <p:sp>
        <p:nvSpPr>
          <p:cNvPr id="4" name="Diamond 3"/>
          <p:cNvSpPr/>
          <p:nvPr/>
        </p:nvSpPr>
        <p:spPr>
          <a:xfrm>
            <a:off x="7265096" y="3156559"/>
            <a:ext cx="1628383" cy="70145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>
                    <a:lumMod val="95000"/>
                  </a:schemeClr>
                </a:solidFill>
                <a:latin typeface="Comic Sans MS" panose="030F0702030302020204" pitchFamily="66" charset="0"/>
              </a:rPr>
              <a:t>x &gt; </a:t>
            </a:r>
            <a:r>
              <a:rPr lang="en-GB" sz="1400" dirty="0" smtClean="0">
                <a:solidFill>
                  <a:schemeClr val="tx1">
                    <a:lumMod val="95000"/>
                  </a:schemeClr>
                </a:solidFill>
                <a:latin typeface="Comic Sans MS" panose="030F0702030302020204" pitchFamily="66" charset="0"/>
              </a:rPr>
              <a:t>10?</a:t>
            </a:r>
            <a:endParaRPr lang="en-GB" sz="1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Diamond 4"/>
          <p:cNvSpPr/>
          <p:nvPr/>
        </p:nvSpPr>
        <p:spPr>
          <a:xfrm>
            <a:off x="8795359" y="4136531"/>
            <a:ext cx="1628383" cy="70145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x &gt; </a:t>
            </a:r>
            <a:r>
              <a:rPr lang="en-GB" dirty="0" smtClean="0">
                <a:latin typeface="Comic Sans MS" panose="030F0702030302020204" pitchFamily="66" charset="0"/>
              </a:rPr>
              <a:t>5?</a:t>
            </a:r>
            <a:endParaRPr lang="en-GB" dirty="0"/>
          </a:p>
        </p:txBody>
      </p:sp>
      <p:sp>
        <p:nvSpPr>
          <p:cNvPr id="6" name="Diamond 5"/>
          <p:cNvSpPr/>
          <p:nvPr/>
        </p:nvSpPr>
        <p:spPr>
          <a:xfrm>
            <a:off x="10325622" y="5116503"/>
            <a:ext cx="1628383" cy="70145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x &gt; </a:t>
            </a:r>
            <a:r>
              <a:rPr lang="en-GB" dirty="0" smtClean="0">
                <a:latin typeface="Comic Sans MS" panose="030F0702030302020204" pitchFamily="66" charset="0"/>
              </a:rPr>
              <a:t>3?</a:t>
            </a:r>
            <a:endParaRPr lang="en-GB" dirty="0"/>
          </a:p>
        </p:txBody>
      </p:sp>
      <p:cxnSp>
        <p:nvCxnSpPr>
          <p:cNvPr id="17" name="Straight Connector 16"/>
          <p:cNvCxnSpPr>
            <a:stCxn id="4" idx="3"/>
          </p:cNvCxnSpPr>
          <p:nvPr/>
        </p:nvCxnSpPr>
        <p:spPr>
          <a:xfrm flipV="1">
            <a:off x="8893479" y="3507287"/>
            <a:ext cx="72774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9609550" y="3507287"/>
            <a:ext cx="11673" cy="629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0423742" y="4487259"/>
            <a:ext cx="72774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1139813" y="4487259"/>
            <a:ext cx="11673" cy="629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515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- </a:t>
            </a:r>
            <a:r>
              <a:rPr lang="en-GB" dirty="0"/>
              <a:t>Programming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 a new GUI program using </a:t>
            </a:r>
            <a:r>
              <a:rPr lang="en-GB" dirty="0" smtClean="0"/>
              <a:t>VS. </a:t>
            </a:r>
            <a:endParaRPr lang="en-GB" dirty="0"/>
          </a:p>
          <a:p>
            <a:r>
              <a:rPr lang="en-GB" dirty="0"/>
              <a:t>We are going to use a new feature for this program called the message box. </a:t>
            </a:r>
          </a:p>
          <a:p>
            <a:r>
              <a:rPr lang="en-GB" dirty="0"/>
              <a:t>The Message box is called a dialogue window since it displays in a small window allow the user to respond to the message. </a:t>
            </a:r>
          </a:p>
          <a:p>
            <a:r>
              <a:rPr lang="en-GB" dirty="0"/>
              <a:t>Let’s try this out. </a:t>
            </a:r>
          </a:p>
          <a:p>
            <a:r>
              <a:rPr lang="en-GB" dirty="0"/>
              <a:t>Once you have a blank form showing, double click on the form to go to the form load code stub, we are not adding controls to this program.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7316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VB.net – Programming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338199" cy="4048429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In the Form1_load code stub enter this code then run it. </a:t>
            </a:r>
            <a:endParaRPr lang="en-GB" dirty="0" smtClean="0"/>
          </a:p>
          <a:p>
            <a:endParaRPr lang="en-GB" dirty="0"/>
          </a:p>
          <a:p>
            <a:pPr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Dim Mark as Integer </a:t>
            </a:r>
          </a:p>
          <a:p>
            <a:pPr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Mark = </a:t>
            </a:r>
            <a:r>
              <a:rPr lang="en-GB" sz="2800" dirty="0" err="1">
                <a:latin typeface="Comic Sans MS" panose="030F0702030302020204" pitchFamily="66" charset="0"/>
              </a:rPr>
              <a:t>InputBox</a:t>
            </a:r>
            <a:r>
              <a:rPr lang="en-GB" sz="2800" dirty="0">
                <a:latin typeface="Comic Sans MS" panose="030F0702030302020204" pitchFamily="66" charset="0"/>
              </a:rPr>
              <a:t>(“Enter an exam mark from 0 to 100”) </a:t>
            </a:r>
          </a:p>
          <a:p>
            <a:pPr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If Mark &gt;= 60 then </a:t>
            </a:r>
          </a:p>
          <a:p>
            <a:pPr lvl="1" indent="0">
              <a:buNone/>
            </a:pPr>
            <a:r>
              <a:rPr lang="en-GB" sz="2800" dirty="0" err="1">
                <a:latin typeface="Comic Sans MS" panose="030F0702030302020204" pitchFamily="66" charset="0"/>
              </a:rPr>
              <a:t>MessageBox.Show</a:t>
            </a:r>
            <a:r>
              <a:rPr lang="en-GB" sz="2800" dirty="0">
                <a:latin typeface="Comic Sans MS" panose="030F0702030302020204" pitchFamily="66" charset="0"/>
              </a:rPr>
              <a:t>(“Merit”) </a:t>
            </a:r>
          </a:p>
          <a:p>
            <a:pPr lvl="1" indent="0">
              <a:buNone/>
            </a:pPr>
            <a:r>
              <a:rPr lang="en-GB" sz="2800" dirty="0" err="1">
                <a:latin typeface="Comic Sans MS" panose="030F0702030302020204" pitchFamily="66" charset="0"/>
              </a:rPr>
              <a:t>ElseIf</a:t>
            </a:r>
            <a:r>
              <a:rPr lang="en-GB" sz="2800" dirty="0">
                <a:latin typeface="Comic Sans MS" panose="030F0702030302020204" pitchFamily="66" charset="0"/>
              </a:rPr>
              <a:t> Mark &gt;= 40 Then </a:t>
            </a:r>
          </a:p>
          <a:p>
            <a:pPr lvl="1" indent="0">
              <a:buNone/>
            </a:pPr>
            <a:r>
              <a:rPr lang="en-GB" sz="2800" dirty="0" err="1">
                <a:latin typeface="Comic Sans MS" panose="030F0702030302020204" pitchFamily="66" charset="0"/>
              </a:rPr>
              <a:t>MessageBox.Show</a:t>
            </a:r>
            <a:r>
              <a:rPr lang="en-GB" sz="2800" dirty="0">
                <a:latin typeface="Comic Sans MS" panose="030F0702030302020204" pitchFamily="66" charset="0"/>
              </a:rPr>
              <a:t>(“Pass”) </a:t>
            </a:r>
          </a:p>
          <a:p>
            <a:pPr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Else </a:t>
            </a:r>
          </a:p>
          <a:p>
            <a:pPr lvl="1" indent="0">
              <a:buNone/>
            </a:pPr>
            <a:r>
              <a:rPr lang="en-GB" sz="2800" dirty="0" err="1">
                <a:latin typeface="Comic Sans MS" panose="030F0702030302020204" pitchFamily="66" charset="0"/>
              </a:rPr>
              <a:t>MessageBox.Show</a:t>
            </a:r>
            <a:r>
              <a:rPr lang="en-GB" sz="2800" dirty="0">
                <a:latin typeface="Comic Sans MS" panose="030F0702030302020204" pitchFamily="66" charset="0"/>
              </a:rPr>
              <a:t>(“A mark of “ + </a:t>
            </a:r>
            <a:r>
              <a:rPr lang="en-GB" sz="2800" dirty="0" err="1">
                <a:latin typeface="Comic Sans MS" panose="030F0702030302020204" pitchFamily="66" charset="0"/>
              </a:rPr>
              <a:t>Mark.tostring</a:t>
            </a:r>
            <a:r>
              <a:rPr lang="en-GB" sz="2800" dirty="0">
                <a:latin typeface="Comic Sans MS" panose="030F0702030302020204" pitchFamily="66" charset="0"/>
              </a:rPr>
              <a:t> + “ is a fail”) </a:t>
            </a:r>
          </a:p>
          <a:p>
            <a:pPr lvl="1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End if</a:t>
            </a:r>
            <a:r>
              <a:rPr lang="en-GB" sz="2800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29320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1833</TotalTime>
  <Words>1064</Words>
  <Application>Microsoft Office PowerPoint</Application>
  <PresentationFormat>Widescreen</PresentationFormat>
  <Paragraphs>205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Comic Sans MS</vt:lpstr>
      <vt:lpstr>Trebuchet MS</vt:lpstr>
      <vt:lpstr>Berlin</vt:lpstr>
      <vt:lpstr>Software Developer Technician</vt:lpstr>
      <vt:lpstr>Agenda</vt:lpstr>
      <vt:lpstr>Day 1</vt:lpstr>
      <vt:lpstr>VB.net - Constructs</vt:lpstr>
      <vt:lpstr>VB.net – if statements</vt:lpstr>
      <vt:lpstr>VB.net - IF Else Statements</vt:lpstr>
      <vt:lpstr>VB.net - IF … IfElse…Else statements</vt:lpstr>
      <vt:lpstr>VB.net - Programming Task</vt:lpstr>
      <vt:lpstr>VB.net – Programming Task</vt:lpstr>
      <vt:lpstr>VB.net - IF … IfElse…Else Statements</vt:lpstr>
      <vt:lpstr>VB.net – Select Case</vt:lpstr>
      <vt:lpstr>VB.net - Tasks</vt:lpstr>
      <vt:lpstr>Arrays</vt:lpstr>
      <vt:lpstr>Arrays: Example</vt:lpstr>
      <vt:lpstr>Arrays</vt:lpstr>
      <vt:lpstr>Arrays</vt:lpstr>
      <vt:lpstr>Arrays</vt:lpstr>
      <vt:lpstr>Arrays - Task</vt:lpstr>
      <vt:lpstr>Programming Challenge</vt:lpstr>
      <vt:lpstr>VB.net - Tasks</vt:lpstr>
      <vt:lpstr>Day 2</vt:lpstr>
      <vt:lpstr>Day 3</vt:lpstr>
      <vt:lpstr>Day 4</vt:lpstr>
      <vt:lpstr>Day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Developer Technician</dc:title>
  <dc:creator>Len</dc:creator>
  <cp:lastModifiedBy>Leonard Shand</cp:lastModifiedBy>
  <cp:revision>19</cp:revision>
  <dcterms:created xsi:type="dcterms:W3CDTF">2018-02-19T09:00:17Z</dcterms:created>
  <dcterms:modified xsi:type="dcterms:W3CDTF">2018-04-23T08:17:08Z</dcterms:modified>
</cp:coreProperties>
</file>