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16"/>
  </p:notesMasterIdLst>
  <p:sldIdLst>
    <p:sldId id="321" r:id="rId2"/>
    <p:sldId id="305" r:id="rId3"/>
    <p:sldId id="322" r:id="rId4"/>
    <p:sldId id="323" r:id="rId5"/>
    <p:sldId id="324" r:id="rId6"/>
    <p:sldId id="325" r:id="rId7"/>
    <p:sldId id="326" r:id="rId8"/>
    <p:sldId id="331" r:id="rId9"/>
    <p:sldId id="327" r:id="rId10"/>
    <p:sldId id="328" r:id="rId11"/>
    <p:sldId id="329" r:id="rId12"/>
    <p:sldId id="330" r:id="rId13"/>
    <p:sldId id="332" r:id="rId14"/>
    <p:sldId id="33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2"/>
    <p:restoredTop sz="94662"/>
  </p:normalViewPr>
  <p:slideViewPr>
    <p:cSldViewPr snapToGrid="0" snapToObjects="1">
      <p:cViewPr varScale="1">
        <p:scale>
          <a:sx n="62" d="100"/>
          <a:sy n="62" d="100"/>
        </p:scale>
        <p:origin x="10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EA16AA-C3C9-524C-AA95-1B316E339F06}" type="datetimeFigureOut">
              <a:rPr lang="en-US" smtClean="0"/>
              <a:t>1/22/2021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0B4FF-D04F-0347-9B11-4E87A25C494D}" type="slidenum">
              <a:rPr lang="en-US" smtClean="0"/>
              <a:t>‹#›</a:t>
            </a:fld>
            <a:endParaRPr lang="en-US"/>
          </a:p>
        </p:txBody>
      </p:sp>
    </p:spTree>
    <p:extLst>
      <p:ext uri="{BB962C8B-B14F-4D97-AF65-F5344CB8AC3E}">
        <p14:creationId xmlns:p14="http://schemas.microsoft.com/office/powerpoint/2010/main" val="1182182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solidFill>
                  <a:schemeClr val="accent1">
                    <a:lumMod val="75000"/>
                  </a:schemeClr>
                </a:solidFill>
                <a:latin typeface="+mn-lt"/>
              </a:defRPr>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sp>
        <p:nvSpPr>
          <p:cNvPr id="6" name="Slide Number Placeholder 5"/>
          <p:cNvSpPr>
            <a:spLocks noGrp="1"/>
          </p:cNvSpPr>
          <p:nvPr>
            <p:ph type="sldNum" sz="quarter" idx="12"/>
          </p:nvPr>
        </p:nvSpPr>
        <p:spPr>
          <a:xfrm>
            <a:off x="11568608" y="6237312"/>
            <a:ext cx="504107" cy="365125"/>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999580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1FA3F48C-C7C6-4055-9F49-3777875E72AE}" type="datetimeFigureOut">
              <a:rPr lang="en-US" smtClean="0"/>
              <a:t>1/22/2021</a:t>
            </a:fld>
            <a:endParaRPr lang="en-US"/>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52395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6178E61D-D431-422C-9764-11DAFE33AB63}" type="datetimeFigureOut">
              <a:rPr lang="en-US" smtClean="0"/>
              <a:t>1/22/2021</a:t>
            </a:fld>
            <a:endParaRPr lang="en-US"/>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34960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2822" y="365127"/>
            <a:ext cx="11590421" cy="1325563"/>
          </a:xfrm>
        </p:spPr>
        <p:txBody>
          <a:bodyPr/>
          <a:lstStyle>
            <a:lvl1pPr>
              <a:defRPr b="1">
                <a:solidFill>
                  <a:schemeClr val="accent1">
                    <a:lumMod val="75000"/>
                  </a:schemeClr>
                </a:solidFill>
              </a:defRPr>
            </a:lvl1pPr>
          </a:lstStyle>
          <a:p>
            <a:r>
              <a:rPr lang="en-US"/>
              <a:t>Click to edit Master title style</a:t>
            </a:r>
            <a:endParaRPr lang="en-GB" dirty="0"/>
          </a:p>
        </p:txBody>
      </p:sp>
      <p:sp>
        <p:nvSpPr>
          <p:cNvPr id="3" name="Content Placeholder 2"/>
          <p:cNvSpPr>
            <a:spLocks noGrp="1"/>
          </p:cNvSpPr>
          <p:nvPr>
            <p:ph idx="1"/>
          </p:nvPr>
        </p:nvSpPr>
        <p:spPr>
          <a:xfrm>
            <a:off x="312822" y="1825625"/>
            <a:ext cx="11590421" cy="49359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a:xfrm>
            <a:off x="11442032" y="6396458"/>
            <a:ext cx="461211" cy="365125"/>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882999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0949" y="1709740"/>
            <a:ext cx="11341769" cy="2852737"/>
          </a:xfrm>
        </p:spPr>
        <p:txBody>
          <a:bodyPr anchor="b"/>
          <a:lstStyle>
            <a:lvl1pPr>
              <a:defRPr sz="4500">
                <a:solidFill>
                  <a:schemeClr val="accent1">
                    <a:lumMod val="75000"/>
                  </a:schemeClr>
                </a:solidFill>
                <a:latin typeface="+mn-lt"/>
              </a:defRPr>
            </a:lvl1pPr>
          </a:lstStyle>
          <a:p>
            <a:r>
              <a:rPr lang="en-US"/>
              <a:t>Click to edit Master title style</a:t>
            </a:r>
            <a:endParaRPr lang="en-GB" dirty="0"/>
          </a:p>
        </p:txBody>
      </p:sp>
      <p:sp>
        <p:nvSpPr>
          <p:cNvPr id="3" name="Text Placeholder 2"/>
          <p:cNvSpPr>
            <a:spLocks noGrp="1"/>
          </p:cNvSpPr>
          <p:nvPr>
            <p:ph type="body" idx="1"/>
          </p:nvPr>
        </p:nvSpPr>
        <p:spPr>
          <a:xfrm>
            <a:off x="360949" y="4589465"/>
            <a:ext cx="11341769"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11265569" y="6356352"/>
            <a:ext cx="437147" cy="365125"/>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81301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467475" cy="1325563"/>
          </a:xfrm>
        </p:spPr>
        <p:txBody>
          <a:bodyPr/>
          <a:lstStyle>
            <a:lvl1pPr>
              <a:defRPr>
                <a:solidFill>
                  <a:schemeClr val="accent1">
                    <a:lumMod val="75000"/>
                  </a:schemeClr>
                </a:solidFill>
                <a:latin typeface="+mn-lt"/>
              </a:defRPr>
            </a:lvl1pPr>
          </a:lstStyle>
          <a:p>
            <a:r>
              <a:rPr lang="en-US"/>
              <a:t>Click to edit Master title style</a:t>
            </a:r>
            <a:endParaRPr lang="en-GB" dirty="0"/>
          </a:p>
        </p:txBody>
      </p:sp>
      <p:sp>
        <p:nvSpPr>
          <p:cNvPr id="3" name="Content Placeholder 2"/>
          <p:cNvSpPr>
            <a:spLocks noGrp="1"/>
          </p:cNvSpPr>
          <p:nvPr>
            <p:ph sz="half" idx="1"/>
          </p:nvPr>
        </p:nvSpPr>
        <p:spPr>
          <a:xfrm>
            <a:off x="838200" y="1825625"/>
            <a:ext cx="5181600" cy="48550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33475" cy="48550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a:xfrm>
            <a:off x="11305675" y="6315578"/>
            <a:ext cx="533400" cy="365125"/>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944305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247107"/>
          </a:xfrm>
        </p:spPr>
        <p:txBody>
          <a:bodyPr/>
          <a:lstStyle/>
          <a:p>
            <a:r>
              <a:rPr lang="en-US"/>
              <a:t>Click to edit Master title style</a:t>
            </a:r>
            <a:endParaRPr lang="en-GB"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421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421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a:xfrm>
            <a:off x="11530013" y="6356352"/>
            <a:ext cx="504107" cy="365125"/>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629024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5857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3126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573405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399"/>
            <a:ext cx="3932237" cy="466407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76347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363EFA5E-FA76-400D-B3DC-F0BA90E6D107}" type="datetimeFigureOut">
              <a:rPr lang="en-US" smtClean="0"/>
              <a:t>1/22/2021</a:t>
            </a:fld>
            <a:endParaRPr lang="en-US"/>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594227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4895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208568" y="31740"/>
            <a:ext cx="891770" cy="305145"/>
          </a:xfrm>
          <a:prstGeom prst="rect">
            <a:avLst/>
          </a:prstGeom>
        </p:spPr>
      </p:pic>
      <p:pic>
        <p:nvPicPr>
          <p:cNvPr id="8" name="Picture 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272464" y="22313"/>
            <a:ext cx="838200" cy="335280"/>
          </a:xfrm>
          <a:prstGeom prst="rect">
            <a:avLst/>
          </a:prstGeom>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328" y="31740"/>
            <a:ext cx="420403" cy="534354"/>
          </a:xfrm>
          <a:prstGeom prst="rect">
            <a:avLst/>
          </a:prstGeom>
        </p:spPr>
      </p:pic>
      <p:sp>
        <p:nvSpPr>
          <p:cNvPr id="4" name="Rectangle 3"/>
          <p:cNvSpPr/>
          <p:nvPr/>
        </p:nvSpPr>
        <p:spPr>
          <a:xfrm>
            <a:off x="0" y="6525344"/>
            <a:ext cx="12192000" cy="332656"/>
          </a:xfrm>
          <a:prstGeom prst="rect">
            <a:avLst/>
          </a:prstGeom>
          <a:solidFill>
            <a:srgbClr val="015A2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lide Number Placeholder 5"/>
          <p:cNvSpPr>
            <a:spLocks noGrp="1"/>
          </p:cNvSpPr>
          <p:nvPr>
            <p:ph type="sldNum" sz="quarter" idx="4"/>
          </p:nvPr>
        </p:nvSpPr>
        <p:spPr>
          <a:xfrm>
            <a:off x="11496600" y="6266473"/>
            <a:ext cx="504107"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37701530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defTabSz="685800" rtl="0" eaLnBrk="1" latinLnBrk="0" hangingPunct="1">
        <a:lnSpc>
          <a:spcPct val="90000"/>
        </a:lnSpc>
        <a:spcBef>
          <a:spcPct val="0"/>
        </a:spcBef>
        <a:buNone/>
        <a:defRPr sz="3300" kern="1200">
          <a:solidFill>
            <a:schemeClr val="accent1">
              <a:lumMod val="75000"/>
            </a:schemeClr>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bKjH8WhSu_E" TargetMode="External"/><Relationship Id="rId2" Type="http://schemas.openxmlformats.org/officeDocument/2006/relationships/hyperlink" Target="https://www.thomashenson.com/4-types-nosql-databases/" TargetMode="External"/><Relationship Id="rId1" Type="http://schemas.openxmlformats.org/officeDocument/2006/relationships/slideLayout" Target="../slideLayouts/slideLayout2.xml"/><Relationship Id="rId4" Type="http://schemas.openxmlformats.org/officeDocument/2006/relationships/hyperlink" Target="https://www.youtube.com/watch?v=ZS_kXvOeQ5Y"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lvl="0"/>
            <a:r>
              <a:rPr lang="en-US" b="1" dirty="0"/>
              <a:t> Database Design</a:t>
            </a:r>
            <a:br>
              <a:rPr lang="en-US" b="1" dirty="0"/>
            </a:br>
            <a:r>
              <a:rPr lang="en-US" b="1" dirty="0"/>
              <a:t>(5%, K2)</a:t>
            </a:r>
            <a:endParaRPr lang="en-GB" dirty="0"/>
          </a:p>
        </p:txBody>
      </p:sp>
      <p:sp>
        <p:nvSpPr>
          <p:cNvPr id="3" name="Subtitle 2"/>
          <p:cNvSpPr>
            <a:spLocks noGrp="1"/>
          </p:cNvSpPr>
          <p:nvPr>
            <p:ph type="subTitle" idx="1"/>
          </p:nvPr>
        </p:nvSpPr>
        <p:spPr/>
        <p:txBody>
          <a:bodyPr/>
          <a:lstStyle/>
          <a:p>
            <a:r>
              <a:rPr lang="en-US" b="1" dirty="0"/>
              <a:t>Connecting code to data sources</a:t>
            </a:r>
            <a:endParaRPr lang="en-GB" dirty="0"/>
          </a:p>
        </p:txBody>
      </p:sp>
    </p:spTree>
    <p:extLst>
      <p:ext uri="{BB962C8B-B14F-4D97-AF65-F5344CB8AC3E}">
        <p14:creationId xmlns:p14="http://schemas.microsoft.com/office/powerpoint/2010/main" val="3687596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NoSQL Columnar</a:t>
            </a:r>
          </a:p>
        </p:txBody>
      </p:sp>
      <p:sp>
        <p:nvSpPr>
          <p:cNvPr id="3" name="Content Placeholder 2"/>
          <p:cNvSpPr>
            <a:spLocks noGrp="1"/>
          </p:cNvSpPr>
          <p:nvPr>
            <p:ph idx="1"/>
          </p:nvPr>
        </p:nvSpPr>
        <p:spPr/>
        <p:txBody>
          <a:bodyPr>
            <a:normAutofit/>
          </a:bodyPr>
          <a:lstStyle/>
          <a:p>
            <a:r>
              <a:rPr lang="en-GB" dirty="0"/>
              <a:t>In columnar databases you have column families, which are containers for rows. </a:t>
            </a:r>
          </a:p>
          <a:p>
            <a:r>
              <a:rPr lang="en-GB" dirty="0"/>
              <a:t>No need to know all of the columns up front</a:t>
            </a:r>
          </a:p>
          <a:p>
            <a:r>
              <a:rPr lang="en-GB" dirty="0"/>
              <a:t>Each row doesn’t have to have the same number of columns. </a:t>
            </a:r>
          </a:p>
          <a:p>
            <a:r>
              <a:rPr lang="en-GB" dirty="0"/>
              <a:t>Columnar databases are best suited to analysing huge datasets</a:t>
            </a:r>
          </a:p>
          <a:p>
            <a:r>
              <a:rPr lang="en-GB" dirty="0"/>
              <a:t>High performance for data analysis (read only)</a:t>
            </a:r>
          </a:p>
          <a:p>
            <a:r>
              <a:rPr lang="en-GB" dirty="0"/>
              <a:t>Less efficient for update (read/write)</a:t>
            </a:r>
          </a:p>
        </p:txBody>
      </p:sp>
    </p:spTree>
    <p:extLst>
      <p:ext uri="{BB962C8B-B14F-4D97-AF65-F5344CB8AC3E}">
        <p14:creationId xmlns:p14="http://schemas.microsoft.com/office/powerpoint/2010/main" val="3634265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NoSQL Columnar</a:t>
            </a:r>
          </a:p>
        </p:txBody>
      </p:sp>
      <p:sp>
        <p:nvSpPr>
          <p:cNvPr id="3" name="Content Placeholder 2"/>
          <p:cNvSpPr>
            <a:spLocks noGrp="1"/>
          </p:cNvSpPr>
          <p:nvPr>
            <p:ph idx="1"/>
          </p:nvPr>
        </p:nvSpPr>
        <p:spPr>
          <a:xfrm>
            <a:off x="2034242" y="2336873"/>
            <a:ext cx="4061759" cy="3599316"/>
          </a:xfrm>
        </p:spPr>
        <p:txBody>
          <a:bodyPr/>
          <a:lstStyle/>
          <a:p>
            <a:r>
              <a:rPr lang="en-GB" dirty="0"/>
              <a:t>In a row store you have to access each row to total  the sales</a:t>
            </a:r>
          </a:p>
          <a:p>
            <a:endParaRPr lang="en-GB" dirty="0"/>
          </a:p>
          <a:p>
            <a:r>
              <a:rPr lang="en-GB" dirty="0"/>
              <a:t>In a column store you have to access one column to total the sales</a:t>
            </a:r>
          </a:p>
        </p:txBody>
      </p:sp>
      <p:pic>
        <p:nvPicPr>
          <p:cNvPr id="5124" name="Picture 4" descr="https://static1.squarespace.com/static/52d805bde4b09cce38a94ff9/t/53712d26e4b02899e91c0d4e/1399926069987/?format=750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2024" y="2420889"/>
            <a:ext cx="3048000" cy="4000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8953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3FB5A-58DD-4D29-A988-3D2AFD05E09C}"/>
              </a:ext>
            </a:extLst>
          </p:cNvPr>
          <p:cNvSpPr>
            <a:spLocks noGrp="1"/>
          </p:cNvSpPr>
          <p:nvPr>
            <p:ph type="title"/>
          </p:nvPr>
        </p:nvSpPr>
        <p:spPr/>
        <p:txBody>
          <a:bodyPr/>
          <a:lstStyle/>
          <a:p>
            <a:r>
              <a:rPr lang="en-GB" dirty="0"/>
              <a:t>Good websites</a:t>
            </a:r>
          </a:p>
        </p:txBody>
      </p:sp>
      <p:sp>
        <p:nvSpPr>
          <p:cNvPr id="3" name="Content Placeholder 2">
            <a:extLst>
              <a:ext uri="{FF2B5EF4-FFF2-40B4-BE49-F238E27FC236}">
                <a16:creationId xmlns:a16="http://schemas.microsoft.com/office/drawing/2014/main" id="{87F7D726-4718-4034-BE1A-7187B25CD7E4}"/>
              </a:ext>
            </a:extLst>
          </p:cNvPr>
          <p:cNvSpPr>
            <a:spLocks noGrp="1"/>
          </p:cNvSpPr>
          <p:nvPr>
            <p:ph idx="1"/>
          </p:nvPr>
        </p:nvSpPr>
        <p:spPr/>
        <p:txBody>
          <a:bodyPr/>
          <a:lstStyle/>
          <a:p>
            <a:r>
              <a:rPr lang="en-GB" dirty="0">
                <a:hlinkClick r:id="rId2"/>
              </a:rPr>
              <a:t>https://www.thomashenson.com/4-types-nosql-databases/</a:t>
            </a:r>
            <a:endParaRPr lang="en-GB" dirty="0"/>
          </a:p>
          <a:p>
            <a:pPr marL="0" indent="0">
              <a:buNone/>
            </a:pPr>
            <a:endParaRPr lang="en-GB" dirty="0"/>
          </a:p>
          <a:p>
            <a:pPr algn="l" fontAlgn="base"/>
            <a:r>
              <a:rPr lang="en-GB" sz="1800" b="0" i="0" dirty="0">
                <a:solidFill>
                  <a:srgbClr val="000000"/>
                </a:solidFill>
                <a:effectLst/>
                <a:latin typeface="Calibri" panose="020F0502020204030204" pitchFamily="34" charset="0"/>
              </a:rPr>
              <a:t>Good tutorial mongo </a:t>
            </a:r>
            <a:r>
              <a:rPr lang="en-GB" sz="1800" b="0" i="0" dirty="0" err="1">
                <a:solidFill>
                  <a:srgbClr val="000000"/>
                </a:solidFill>
                <a:effectLst/>
                <a:latin typeface="Calibri" panose="020F0502020204030204" pitchFamily="34" charset="0"/>
              </a:rPr>
              <a:t>db</a:t>
            </a:r>
            <a:r>
              <a:rPr lang="en-GB" sz="1800" b="0" i="0" dirty="0">
                <a:solidFill>
                  <a:srgbClr val="000000"/>
                </a:solidFill>
                <a:effectLst/>
                <a:latin typeface="Calibri" panose="020F0502020204030204" pitchFamily="34" charset="0"/>
              </a:rPr>
              <a:t> -  17 mins</a:t>
            </a:r>
          </a:p>
          <a:p>
            <a:pPr algn="l" fontAlgn="base"/>
            <a:r>
              <a:rPr lang="en-GB" sz="1800" b="0" i="0" dirty="0">
                <a:solidFill>
                  <a:srgbClr val="000000"/>
                </a:solidFill>
                <a:effectLst/>
                <a:latin typeface="Calibri" panose="020F0502020204030204" pitchFamily="34" charset="0"/>
                <a:hlinkClick r:id="rId3"/>
              </a:rPr>
              <a:t>https://www.youtube.com/watch?v=bKjH8WhSu_E</a:t>
            </a:r>
            <a:br>
              <a:rPr lang="en-GB" sz="1800" b="0" i="0" dirty="0">
                <a:solidFill>
                  <a:srgbClr val="000000"/>
                </a:solidFill>
                <a:effectLst/>
                <a:latin typeface="Calibri" panose="020F0502020204030204" pitchFamily="34" charset="0"/>
              </a:rPr>
            </a:br>
            <a:endParaRPr lang="en-GB" sz="1800" b="0" i="0" dirty="0">
              <a:solidFill>
                <a:srgbClr val="000000"/>
              </a:solidFill>
              <a:effectLst/>
              <a:latin typeface="Calibri" panose="020F0502020204030204" pitchFamily="34" charset="0"/>
            </a:endParaRPr>
          </a:p>
          <a:p>
            <a:pPr algn="l" fontAlgn="base"/>
            <a:r>
              <a:rPr lang="en-GB" sz="1800" b="0" i="0" dirty="0" err="1">
                <a:solidFill>
                  <a:srgbClr val="000000"/>
                </a:solidFill>
                <a:effectLst/>
                <a:latin typeface="Calibri" panose="020F0502020204030204" pitchFamily="34" charset="0"/>
              </a:rPr>
              <a:t>sql</a:t>
            </a:r>
            <a:r>
              <a:rPr lang="en-GB" sz="1800" b="0" i="0" dirty="0">
                <a:solidFill>
                  <a:srgbClr val="000000"/>
                </a:solidFill>
                <a:effectLst/>
                <a:latin typeface="Calibri" panose="020F0502020204030204" pitchFamily="34" charset="0"/>
              </a:rPr>
              <a:t> vs no </a:t>
            </a:r>
            <a:r>
              <a:rPr lang="en-GB" sz="1800" b="0" i="0" dirty="0" err="1">
                <a:solidFill>
                  <a:srgbClr val="000000"/>
                </a:solidFill>
                <a:effectLst/>
                <a:latin typeface="Calibri" panose="020F0502020204030204" pitchFamily="34" charset="0"/>
              </a:rPr>
              <a:t>sql</a:t>
            </a:r>
            <a:r>
              <a:rPr lang="en-GB" sz="1800" b="0" i="0" dirty="0">
                <a:solidFill>
                  <a:srgbClr val="000000"/>
                </a:solidFill>
                <a:effectLst/>
                <a:latin typeface="Calibri" panose="020F0502020204030204" pitchFamily="34" charset="0"/>
              </a:rPr>
              <a:t> - 21 mins</a:t>
            </a:r>
          </a:p>
          <a:p>
            <a:pPr algn="l" fontAlgn="base"/>
            <a:r>
              <a:rPr lang="en-GB" sz="1800" b="0" i="0" dirty="0">
                <a:solidFill>
                  <a:srgbClr val="000000"/>
                </a:solidFill>
                <a:effectLst/>
                <a:latin typeface="Calibri" panose="020F0502020204030204" pitchFamily="34" charset="0"/>
                <a:hlinkClick r:id="rId4"/>
              </a:rPr>
              <a:t>https://www.youtube.com/watch?v=ZS_kXvOeQ5Y</a:t>
            </a:r>
            <a:endParaRPr lang="en-GB" sz="1800" b="0" i="0" dirty="0">
              <a:solidFill>
                <a:srgbClr val="000000"/>
              </a:solidFill>
              <a:effectLst/>
              <a:latin typeface="Calibri" panose="020F0502020204030204" pitchFamily="34" charset="0"/>
            </a:endParaRPr>
          </a:p>
          <a:p>
            <a:endParaRPr lang="en-GB" dirty="0"/>
          </a:p>
        </p:txBody>
      </p:sp>
    </p:spTree>
    <p:extLst>
      <p:ext uri="{BB962C8B-B14F-4D97-AF65-F5344CB8AC3E}">
        <p14:creationId xmlns:p14="http://schemas.microsoft.com/office/powerpoint/2010/main" val="132375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7EF17-5DAB-4944-A029-B178D66CDD89}"/>
              </a:ext>
            </a:extLst>
          </p:cNvPr>
          <p:cNvSpPr>
            <a:spLocks noGrp="1"/>
          </p:cNvSpPr>
          <p:nvPr>
            <p:ph type="title"/>
          </p:nvPr>
        </p:nvSpPr>
        <p:spPr/>
        <p:txBody>
          <a:bodyPr/>
          <a:lstStyle/>
          <a:p>
            <a:r>
              <a:rPr lang="en-GB" dirty="0"/>
              <a:t>Task 1</a:t>
            </a:r>
          </a:p>
        </p:txBody>
      </p:sp>
      <p:sp>
        <p:nvSpPr>
          <p:cNvPr id="3" name="Content Placeholder 2">
            <a:extLst>
              <a:ext uri="{FF2B5EF4-FFF2-40B4-BE49-F238E27FC236}">
                <a16:creationId xmlns:a16="http://schemas.microsoft.com/office/drawing/2014/main" id="{731BD4B5-F5AE-47D6-8B20-3137D8C3FF99}"/>
              </a:ext>
            </a:extLst>
          </p:cNvPr>
          <p:cNvSpPr>
            <a:spLocks noGrp="1"/>
          </p:cNvSpPr>
          <p:nvPr>
            <p:ph idx="1"/>
          </p:nvPr>
        </p:nvSpPr>
        <p:spPr/>
        <p:txBody>
          <a:bodyPr/>
          <a:lstStyle/>
          <a:p>
            <a:pPr marL="0" indent="0">
              <a:buNone/>
            </a:pPr>
            <a:r>
              <a:rPr lang="en-GB" dirty="0"/>
              <a:t>Write a definition in your own words for the 4 types of No SQL databases</a:t>
            </a:r>
          </a:p>
          <a:p>
            <a:pPr marL="0" indent="0">
              <a:buNone/>
            </a:pPr>
            <a:endParaRPr lang="en-GB" dirty="0"/>
          </a:p>
          <a:p>
            <a:r>
              <a:rPr lang="en-GB" dirty="0"/>
              <a:t>Document</a:t>
            </a:r>
          </a:p>
          <a:p>
            <a:r>
              <a:rPr lang="en-GB" dirty="0"/>
              <a:t>Graph</a:t>
            </a:r>
          </a:p>
          <a:p>
            <a:r>
              <a:rPr lang="en-GB" dirty="0"/>
              <a:t>Key Value</a:t>
            </a:r>
          </a:p>
          <a:p>
            <a:r>
              <a:rPr lang="en-GB" dirty="0"/>
              <a:t>Columnar</a:t>
            </a:r>
          </a:p>
          <a:p>
            <a:endParaRPr lang="en-GB" dirty="0"/>
          </a:p>
        </p:txBody>
      </p:sp>
    </p:spTree>
    <p:extLst>
      <p:ext uri="{BB962C8B-B14F-4D97-AF65-F5344CB8AC3E}">
        <p14:creationId xmlns:p14="http://schemas.microsoft.com/office/powerpoint/2010/main" val="1388717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BC137-3127-4464-B2BE-81090388B311}"/>
              </a:ext>
            </a:extLst>
          </p:cNvPr>
          <p:cNvSpPr>
            <a:spLocks noGrp="1"/>
          </p:cNvSpPr>
          <p:nvPr>
            <p:ph type="title"/>
          </p:nvPr>
        </p:nvSpPr>
        <p:spPr/>
        <p:txBody>
          <a:bodyPr/>
          <a:lstStyle/>
          <a:p>
            <a:r>
              <a:rPr lang="en-GB" dirty="0"/>
              <a:t>Task 2 </a:t>
            </a:r>
          </a:p>
        </p:txBody>
      </p:sp>
      <p:sp>
        <p:nvSpPr>
          <p:cNvPr id="3" name="Content Placeholder 2">
            <a:extLst>
              <a:ext uri="{FF2B5EF4-FFF2-40B4-BE49-F238E27FC236}">
                <a16:creationId xmlns:a16="http://schemas.microsoft.com/office/drawing/2014/main" id="{100C7CBA-5DF9-40CA-B252-191EECDB3217}"/>
              </a:ext>
            </a:extLst>
          </p:cNvPr>
          <p:cNvSpPr>
            <a:spLocks noGrp="1"/>
          </p:cNvSpPr>
          <p:nvPr>
            <p:ph idx="1"/>
          </p:nvPr>
        </p:nvSpPr>
        <p:spPr/>
        <p:txBody>
          <a:bodyPr/>
          <a:lstStyle/>
          <a:p>
            <a:r>
              <a:rPr lang="en-GB" dirty="0"/>
              <a:t>To go back through SQL Basics on Wiki  – Lens lesson</a:t>
            </a:r>
          </a:p>
        </p:txBody>
      </p:sp>
    </p:spTree>
    <p:extLst>
      <p:ext uri="{BB962C8B-B14F-4D97-AF65-F5344CB8AC3E}">
        <p14:creationId xmlns:p14="http://schemas.microsoft.com/office/powerpoint/2010/main" val="212044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a:bodyPr>
          <a:lstStyle/>
          <a:p>
            <a:r>
              <a:rPr lang="en-GB" dirty="0"/>
              <a:t>Explain the concept and key features of databases and data stores </a:t>
            </a:r>
          </a:p>
        </p:txBody>
      </p:sp>
      <p:sp>
        <p:nvSpPr>
          <p:cNvPr id="4099" name="Content Placeholder 2"/>
          <p:cNvSpPr>
            <a:spLocks noGrp="1"/>
          </p:cNvSpPr>
          <p:nvPr>
            <p:ph idx="1"/>
          </p:nvPr>
        </p:nvSpPr>
        <p:spPr/>
        <p:txBody>
          <a:bodyPr>
            <a:normAutofit/>
          </a:bodyPr>
          <a:lstStyle/>
          <a:p>
            <a:pPr lvl="1"/>
            <a:r>
              <a:rPr lang="en-GB" sz="3600" dirty="0"/>
              <a:t>Relational databases </a:t>
            </a:r>
          </a:p>
          <a:p>
            <a:pPr lvl="1"/>
            <a:r>
              <a:rPr lang="en-GB" sz="3600" dirty="0"/>
              <a:t>SQL and NoSQL </a:t>
            </a:r>
          </a:p>
          <a:p>
            <a:pPr lvl="1"/>
            <a:r>
              <a:rPr lang="en-GB" sz="3600" dirty="0"/>
              <a:t>data files </a:t>
            </a:r>
          </a:p>
          <a:p>
            <a:pPr lvl="1"/>
            <a:r>
              <a:rPr lang="en-GB" sz="3600" dirty="0"/>
              <a:t>data structures (tables, records, fields, definitions)</a:t>
            </a:r>
          </a:p>
          <a:p>
            <a:pPr lvl="1"/>
            <a:r>
              <a:rPr lang="en-GB" sz="3600" dirty="0"/>
              <a:t>document </a:t>
            </a:r>
          </a:p>
          <a:p>
            <a:pPr lvl="1"/>
            <a:r>
              <a:rPr lang="en-GB" sz="3600" dirty="0"/>
              <a:t>key-value</a:t>
            </a:r>
            <a:endParaRPr lang="en-GB" altLang="en-US" sz="3600" dirty="0"/>
          </a:p>
        </p:txBody>
      </p:sp>
    </p:spTree>
    <p:extLst>
      <p:ext uri="{BB962C8B-B14F-4D97-AF65-F5344CB8AC3E}">
        <p14:creationId xmlns:p14="http://schemas.microsoft.com/office/powerpoint/2010/main" val="268148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Relational Databases</a:t>
            </a:r>
          </a:p>
        </p:txBody>
      </p:sp>
      <p:sp>
        <p:nvSpPr>
          <p:cNvPr id="3" name="Content Placeholder 2"/>
          <p:cNvSpPr>
            <a:spLocks noGrp="1"/>
          </p:cNvSpPr>
          <p:nvPr>
            <p:ph idx="1"/>
          </p:nvPr>
        </p:nvSpPr>
        <p:spPr/>
        <p:txBody>
          <a:bodyPr>
            <a:normAutofit/>
          </a:bodyPr>
          <a:lstStyle/>
          <a:p>
            <a:r>
              <a:rPr lang="en-GB" dirty="0"/>
              <a:t>A relational database is a set of formally described tables </a:t>
            </a:r>
          </a:p>
          <a:p>
            <a:r>
              <a:rPr lang="en-GB" dirty="0"/>
              <a:t>Data can be accessed or reassembled in many different ways without having to reorganize the database tables. </a:t>
            </a:r>
          </a:p>
          <a:p>
            <a:r>
              <a:rPr lang="en-GB" dirty="0"/>
              <a:t>The standard user and application programming interface (API) is SQL</a:t>
            </a:r>
          </a:p>
          <a:p>
            <a:r>
              <a:rPr lang="en-GB" dirty="0"/>
              <a:t>SQL statements are used both for interactive queries for information from a relational database and for gathering data for reports.</a:t>
            </a:r>
          </a:p>
        </p:txBody>
      </p:sp>
    </p:spTree>
    <p:extLst>
      <p:ext uri="{BB962C8B-B14F-4D97-AF65-F5344CB8AC3E}">
        <p14:creationId xmlns:p14="http://schemas.microsoft.com/office/powerpoint/2010/main" val="2093727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Schema</a:t>
            </a:r>
          </a:p>
        </p:txBody>
      </p:sp>
      <p:sp>
        <p:nvSpPr>
          <p:cNvPr id="3" name="Content Placeholder 2"/>
          <p:cNvSpPr>
            <a:spLocks noGrp="1"/>
          </p:cNvSpPr>
          <p:nvPr>
            <p:ph idx="1"/>
          </p:nvPr>
        </p:nvSpPr>
        <p:spPr/>
        <p:txBody>
          <a:bodyPr>
            <a:normAutofit/>
          </a:bodyPr>
          <a:lstStyle/>
          <a:p>
            <a:r>
              <a:rPr lang="en-GB" dirty="0"/>
              <a:t>In a relational database you define tables and field types in a </a:t>
            </a:r>
            <a:r>
              <a:rPr lang="en-GB" i="1" dirty="0"/>
              <a:t>schema</a:t>
            </a:r>
            <a:r>
              <a:rPr lang="en-GB" dirty="0"/>
              <a:t>. </a:t>
            </a:r>
          </a:p>
          <a:p>
            <a:r>
              <a:rPr lang="en-GB" dirty="0"/>
              <a:t>The schema optionally contains other information, </a:t>
            </a:r>
          </a:p>
          <a:p>
            <a:pPr lvl="1"/>
            <a:r>
              <a:rPr lang="en-GB" dirty="0"/>
              <a:t>primary keys — unique identifiers such as an ISBN which apply to a single record</a:t>
            </a:r>
          </a:p>
          <a:p>
            <a:pPr lvl="1"/>
            <a:r>
              <a:rPr lang="en-GB" dirty="0"/>
              <a:t>indexes — commonly queried fields indexed to aid quick searching</a:t>
            </a:r>
          </a:p>
          <a:p>
            <a:pPr lvl="1"/>
            <a:r>
              <a:rPr lang="en-GB" dirty="0"/>
              <a:t>relationships — logical links between data fields</a:t>
            </a:r>
          </a:p>
          <a:p>
            <a:pPr lvl="1"/>
            <a:r>
              <a:rPr lang="en-GB" dirty="0"/>
              <a:t>functionality such as triggers and stored procedures</a:t>
            </a:r>
          </a:p>
          <a:p>
            <a:r>
              <a:rPr lang="en-GB" dirty="0"/>
              <a:t>The schema must be designed before implementation</a:t>
            </a:r>
          </a:p>
          <a:p>
            <a:r>
              <a:rPr lang="en-GB" dirty="0"/>
              <a:t>Updates can be made later, but large changes can be complicated</a:t>
            </a:r>
          </a:p>
          <a:p>
            <a:endParaRPr lang="en-GB" dirty="0"/>
          </a:p>
        </p:txBody>
      </p:sp>
    </p:spTree>
    <p:extLst>
      <p:ext uri="{BB962C8B-B14F-4D97-AF65-F5344CB8AC3E}">
        <p14:creationId xmlns:p14="http://schemas.microsoft.com/office/powerpoint/2010/main" val="1150949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SQL and NoSQL </a:t>
            </a:r>
          </a:p>
        </p:txBody>
      </p:sp>
      <p:graphicFrame>
        <p:nvGraphicFramePr>
          <p:cNvPr id="5" name="Table 4"/>
          <p:cNvGraphicFramePr>
            <a:graphicFrameLocks noGrp="1"/>
          </p:cNvGraphicFramePr>
          <p:nvPr>
            <p:extLst>
              <p:ext uri="{D42A27DB-BD31-4B8C-83A1-F6EECF244321}">
                <p14:modId xmlns:p14="http://schemas.microsoft.com/office/powerpoint/2010/main" val="1295486389"/>
              </p:ext>
            </p:extLst>
          </p:nvPr>
        </p:nvGraphicFramePr>
        <p:xfrm>
          <a:off x="1847528" y="2132857"/>
          <a:ext cx="8064896" cy="4419031"/>
        </p:xfrm>
        <a:graphic>
          <a:graphicData uri="http://schemas.openxmlformats.org/drawingml/2006/table">
            <a:tbl>
              <a:tblPr/>
              <a:tblGrid>
                <a:gridCol w="2544804">
                  <a:extLst>
                    <a:ext uri="{9D8B030D-6E8A-4147-A177-3AD203B41FA5}">
                      <a16:colId xmlns:a16="http://schemas.microsoft.com/office/drawing/2014/main" val="20000"/>
                    </a:ext>
                  </a:extLst>
                </a:gridCol>
                <a:gridCol w="2760046">
                  <a:extLst>
                    <a:ext uri="{9D8B030D-6E8A-4147-A177-3AD203B41FA5}">
                      <a16:colId xmlns:a16="http://schemas.microsoft.com/office/drawing/2014/main" val="20001"/>
                    </a:ext>
                  </a:extLst>
                </a:gridCol>
                <a:gridCol w="2760046">
                  <a:extLst>
                    <a:ext uri="{9D8B030D-6E8A-4147-A177-3AD203B41FA5}">
                      <a16:colId xmlns:a16="http://schemas.microsoft.com/office/drawing/2014/main" val="20002"/>
                    </a:ext>
                  </a:extLst>
                </a:gridCol>
              </a:tblGrid>
              <a:tr h="177960">
                <a:tc>
                  <a:txBody>
                    <a:bodyPr/>
                    <a:lstStyle/>
                    <a:p>
                      <a:endParaRPr lang="en-GB" sz="1600" dirty="0">
                        <a:solidFill>
                          <a:schemeClr val="tx1"/>
                        </a:solidFill>
                        <a:effectLst/>
                      </a:endParaRP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SQL</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NoSQL</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029526">
                <a:tc>
                  <a:txBody>
                    <a:bodyPr/>
                    <a:lstStyle/>
                    <a:p>
                      <a:r>
                        <a:rPr lang="en-GB" sz="1600" dirty="0">
                          <a:solidFill>
                            <a:schemeClr val="tx1"/>
                          </a:solidFill>
                          <a:effectLst/>
                        </a:rPr>
                        <a:t>Data storage</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Stored in a relational model, with rows and columns. </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Different data storage models. The main ones are: document, graph, key-value and columnar </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106884">
                <a:tc>
                  <a:txBody>
                    <a:bodyPr/>
                    <a:lstStyle/>
                    <a:p>
                      <a:r>
                        <a:rPr lang="en-GB" sz="1600" dirty="0">
                          <a:solidFill>
                            <a:schemeClr val="tx1"/>
                          </a:solidFill>
                          <a:effectLst/>
                        </a:rPr>
                        <a:t>Schemas and Flexibility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Each record conforms to fixed schema. The design must be decided and locked before data entry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u="none" strike="noStrike" dirty="0">
                          <a:solidFill>
                            <a:schemeClr val="tx1"/>
                          </a:solidFill>
                          <a:effectLst/>
                        </a:rPr>
                        <a:t>Schemas are dynamic</a:t>
                      </a:r>
                      <a:r>
                        <a:rPr lang="en-GB" sz="1600" dirty="0">
                          <a:solidFill>
                            <a:schemeClr val="tx1"/>
                          </a:solidFill>
                          <a:effectLst/>
                        </a:rPr>
                        <a:t>. Information can be added on the fly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261705">
                <a:tc>
                  <a:txBody>
                    <a:bodyPr/>
                    <a:lstStyle/>
                    <a:p>
                      <a:r>
                        <a:rPr lang="en-GB" sz="1600" dirty="0">
                          <a:solidFill>
                            <a:schemeClr val="tx1"/>
                          </a:solidFill>
                          <a:effectLst/>
                        </a:rPr>
                        <a:t>Scalability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Scaling is vertical. In essence, more data means a bigger server, </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Scaling is horizontal, more data means more servers. Many NoSQL technologies also distribute data across servers automatically.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42422">
                <a:tc>
                  <a:txBody>
                    <a:bodyPr/>
                    <a:lstStyle/>
                    <a:p>
                      <a:r>
                        <a:rPr lang="en-GB" sz="1600">
                          <a:solidFill>
                            <a:schemeClr val="tx1"/>
                          </a:solidFill>
                          <a:effectLst/>
                        </a:rPr>
                        <a:t>ACID Compliancy (Atomicity, Consistency, Isolation, Durability)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The vast majority of relational databases are ACID compliant.</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tc>
                  <a:txBody>
                    <a:bodyPr/>
                    <a:lstStyle/>
                    <a:p>
                      <a:r>
                        <a:rPr lang="en-GB" sz="1600" dirty="0">
                          <a:solidFill>
                            <a:schemeClr val="tx1"/>
                          </a:solidFill>
                          <a:effectLst/>
                        </a:rPr>
                        <a:t>Many NoSQL solutions sacrifice ACID compliancy for performance and scalability</a:t>
                      </a:r>
                    </a:p>
                  </a:txBody>
                  <a:tcPr marL="22778" marR="22778" marT="11389" marB="11389" anchor="ctr">
                    <a:lnL w="9525" cap="flat" cmpd="sng" algn="ctr">
                      <a:solidFill>
                        <a:srgbClr val="3E3E3E"/>
                      </a:solidFill>
                      <a:prstDash val="solid"/>
                      <a:round/>
                      <a:headEnd type="none" w="med" len="med"/>
                      <a:tailEnd type="none" w="med" len="med"/>
                    </a:lnL>
                    <a:lnR w="9525" cap="flat" cmpd="sng" algn="ctr">
                      <a:solidFill>
                        <a:srgbClr val="3E3E3E"/>
                      </a:solidFill>
                      <a:prstDash val="solid"/>
                      <a:round/>
                      <a:headEnd type="none" w="med" len="med"/>
                      <a:tailEnd type="none" w="med" len="med"/>
                    </a:lnR>
                    <a:lnT w="9525" cap="flat" cmpd="sng" algn="ctr">
                      <a:solidFill>
                        <a:srgbClr val="3E3E3E"/>
                      </a:solidFill>
                      <a:prstDash val="solid"/>
                      <a:round/>
                      <a:headEnd type="none" w="med" len="med"/>
                      <a:tailEnd type="none" w="med" len="med"/>
                    </a:lnT>
                    <a:lnB w="9525" cap="flat" cmpd="sng" algn="ctr">
                      <a:solidFill>
                        <a:srgbClr val="3E3E3E"/>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8268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NoSQL - document</a:t>
            </a:r>
          </a:p>
        </p:txBody>
      </p:sp>
      <p:sp>
        <p:nvSpPr>
          <p:cNvPr id="3" name="Content Placeholder 2"/>
          <p:cNvSpPr>
            <a:spLocks noGrp="1"/>
          </p:cNvSpPr>
          <p:nvPr>
            <p:ph idx="1"/>
          </p:nvPr>
        </p:nvSpPr>
        <p:spPr/>
        <p:txBody>
          <a:bodyPr/>
          <a:lstStyle/>
          <a:p>
            <a:r>
              <a:rPr lang="en-GB" dirty="0"/>
              <a:t>Data is stored in documents, and these documents are grouped together in collections. Each document can have a completely different structure.</a:t>
            </a:r>
          </a:p>
        </p:txBody>
      </p:sp>
      <p:pic>
        <p:nvPicPr>
          <p:cNvPr id="2050" name="Picture 2" descr="http://dataconomy.com/wp-content/uploads/2014/07/SQL-vs.-NoSQ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9036" y="3470182"/>
            <a:ext cx="5267325" cy="3009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832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NoSQl</a:t>
            </a:r>
            <a:r>
              <a:rPr lang="en-GB" dirty="0"/>
              <a:t> - graph</a:t>
            </a:r>
          </a:p>
        </p:txBody>
      </p:sp>
      <p:sp>
        <p:nvSpPr>
          <p:cNvPr id="3" name="Content Placeholder 2"/>
          <p:cNvSpPr>
            <a:spLocks noGrp="1"/>
          </p:cNvSpPr>
          <p:nvPr>
            <p:ph idx="1"/>
          </p:nvPr>
        </p:nvSpPr>
        <p:spPr/>
        <p:txBody>
          <a:bodyPr/>
          <a:lstStyle/>
          <a:p>
            <a:r>
              <a:rPr lang="en-GB" dirty="0"/>
              <a:t> Data is stored in graph structures with nodes (entities), properties (information about the entities) and lines (connections between the entities)</a:t>
            </a:r>
          </a:p>
        </p:txBody>
      </p:sp>
      <p:pic>
        <p:nvPicPr>
          <p:cNvPr id="3074" name="Picture 2" descr="https://upload.wikimedia.org/wikipedia/commons/3/3a/GraphDatabase_PropertyGrap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7718" y="2314444"/>
            <a:ext cx="5934548" cy="4200428"/>
          </a:xfrm>
          <a:prstGeom prst="rect">
            <a:avLst/>
          </a:prstGeom>
          <a:solidFill>
            <a:schemeClr val="tx1"/>
          </a:solidFill>
        </p:spPr>
      </p:pic>
    </p:spTree>
    <p:extLst>
      <p:ext uri="{BB962C8B-B14F-4D97-AF65-F5344CB8AC3E}">
        <p14:creationId xmlns:p14="http://schemas.microsoft.com/office/powerpoint/2010/main" val="1889973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DF6DB-8BBE-4E9B-B733-485116D9E601}"/>
              </a:ext>
            </a:extLst>
          </p:cNvPr>
          <p:cNvSpPr>
            <a:spLocks noGrp="1"/>
          </p:cNvSpPr>
          <p:nvPr>
            <p:ph type="title"/>
          </p:nvPr>
        </p:nvSpPr>
        <p:spPr>
          <a:xfrm>
            <a:off x="839787" y="-529119"/>
            <a:ext cx="3932237" cy="1600200"/>
          </a:xfrm>
        </p:spPr>
        <p:txBody>
          <a:bodyPr anchor="b">
            <a:normAutofit/>
          </a:bodyPr>
          <a:lstStyle/>
          <a:p>
            <a:r>
              <a:rPr lang="en-GB" dirty="0"/>
              <a:t>Twitter - </a:t>
            </a:r>
          </a:p>
        </p:txBody>
      </p:sp>
      <p:pic>
        <p:nvPicPr>
          <p:cNvPr id="1026" name="Picture 2">
            <a:extLst>
              <a:ext uri="{FF2B5EF4-FFF2-40B4-BE49-F238E27FC236}">
                <a16:creationId xmlns:a16="http://schemas.microsoft.com/office/drawing/2014/main" id="{DBE29B34-5B5C-4E10-A635-FEF7DCAB234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183188" y="1539874"/>
            <a:ext cx="6172200" cy="4629152"/>
          </a:xfrm>
          <a:prstGeom prst="rect">
            <a:avLst/>
          </a:prstGeom>
          <a:solidFill>
            <a:srgbClr val="FFFFFF"/>
          </a:solidFill>
        </p:spPr>
      </p:pic>
      <p:sp>
        <p:nvSpPr>
          <p:cNvPr id="71" name="Text Placeholder 3">
            <a:extLst>
              <a:ext uri="{FF2B5EF4-FFF2-40B4-BE49-F238E27FC236}">
                <a16:creationId xmlns:a16="http://schemas.microsoft.com/office/drawing/2014/main" id="{65711DA1-2E46-4E03-91D7-36D313D0B204}"/>
              </a:ext>
            </a:extLst>
          </p:cNvPr>
          <p:cNvSpPr>
            <a:spLocks noGrp="1"/>
          </p:cNvSpPr>
          <p:nvPr>
            <p:ph type="body" sz="half" idx="2"/>
          </p:nvPr>
        </p:nvSpPr>
        <p:spPr>
          <a:xfrm>
            <a:off x="836612" y="1539874"/>
            <a:ext cx="3932237" cy="4664076"/>
          </a:xfrm>
        </p:spPr>
        <p:txBody>
          <a:bodyPr/>
          <a:lstStyle/>
          <a:p>
            <a:endParaRPr lang="en-US" dirty="0"/>
          </a:p>
          <a:p>
            <a:r>
              <a:rPr lang="en-US" sz="1800" dirty="0"/>
              <a:t>Consider another example: Twitter is a perfect example of a graph database connecting 330 million monthly active users.</a:t>
            </a:r>
          </a:p>
          <a:p>
            <a:endParaRPr lang="en-US" sz="1800" dirty="0"/>
          </a:p>
          <a:p>
            <a:r>
              <a:rPr lang="en-US" sz="1800" dirty="0"/>
              <a:t>In the illustration below, we have a small slice of Twitter users represented in a graph database. Each node (labeled User) belongs to a single person and is connected with relationships describing how each user is connected. As we see below, Peter and Emil follow each other, as do Emil and Johan, but although Johan follows Peter, Peter hasn’t (yet) reciprocated.</a:t>
            </a:r>
          </a:p>
        </p:txBody>
      </p:sp>
    </p:spTree>
    <p:extLst>
      <p:ext uri="{BB962C8B-B14F-4D97-AF65-F5344CB8AC3E}">
        <p14:creationId xmlns:p14="http://schemas.microsoft.com/office/powerpoint/2010/main" val="14973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NoSQL – key value</a:t>
            </a:r>
          </a:p>
        </p:txBody>
      </p:sp>
      <p:sp>
        <p:nvSpPr>
          <p:cNvPr id="3" name="Content Placeholder 2"/>
          <p:cNvSpPr>
            <a:spLocks noGrp="1"/>
          </p:cNvSpPr>
          <p:nvPr>
            <p:ph idx="1"/>
          </p:nvPr>
        </p:nvSpPr>
        <p:spPr/>
        <p:txBody>
          <a:bodyPr/>
          <a:lstStyle/>
          <a:p>
            <a:r>
              <a:rPr lang="en-GB" dirty="0"/>
              <a:t>Data is stored in an associative array of key-value pairs. The key is an attribute name, which is linked to a value</a:t>
            </a:r>
          </a:p>
          <a:p>
            <a:r>
              <a:rPr lang="en-GB" dirty="0"/>
              <a:t>The values can be different data types or fields</a:t>
            </a:r>
          </a:p>
        </p:txBody>
      </p:sp>
      <p:pic>
        <p:nvPicPr>
          <p:cNvPr id="4098" name="Picture 2" descr="KeyValu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1744" y="4033212"/>
            <a:ext cx="2857500" cy="1933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8412506"/>
      </p:ext>
    </p:extLst>
  </p:cSld>
  <p:clrMapOvr>
    <a:masterClrMapping/>
  </p:clrMapOvr>
</p:sld>
</file>

<file path=ppt/theme/theme1.xml><?xml version="1.0" encoding="utf-8"?>
<a:theme xmlns:a="http://schemas.openxmlformats.org/drawingml/2006/main" name="WB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dingAndLogicOverview" id="{FFE22F07-85AA-2C44-8CAE-90D99E65DB21}" vid="{5BF2AF70-ECE8-BF4C-83E6-E367365BB0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696</Words>
  <Application>Microsoft Office PowerPoint</Application>
  <PresentationFormat>Widescreen</PresentationFormat>
  <Paragraphs>77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WBL</vt:lpstr>
      <vt:lpstr> Database Design (5%, K2)</vt:lpstr>
      <vt:lpstr>Explain the concept and key features of databases and data stores </vt:lpstr>
      <vt:lpstr>Relational Databases</vt:lpstr>
      <vt:lpstr>Schema</vt:lpstr>
      <vt:lpstr>SQL and NoSQL </vt:lpstr>
      <vt:lpstr>NoSQL - document</vt:lpstr>
      <vt:lpstr>NoSQl - graph</vt:lpstr>
      <vt:lpstr>Twitter - </vt:lpstr>
      <vt:lpstr>NoSQL – key value</vt:lpstr>
      <vt:lpstr>NoSQL Columnar</vt:lpstr>
      <vt:lpstr>NoSQL Columnar</vt:lpstr>
      <vt:lpstr>Good websites</vt:lpstr>
      <vt:lpstr>Task 1</vt:lpstr>
      <vt:lpstr>Task 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Design (5%, K2)</dc:title>
  <dc:creator>Emma Littlefair</dc:creator>
  <cp:lastModifiedBy>Emma Littlefair</cp:lastModifiedBy>
  <cp:revision>5</cp:revision>
  <dcterms:created xsi:type="dcterms:W3CDTF">2020-05-28T12:17:42Z</dcterms:created>
  <dcterms:modified xsi:type="dcterms:W3CDTF">2021-01-22T10:26:35Z</dcterms:modified>
</cp:coreProperties>
</file>