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40" r:id="rId2"/>
  </p:sldMasterIdLst>
  <p:notesMasterIdLst>
    <p:notesMasterId r:id="rId43"/>
  </p:notesMasterIdLst>
  <p:sldIdLst>
    <p:sldId id="256" r:id="rId3"/>
    <p:sldId id="346" r:id="rId4"/>
    <p:sldId id="347" r:id="rId5"/>
    <p:sldId id="365" r:id="rId6"/>
    <p:sldId id="366" r:id="rId7"/>
    <p:sldId id="382" r:id="rId8"/>
    <p:sldId id="379" r:id="rId9"/>
    <p:sldId id="388" r:id="rId10"/>
    <p:sldId id="380" r:id="rId11"/>
    <p:sldId id="381" r:id="rId12"/>
    <p:sldId id="387" r:id="rId13"/>
    <p:sldId id="367" r:id="rId14"/>
    <p:sldId id="368" r:id="rId15"/>
    <p:sldId id="369" r:id="rId16"/>
    <p:sldId id="348" r:id="rId17"/>
    <p:sldId id="371" r:id="rId18"/>
    <p:sldId id="372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75" r:id="rId36"/>
    <p:sldId id="383" r:id="rId37"/>
    <p:sldId id="385" r:id="rId38"/>
    <p:sldId id="384" r:id="rId39"/>
    <p:sldId id="376" r:id="rId40"/>
    <p:sldId id="377" r:id="rId41"/>
    <p:sldId id="386" r:id="rId42"/>
  </p:sldIdLst>
  <p:sldSz cx="9144000" cy="6858000" type="screen4x3"/>
  <p:notesSz cx="7099300" cy="10223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94660"/>
  </p:normalViewPr>
  <p:slideViewPr>
    <p:cSldViewPr>
      <p:cViewPr varScale="1">
        <p:scale>
          <a:sx n="125" d="100"/>
          <a:sy n="125" d="100"/>
        </p:scale>
        <p:origin x="16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D4B218-3162-4414-9A0A-C42B620C1155}" type="datetimeFigureOut">
              <a:rPr lang="en-GB"/>
              <a:pPr>
                <a:defRPr/>
              </a:pPr>
              <a:t>21/11/2019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8D8DBC-A6BD-49BA-8382-5F559CC2D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19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27AD4-B57C-44BD-960B-AA8610A0E22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B47C98-E85D-4DCD-A34D-05978DBF901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BA28D-0792-4CDE-AF13-969E1F772222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3764B5-75C2-44DF-BF80-C3DE3A673DA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99FEE4-C5BF-4266-A1CD-86852B5F69E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30981A-6B7F-45F0-B417-F164E40F9BE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42CFB-457D-411D-8931-6914C0C2ACB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1BD9B-2379-4C5D-A689-55E2F5601E1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B4B26-06A8-4E34-9AB3-0E9F84B62E8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970CD3-F5D4-42BC-9421-1B93629AD9C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8032C6-7110-4AE0-9355-69B7C16EC60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7E8F85-4713-4A35-8726-6507C25DDE7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93695F-13D3-4943-BB76-46092116CC0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A06D7A-37FC-4ED6-BB41-7F16F16B5215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0BA9E-D590-4900-960C-3D48FE0EC6B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D06C07-1D41-48C9-91CE-B8B0A830153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9F618B-6012-4644-8162-20A5D4C491C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7667625" y="3429000"/>
            <a:ext cx="576263" cy="1655763"/>
            <a:chOff x="4830" y="1979"/>
            <a:chExt cx="363" cy="1043"/>
          </a:xfrm>
        </p:grpSpPr>
        <p:sp>
          <p:nvSpPr>
            <p:cNvPr id="7" name="Oval 10"/>
            <p:cNvSpPr>
              <a:spLocks noChangeArrowheads="1"/>
            </p:cNvSpPr>
            <p:nvPr userDrawn="1"/>
          </p:nvSpPr>
          <p:spPr bwMode="auto">
            <a:xfrm>
              <a:off x="4830" y="1979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 userDrawn="1"/>
          </p:nvSpPr>
          <p:spPr bwMode="auto">
            <a:xfrm>
              <a:off x="4966" y="1979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 userDrawn="1"/>
          </p:nvSpPr>
          <p:spPr bwMode="auto">
            <a:xfrm>
              <a:off x="5102" y="1979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 userDrawn="1"/>
          </p:nvSpPr>
          <p:spPr bwMode="auto">
            <a:xfrm>
              <a:off x="4830" y="2115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 userDrawn="1"/>
          </p:nvSpPr>
          <p:spPr bwMode="auto">
            <a:xfrm>
              <a:off x="4966" y="2115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 userDrawn="1"/>
          </p:nvSpPr>
          <p:spPr bwMode="auto">
            <a:xfrm>
              <a:off x="5102" y="211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 userDrawn="1"/>
          </p:nvSpPr>
          <p:spPr bwMode="auto">
            <a:xfrm>
              <a:off x="4830" y="2251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 userDrawn="1"/>
          </p:nvSpPr>
          <p:spPr bwMode="auto">
            <a:xfrm>
              <a:off x="4966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 userDrawn="1"/>
          </p:nvSpPr>
          <p:spPr bwMode="auto">
            <a:xfrm>
              <a:off x="5102" y="2251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 userDrawn="1"/>
          </p:nvSpPr>
          <p:spPr bwMode="auto">
            <a:xfrm>
              <a:off x="4830" y="2388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 userDrawn="1"/>
          </p:nvSpPr>
          <p:spPr bwMode="auto">
            <a:xfrm>
              <a:off x="4966" y="238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 userDrawn="1"/>
          </p:nvSpPr>
          <p:spPr bwMode="auto">
            <a:xfrm>
              <a:off x="5102" y="238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 userDrawn="1"/>
          </p:nvSpPr>
          <p:spPr bwMode="auto">
            <a:xfrm>
              <a:off x="4830" y="2524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 userDrawn="1"/>
          </p:nvSpPr>
          <p:spPr bwMode="auto">
            <a:xfrm>
              <a:off x="4966" y="252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 userDrawn="1"/>
          </p:nvSpPr>
          <p:spPr bwMode="auto">
            <a:xfrm>
              <a:off x="5102" y="252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 userDrawn="1"/>
          </p:nvSpPr>
          <p:spPr bwMode="auto">
            <a:xfrm>
              <a:off x="4830" y="266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 userDrawn="1"/>
          </p:nvSpPr>
          <p:spPr bwMode="auto">
            <a:xfrm>
              <a:off x="4966" y="2660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 userDrawn="1"/>
          </p:nvSpPr>
          <p:spPr bwMode="auto">
            <a:xfrm>
              <a:off x="5102" y="266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 userDrawn="1"/>
          </p:nvSpPr>
          <p:spPr bwMode="auto">
            <a:xfrm>
              <a:off x="4830" y="2796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 userDrawn="1"/>
          </p:nvSpPr>
          <p:spPr bwMode="auto">
            <a:xfrm>
              <a:off x="4966" y="2796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 userDrawn="1"/>
          </p:nvSpPr>
          <p:spPr bwMode="auto">
            <a:xfrm>
              <a:off x="5102" y="2796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 userDrawn="1"/>
          </p:nvSpPr>
          <p:spPr bwMode="auto">
            <a:xfrm>
              <a:off x="4830" y="293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 userDrawn="1"/>
          </p:nvSpPr>
          <p:spPr bwMode="auto">
            <a:xfrm>
              <a:off x="4966" y="293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 userDrawn="1"/>
          </p:nvSpPr>
          <p:spPr bwMode="auto">
            <a:xfrm>
              <a:off x="5102" y="293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1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0E8A-0A0B-4FE0-9F2F-DE21C9FB4B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92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F86C-AF1C-4E9A-A2D3-321B33F93C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579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77B2-1C0E-4745-A4CB-6875AA8481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573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B3D1-0B25-485C-A0E4-F7AC4714F1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33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D285-80AA-47F6-A467-26FAECD39E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13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0486" y="6348330"/>
            <a:ext cx="378080" cy="365125"/>
          </a:xfrm>
        </p:spPr>
        <p:txBody>
          <a:bodyPr/>
          <a:lstStyle/>
          <a:p>
            <a:pPr>
              <a:defRPr/>
            </a:pPr>
            <a:fld id="{4AAE0E8A-0A0B-4FE0-9F2F-DE21C9FB4B3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71" y="738533"/>
            <a:ext cx="841295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84" y="32516"/>
            <a:ext cx="1323782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118346"/>
            <a:ext cx="315302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2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16" y="365126"/>
            <a:ext cx="869281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16" y="1825625"/>
            <a:ext cx="8692816" cy="493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1524" y="6396457"/>
            <a:ext cx="345908" cy="365125"/>
          </a:xfrm>
        </p:spPr>
        <p:txBody>
          <a:bodyPr/>
          <a:lstStyle/>
          <a:p>
            <a:pPr>
              <a:defRPr/>
            </a:pPr>
            <a:fld id="{7C5D42B0-F3A9-49BF-83CF-3349C3B5C22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582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11" y="1709739"/>
            <a:ext cx="8506327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711" y="4589464"/>
            <a:ext cx="850632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77" y="6356351"/>
            <a:ext cx="327860" cy="365125"/>
          </a:xfrm>
        </p:spPr>
        <p:txBody>
          <a:bodyPr/>
          <a:lstStyle/>
          <a:p>
            <a:pPr>
              <a:defRPr/>
            </a:pPr>
            <a:fld id="{F71A7200-B940-4E7C-9DA7-62BC0512685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36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50606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50106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9256" y="6315577"/>
            <a:ext cx="400050" cy="365125"/>
          </a:xfrm>
        </p:spPr>
        <p:txBody>
          <a:bodyPr/>
          <a:lstStyle/>
          <a:p>
            <a:pPr>
              <a:defRPr/>
            </a:pPr>
            <a:fld id="{46BEEA6A-4A2C-4695-BCF1-B4EEFDC3D96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16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47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510" y="6356351"/>
            <a:ext cx="378080" cy="365125"/>
          </a:xfrm>
        </p:spPr>
        <p:txBody>
          <a:bodyPr/>
          <a:lstStyle/>
          <a:p>
            <a:pPr>
              <a:defRPr/>
            </a:pPr>
            <a:fld id="{E000F644-9B8B-441A-9E08-9D238C020A4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463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544E6-10A7-431A-8BAC-60975AF10C5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948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42B0-F3A9-49BF-83CF-3349C3B5C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743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1EE60-22B0-44A9-87CD-8066EEB1C2F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62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18268-F145-4DED-B848-2A843CD9A9B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4279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E4204-1733-441C-901D-5429738C587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980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F86C-AF1C-4E9A-A2D3-321B33F93C8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1360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E77B2-1C0E-4745-A4CB-6875AA84815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5076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7660" y="1380490"/>
            <a:ext cx="262651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5653" y="1946910"/>
            <a:ext cx="2630328" cy="1869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5AFB83-37C7-45AA-B204-1E8B910D44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7875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D285-80AA-47F6-A467-26FAECD39E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408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7200-B940-4E7C-9DA7-62BC05126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65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EEA6A-4A2C-4695-BCF1-B4EEFDC3D9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590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F644-9B8B-441A-9E08-9D238C020A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44E6-10A7-431A-8BAC-60975AF10C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209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1EE60-22B0-44A9-87CD-8066EEB1C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53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8268-F145-4DED-B848-2A843CD9A9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481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4204-1733-441C-901D-5429738C58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6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47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B5AFB83-37C7-45AA-B204-1E8B910D44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72450" y="260350"/>
            <a:ext cx="450850" cy="1296988"/>
            <a:chOff x="4830" y="1979"/>
            <a:chExt cx="363" cy="1043"/>
          </a:xfrm>
        </p:grpSpPr>
        <p:sp>
          <p:nvSpPr>
            <p:cNvPr id="1034" name="Oval 9"/>
            <p:cNvSpPr>
              <a:spLocks noChangeArrowheads="1"/>
            </p:cNvSpPr>
            <p:nvPr userDrawn="1"/>
          </p:nvSpPr>
          <p:spPr bwMode="auto">
            <a:xfrm>
              <a:off x="4830" y="1979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0"/>
            <p:cNvSpPr>
              <a:spLocks noChangeArrowheads="1"/>
            </p:cNvSpPr>
            <p:nvPr userDrawn="1"/>
          </p:nvSpPr>
          <p:spPr bwMode="auto">
            <a:xfrm>
              <a:off x="4965" y="1979"/>
              <a:ext cx="92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1"/>
            <p:cNvSpPr>
              <a:spLocks noChangeArrowheads="1"/>
            </p:cNvSpPr>
            <p:nvPr userDrawn="1"/>
          </p:nvSpPr>
          <p:spPr bwMode="auto">
            <a:xfrm>
              <a:off x="5102" y="1979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2"/>
            <p:cNvSpPr>
              <a:spLocks noChangeArrowheads="1"/>
            </p:cNvSpPr>
            <p:nvPr userDrawn="1"/>
          </p:nvSpPr>
          <p:spPr bwMode="auto">
            <a:xfrm>
              <a:off x="4830" y="2116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3"/>
            <p:cNvSpPr>
              <a:spLocks noChangeArrowheads="1"/>
            </p:cNvSpPr>
            <p:nvPr userDrawn="1"/>
          </p:nvSpPr>
          <p:spPr bwMode="auto">
            <a:xfrm>
              <a:off x="4965" y="2116"/>
              <a:ext cx="92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4"/>
            <p:cNvSpPr>
              <a:spLocks noChangeArrowheads="1"/>
            </p:cNvSpPr>
            <p:nvPr userDrawn="1"/>
          </p:nvSpPr>
          <p:spPr bwMode="auto">
            <a:xfrm>
              <a:off x="5102" y="2116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5"/>
            <p:cNvSpPr>
              <a:spLocks noChangeArrowheads="1"/>
            </p:cNvSpPr>
            <p:nvPr userDrawn="1"/>
          </p:nvSpPr>
          <p:spPr bwMode="auto">
            <a:xfrm>
              <a:off x="4830" y="22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6"/>
            <p:cNvSpPr>
              <a:spLocks noChangeArrowheads="1"/>
            </p:cNvSpPr>
            <p:nvPr userDrawn="1"/>
          </p:nvSpPr>
          <p:spPr bwMode="auto">
            <a:xfrm>
              <a:off x="4965" y="2251"/>
              <a:ext cx="92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7"/>
            <p:cNvSpPr>
              <a:spLocks noChangeArrowheads="1"/>
            </p:cNvSpPr>
            <p:nvPr userDrawn="1"/>
          </p:nvSpPr>
          <p:spPr bwMode="auto">
            <a:xfrm>
              <a:off x="5102" y="22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8"/>
            <p:cNvSpPr>
              <a:spLocks noChangeArrowheads="1"/>
            </p:cNvSpPr>
            <p:nvPr userDrawn="1"/>
          </p:nvSpPr>
          <p:spPr bwMode="auto">
            <a:xfrm>
              <a:off x="4830" y="2388"/>
              <a:ext cx="91" cy="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19"/>
            <p:cNvSpPr>
              <a:spLocks noChangeArrowheads="1"/>
            </p:cNvSpPr>
            <p:nvPr userDrawn="1"/>
          </p:nvSpPr>
          <p:spPr bwMode="auto">
            <a:xfrm>
              <a:off x="4965" y="2388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0"/>
            <p:cNvSpPr>
              <a:spLocks noChangeArrowheads="1"/>
            </p:cNvSpPr>
            <p:nvPr userDrawn="1"/>
          </p:nvSpPr>
          <p:spPr bwMode="auto">
            <a:xfrm>
              <a:off x="5102" y="2388"/>
              <a:ext cx="91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1"/>
            <p:cNvSpPr>
              <a:spLocks noChangeArrowheads="1"/>
            </p:cNvSpPr>
            <p:nvPr userDrawn="1"/>
          </p:nvSpPr>
          <p:spPr bwMode="auto">
            <a:xfrm>
              <a:off x="4830" y="2524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2"/>
            <p:cNvSpPr>
              <a:spLocks noChangeArrowheads="1"/>
            </p:cNvSpPr>
            <p:nvPr userDrawn="1"/>
          </p:nvSpPr>
          <p:spPr bwMode="auto">
            <a:xfrm>
              <a:off x="4965" y="2524"/>
              <a:ext cx="92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3"/>
            <p:cNvSpPr>
              <a:spLocks noChangeArrowheads="1"/>
            </p:cNvSpPr>
            <p:nvPr userDrawn="1"/>
          </p:nvSpPr>
          <p:spPr bwMode="auto">
            <a:xfrm>
              <a:off x="5102" y="2524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4"/>
            <p:cNvSpPr>
              <a:spLocks noChangeArrowheads="1"/>
            </p:cNvSpPr>
            <p:nvPr userDrawn="1"/>
          </p:nvSpPr>
          <p:spPr bwMode="auto">
            <a:xfrm>
              <a:off x="4830" y="265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5"/>
            <p:cNvSpPr>
              <a:spLocks noChangeArrowheads="1"/>
            </p:cNvSpPr>
            <p:nvPr userDrawn="1"/>
          </p:nvSpPr>
          <p:spPr bwMode="auto">
            <a:xfrm>
              <a:off x="4965" y="2659"/>
              <a:ext cx="92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6"/>
            <p:cNvSpPr>
              <a:spLocks noChangeArrowheads="1"/>
            </p:cNvSpPr>
            <p:nvPr userDrawn="1"/>
          </p:nvSpPr>
          <p:spPr bwMode="auto">
            <a:xfrm>
              <a:off x="5102" y="265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7"/>
            <p:cNvSpPr>
              <a:spLocks noChangeArrowheads="1"/>
            </p:cNvSpPr>
            <p:nvPr userDrawn="1"/>
          </p:nvSpPr>
          <p:spPr bwMode="auto">
            <a:xfrm>
              <a:off x="4830" y="2796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8"/>
            <p:cNvSpPr>
              <a:spLocks noChangeArrowheads="1"/>
            </p:cNvSpPr>
            <p:nvPr userDrawn="1"/>
          </p:nvSpPr>
          <p:spPr bwMode="auto">
            <a:xfrm>
              <a:off x="4965" y="2796"/>
              <a:ext cx="92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29"/>
            <p:cNvSpPr>
              <a:spLocks noChangeArrowheads="1"/>
            </p:cNvSpPr>
            <p:nvPr userDrawn="1"/>
          </p:nvSpPr>
          <p:spPr bwMode="auto">
            <a:xfrm>
              <a:off x="5102" y="2796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0"/>
            <p:cNvSpPr>
              <a:spLocks noChangeArrowheads="1"/>
            </p:cNvSpPr>
            <p:nvPr userDrawn="1"/>
          </p:nvSpPr>
          <p:spPr bwMode="auto">
            <a:xfrm>
              <a:off x="4830" y="2933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1"/>
            <p:cNvSpPr>
              <a:spLocks noChangeArrowheads="1"/>
            </p:cNvSpPr>
            <p:nvPr userDrawn="1"/>
          </p:nvSpPr>
          <p:spPr bwMode="auto">
            <a:xfrm>
              <a:off x="4965" y="2933"/>
              <a:ext cx="92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2"/>
            <p:cNvSpPr>
              <a:spLocks noChangeArrowheads="1"/>
            </p:cNvSpPr>
            <p:nvPr userDrawn="1"/>
          </p:nvSpPr>
          <p:spPr bwMode="auto">
            <a:xfrm>
              <a:off x="5102" y="2933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033" name="Line 33"/>
          <p:cNvSpPr>
            <a:spLocks noChangeShapeType="1"/>
          </p:cNvSpPr>
          <p:nvPr userDrawn="1"/>
        </p:nvSpPr>
        <p:spPr bwMode="auto">
          <a:xfrm flipH="1">
            <a:off x="468313" y="1628775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486" y="6356351"/>
            <a:ext cx="37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5AFB83-37C7-45AA-B204-1E8B910D44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71" y="738533"/>
            <a:ext cx="841295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84" y="32516"/>
            <a:ext cx="1323782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118346"/>
            <a:ext cx="315302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400" dirty="0" smtClean="0"/>
              <a:t>SQL Basics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20888"/>
            <a:ext cx="74580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SQL Database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576262"/>
          </a:xfrm>
        </p:spPr>
        <p:txBody>
          <a:bodyPr>
            <a:normAutofit fontScale="77500" lnSpcReduction="20000"/>
          </a:bodyPr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This should be what you get.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Click on Go</a:t>
            </a:r>
          </a:p>
        </p:txBody>
      </p:sp>
      <p:sp>
        <p:nvSpPr>
          <p:cNvPr id="3" name="Oval 2"/>
          <p:cNvSpPr/>
          <p:nvPr/>
        </p:nvSpPr>
        <p:spPr>
          <a:xfrm>
            <a:off x="2555776" y="3212976"/>
            <a:ext cx="5688632" cy="252028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Tables and Populating the Tables</a:t>
            </a:r>
            <a:endParaRPr lang="en-GB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29600" cy="2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Continue to add all the sections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0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888"/>
            <a:ext cx="8716550" cy="23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Database screen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Click on your database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79388" y="4941888"/>
            <a:ext cx="1152525" cy="647700"/>
          </a:xfrm>
          <a:prstGeom prst="wedgeRoundRectCallout">
            <a:avLst>
              <a:gd name="adj1" fmla="val 141587"/>
              <a:gd name="adj2" fmla="val -27919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32138" y="6021388"/>
            <a:ext cx="1511300" cy="647700"/>
          </a:xfrm>
          <a:prstGeom prst="wedgeRoundRectCallout">
            <a:avLst>
              <a:gd name="adj1" fmla="val -20971"/>
              <a:gd name="adj2" fmla="val -44068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5150" y="6021388"/>
            <a:ext cx="1152525" cy="647700"/>
          </a:xfrm>
          <a:prstGeom prst="wedgeRoundRectCallout">
            <a:avLst>
              <a:gd name="adj1" fmla="val 67958"/>
              <a:gd name="adj2" fmla="val -44408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Browse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Structure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Click on the structure button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172031" cy="20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Content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Click on the browse button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79898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/>
              <a:t>SQL Queries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b="1" smtClean="0"/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With SQL, we can query a database and have a result set returned. </a:t>
            </a:r>
          </a:p>
          <a:p>
            <a:pPr marL="341313" indent="-341313" eaLnBrk="1" hangingPunct="1"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	SELECT * FROM  books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8293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Edit a query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To edit a query press Edit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  <a:p>
            <a:r>
              <a:rPr lang="en-GB" altLang="en-US" smtClean="0"/>
              <a:t>This opens a separate window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78962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64163" y="2133600"/>
            <a:ext cx="936625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Query window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61626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SQL SELECT Statement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 smtClean="0"/>
          </a:p>
          <a:p>
            <a:pPr marL="341313" indent="-341313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The SELECT statement is used to select data from a table. The tabular result is stored in a result table (called the result-set).</a:t>
            </a:r>
          </a:p>
          <a:p>
            <a:pPr marL="341313" indent="-341313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 smtClean="0"/>
              <a:t>Syntax</a:t>
            </a:r>
          </a:p>
          <a:p>
            <a:pPr marL="341313" indent="-341313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SELECT column_name(s) FROM table_name  </a:t>
            </a:r>
            <a:br>
              <a:rPr lang="en-GB" altLang="en-US" sz="2400" smtClean="0"/>
            </a:br>
            <a:endParaRPr lang="en-GB" altLang="en-US" sz="2400" smtClean="0"/>
          </a:p>
          <a:p>
            <a:pPr marL="341313" indent="-341313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 smtClean="0"/>
              <a:t>Note:</a:t>
            </a:r>
            <a:r>
              <a:rPr lang="en-GB" altLang="en-US" sz="2400" smtClean="0"/>
              <a:t> SQL statements are not case sensitive. SELECT is the same as select.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SQL SELECT Example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/>
              <a:t>To select the content of columns named “</a:t>
            </a:r>
            <a:r>
              <a:rPr lang="en-GB" altLang="en-US" sz="2000" dirty="0" err="1" smtClean="0"/>
              <a:t>lastname</a:t>
            </a:r>
            <a:r>
              <a:rPr lang="en-GB" altLang="en-US" sz="2000" dirty="0" smtClean="0"/>
              <a:t>" and “</a:t>
            </a:r>
            <a:r>
              <a:rPr lang="en-GB" altLang="en-US" sz="2000" dirty="0" err="1" smtClean="0"/>
              <a:t>firstname</a:t>
            </a:r>
            <a:r>
              <a:rPr lang="en-GB" altLang="en-US" sz="2000" dirty="0" smtClean="0"/>
              <a:t>", from the database table called “borrower", use a SELECT statement like this: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/>
              <a:t>SELECT </a:t>
            </a:r>
            <a:r>
              <a:rPr lang="en-GB" altLang="en-US" sz="2000" dirty="0" err="1" smtClean="0"/>
              <a:t>lastname,firstname</a:t>
            </a:r>
            <a:r>
              <a:rPr lang="en-GB" altLang="en-US" sz="2000" dirty="0" smtClean="0"/>
              <a:t> FROM borrower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b="1" dirty="0" smtClean="0"/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b="1" dirty="0" smtClean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18002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SQL Database Tables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smtClean="0"/>
              <a:t>This tutorial uses a </a:t>
            </a:r>
            <a:r>
              <a:rPr lang="en-GB" altLang="en-US" sz="2400" dirty="0" err="1" smtClean="0"/>
              <a:t>MySql</a:t>
            </a:r>
            <a:r>
              <a:rPr lang="en-GB" altLang="en-US" sz="2400" dirty="0" smtClean="0"/>
              <a:t> database which you need to create in your hosting area.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smtClean="0"/>
              <a:t>To do this we need to use </a:t>
            </a:r>
            <a:r>
              <a:rPr lang="en-GB" altLang="en-US" sz="2400" dirty="0" err="1" smtClean="0"/>
              <a:t>phpMyAdmin</a:t>
            </a:r>
            <a:r>
              <a:rPr lang="en-GB" altLang="en-US" sz="2400" dirty="0" smtClean="0"/>
              <a:t>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err="1" smtClean="0"/>
              <a:t>PHPMyAdmin</a:t>
            </a:r>
            <a:r>
              <a:rPr lang="en-GB" altLang="en-US" sz="2400" dirty="0" smtClean="0"/>
              <a:t> is accessed using a browser on the client by </a:t>
            </a:r>
            <a:r>
              <a:rPr lang="en-GB" altLang="en-US" sz="2400" smtClean="0"/>
              <a:t>using the url</a:t>
            </a:r>
            <a:r>
              <a:rPr lang="en-GB" altLang="en-US" sz="2400" dirty="0" smtClean="0"/>
              <a:t> below.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smtClean="0"/>
              <a:t>Demo </a:t>
            </a:r>
            <a:r>
              <a:rPr lang="en-GB" altLang="en-US" sz="2400" dirty="0" err="1" smtClean="0"/>
              <a:t>PHPMyAdmin</a:t>
            </a: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>
                <a:hlinkClick r:id="rId2" action="ppaction://hlinksldjump"/>
              </a:rPr>
              <a:t>http</a:t>
            </a:r>
            <a:r>
              <a:rPr lang="en-GB" altLang="en-US" sz="2400" dirty="0" smtClean="0">
                <a:hlinkClick r:id="rId2" action="ppaction://hlinksldjump"/>
              </a:rPr>
              <a:t>://79.170.44.85/phpmyadmin/index.php</a:t>
            </a: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smtClean="0"/>
              <a:t>The SELECT DISTINCT Statement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The DISTINCT keyword is used to return only distinct (different) values.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The SELECT statement returns information from table columns. But what if we only want to select distinct elements?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With SQL, all we need to do is to add a DISTINCT keyword to the SELECT statement:</a:t>
            </a:r>
            <a:br>
              <a:rPr lang="en-GB" altLang="en-US" sz="2000" smtClean="0"/>
            </a:br>
            <a:endParaRPr lang="en-GB" altLang="en-US" sz="2000" smtClean="0"/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smtClean="0"/>
              <a:t>Syntax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SELECT DISTINCT column_name(s) FROM table_name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Using the DISTINCT keyword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To select ALL values from the column named “address2" we use a SELECT statement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	SELECT address2 FROM borrower </a:t>
            </a:r>
            <a:r>
              <a:rPr lang="en-GB" altLang="en-US" sz="2000" b="1" smtClean="0"/>
              <a:t/>
            </a:r>
            <a:br>
              <a:rPr lang="en-GB" altLang="en-US" sz="2000" b="1" smtClean="0"/>
            </a:br>
            <a:r>
              <a:rPr lang="en-GB" altLang="en-US" sz="1600" smtClean="0"/>
              <a:t>Note that “Molden and “Highcliffe" are listed more than once.</a:t>
            </a:r>
            <a:endParaRPr lang="en-GB" altLang="en-US" sz="2000" smtClean="0"/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smtClean="0"/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smtClean="0"/>
          </a:p>
        </p:txBody>
      </p:sp>
      <p:sp>
        <p:nvSpPr>
          <p:cNvPr id="23556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/>
            <a:r>
              <a:rPr lang="en-GB" altLang="en-US" sz="2000" smtClean="0"/>
              <a:t>To select only DIFFERENT values from the column named “address2" we use a SELECT DISTINCT statement</a:t>
            </a:r>
            <a:br>
              <a:rPr lang="en-GB" altLang="en-US" sz="2000" smtClean="0"/>
            </a:br>
            <a:r>
              <a:rPr lang="en-GB" altLang="en-US" sz="2000" smtClean="0"/>
              <a:t>SELECT DISTINCT address2 FROM borrower</a:t>
            </a:r>
          </a:p>
          <a:p>
            <a:pPr marL="0" indent="0" eaLnBrk="1" hangingPunct="1"/>
            <a:endParaRPr lang="en-GB" altLang="en-US" smtClean="0"/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644900"/>
            <a:ext cx="923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0800"/>
            <a:ext cx="8667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WHERE Clause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1684338"/>
          </a:xfrm>
        </p:spPr>
        <p:txBody>
          <a:bodyPr/>
          <a:lstStyle/>
          <a:p>
            <a:pPr indent="-341313" eaLnBrk="1" hangingPunct="1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smtClean="0"/>
              <a:t>To conditionally select data from a table, a WHERE clause can be added to the SELECT statement.</a:t>
            </a:r>
          </a:p>
          <a:p>
            <a:pPr indent="-341313" eaLnBrk="1" hangingPunct="1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 smtClean="0"/>
              <a:t>Syntax</a:t>
            </a:r>
          </a:p>
          <a:p>
            <a:pPr indent="-341313" eaLnBrk="1" hangingPunct="1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smtClean="0"/>
              <a:t>SELECT column FROM table WHERE column operator value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Using the WHERE Clause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To select only the persons living in the city “Perth", we add a WHERE clause to the SELECT statement: 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smtClean="0"/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	SELECT lastname FROM borrower WHERE address2 = "Perth"</a:t>
            </a:r>
          </a:p>
          <a:p>
            <a:pPr marL="341313" indent="-341313" eaLnBrk="1" hangingPunct="1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smtClean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647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Using Quotes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Note that we have used single quotes around the conditional values in the examples.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SQL uses single quotes around text values (most database systems will also accept double quotes). Numeric values should not be enclosed in quotes.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For text values: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This is correct: SELECT lastname FROM borrower WHERE firstname=‘Frank‘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This is wrong: SELECT lastname FROM borrower WHERE firstname=Frank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LIKE Condition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 smtClean="0"/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The LIKE condition is used to specify a search for a pattern in a column. 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smtClean="0"/>
              <a:t>Syntax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SELECT column FROM table WHERE column LIKE pattern</a:t>
            </a:r>
            <a:br>
              <a:rPr lang="en-GB" altLang="en-US" sz="2000" smtClean="0"/>
            </a:br>
            <a:endParaRPr lang="en-GB" altLang="en-US" sz="2000" smtClean="0"/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A "%" sign can be used to define wildcards (missing letters in the pattern) both before and after the pattern.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Using LIKE</a:t>
            </a:r>
          </a:p>
        </p:txBody>
      </p:sp>
      <p:sp>
        <p:nvSpPr>
          <p:cNvPr id="28675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SELECT firstname, postcode FROM borrower WHERE  firstname LIKE "f%“</a:t>
            </a:r>
          </a:p>
          <a:p>
            <a:pPr eaLnBrk="1" hangingPunct="1"/>
            <a:endParaRPr lang="en-GB" altLang="en-US" sz="2400" smtClean="0"/>
          </a:p>
          <a:p>
            <a:pPr eaLnBrk="1" hangingPunct="1"/>
            <a:r>
              <a:rPr lang="en-GB" altLang="en-US" sz="2400" smtClean="0"/>
              <a:t>SELECT lastname, Postcode FROM borrower WHERE lastname LIKE "%r</a:t>
            </a:r>
          </a:p>
          <a:p>
            <a:pPr eaLnBrk="1" hangingPunct="1"/>
            <a:endParaRPr lang="en-GB" altLang="en-US" sz="2400" smtClean="0"/>
          </a:p>
          <a:p>
            <a:pPr eaLnBrk="1" hangingPunct="1"/>
            <a:endParaRPr lang="en-GB" altLang="en-US" sz="2400" smtClean="0"/>
          </a:p>
          <a:p>
            <a:pPr eaLnBrk="1" hangingPunct="1"/>
            <a:r>
              <a:rPr lang="en-GB" altLang="en-US" sz="2400" smtClean="0"/>
              <a:t>SELECT lastname, Postcode FROM borrower WHERE lastname LIKE "%v%"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1323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1333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300663"/>
            <a:ext cx="1285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INSERT INTO Statement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 smtClean="0"/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The INSERT INTO statement is used to insert new rows into a table.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smtClean="0"/>
              <a:t>Syntax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INSERT INTO table_name</a:t>
            </a:r>
            <a:r>
              <a:rPr lang="en-GB" altLang="en-US" sz="2000" i="1" smtClean="0"/>
              <a:t> </a:t>
            </a:r>
            <a:r>
              <a:rPr lang="en-GB" altLang="en-US" sz="2000" smtClean="0"/>
              <a:t>VALUES (value1, value2,....)</a:t>
            </a:r>
            <a:br>
              <a:rPr lang="en-GB" altLang="en-US" sz="2000" smtClean="0"/>
            </a:br>
            <a:endParaRPr lang="en-GB" altLang="en-US" sz="2000" smtClean="0"/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You can also specify the columns for which you want to insert data: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INSERT INTO table_name (column1, column2,...) VALUES (value1, value2,....)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Insert a New Row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INSERT INTO borrower VALUES (40, "Mr", "James", "Joyce", "22 Parnell Street", "</a:t>
            </a:r>
            <a:r>
              <a:rPr lang="en-GB" altLang="en-US" sz="2400" dirty="0" err="1" smtClean="0"/>
              <a:t>Spennymoor</a:t>
            </a:r>
            <a:r>
              <a:rPr lang="en-GB" altLang="en-US" sz="2400" dirty="0" smtClean="0"/>
              <a:t>", "NW22 4ED", "1947-06-23", "M")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6762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27913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smtClean="0"/>
              <a:t>Insert Data in Specified Columns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455738" y="4313238"/>
            <a:ext cx="4916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799147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INSERT INTO borrower (borrowerid, title, firstname, lastname, address1, postcode, gender) VALUES(41, "Mrs", "Jemima", "Joyce", "22 Parnell Street", "NW22 4ED", "F")</a:t>
            </a: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GB" altLang="en-US" sz="2000">
                <a:solidFill>
                  <a:srgbClr val="000000"/>
                </a:solidFill>
              </a:rPr>
              <a:t>Note that where a value was not entered, the returned value is NULL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24175"/>
            <a:ext cx="6734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PHPMyAdmin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This program is a user friendly interface to an SQL database?</a:t>
            </a:r>
          </a:p>
          <a:p>
            <a:r>
              <a:rPr lang="en-GB" altLang="en-US" smtClean="0"/>
              <a:t>The SQL database resides on the server</a:t>
            </a:r>
          </a:p>
          <a:p>
            <a:r>
              <a:rPr lang="en-GB" altLang="en-US" smtClean="0"/>
              <a:t>PHPMyAdmin is accessed using a browser on the 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Update Statement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The UPDATE statement is used to modify the data in a table.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smtClean="0"/>
              <a:t>Syntax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UPDATE table_name SET column_name = new_value</a:t>
            </a:r>
            <a:r>
              <a:rPr lang="en-GB" altLang="en-US" sz="2000" i="1" smtClean="0"/>
              <a:t> </a:t>
            </a:r>
            <a:r>
              <a:rPr lang="en-GB" altLang="en-US" sz="2000" smtClean="0"/>
              <a:t>WHERE column_name = some_value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6328B9D-2F47-4459-8616-876C2B3B1631}" type="slidenum">
              <a:rPr lang="en-GB" altLang="en-US" sz="10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GB" altLang="en-US" sz="1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Update one row</a:t>
            </a:r>
          </a:p>
        </p:txBody>
      </p:sp>
      <p:sp>
        <p:nvSpPr>
          <p:cNvPr id="3379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UPDATE borrower SET address2 = "Spennymoor" WHERE borrowerid = 41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676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smtClean="0"/>
              <a:t>Update several Columns in a Row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UPDATE borrower SET address1 = "44 Dublin Parade", address2 = "Newcastle" WHERE postcode = "NW22 4ED</a:t>
            </a:r>
            <a:r>
              <a:rPr lang="en-GB" altLang="en-US" smtClean="0"/>
              <a:t>"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6800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DELETE Statement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094162"/>
          </a:xfrm>
        </p:spPr>
        <p:txBody>
          <a:bodyPr/>
          <a:lstStyle/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The DELETE statement is used to delete rows in a table.</a:t>
            </a:r>
          </a:p>
          <a:p>
            <a:pPr marL="341313" indent="-341313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DELETE FROM borrower WHERE borrowerID = 40</a:t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/>
            </a:r>
            <a:br>
              <a:rPr lang="en-GB" altLang="en-US" sz="2000" smtClean="0"/>
            </a:br>
            <a:endParaRPr lang="en-GB" altLang="en-US" sz="200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68313" y="5157788"/>
            <a:ext cx="79914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Delete All Rows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It is possible to delete all rows in a table without deleting the table. This means that the table structure, attributes, and indexes will be intact: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DELETE FROM table_name </a:t>
            </a:r>
            <a:r>
              <a:rPr lang="en-GB" altLang="en-US" sz="1800">
                <a:solidFill>
                  <a:srgbClr val="FF0000"/>
                </a:solidFill>
              </a:rPr>
              <a:t>   please take care here! Do not run this one!!!</a:t>
            </a:r>
            <a:endParaRPr lang="en-GB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Or DELETE * FROM table_name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68008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Exercise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Create a BTEC grades Table </a:t>
            </a:r>
          </a:p>
          <a:p>
            <a:r>
              <a:rPr lang="en-GB" altLang="en-US" dirty="0" smtClean="0"/>
              <a:t>Specification in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BTEC exercise from Unit 23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smtClean="0"/>
              <a:t>Design a web interface to show your own BTEC grades.</a:t>
            </a:r>
          </a:p>
          <a:p>
            <a:r>
              <a:rPr lang="en-GB" altLang="en-US" sz="2000" smtClean="0"/>
              <a:t>You need to enter credentials to reveal a summary page, if not you should be prompted to request the credentials again</a:t>
            </a:r>
          </a:p>
          <a:p>
            <a:r>
              <a:rPr lang="en-GB" altLang="en-US" sz="2000" smtClean="0"/>
              <a:t>Once you successfully login to the web interface on the device you then see a summary page showing BTEC units completed/in progress.</a:t>
            </a:r>
          </a:p>
          <a:p>
            <a:r>
              <a:rPr lang="en-GB" altLang="en-US" sz="2000" smtClean="0"/>
              <a:t>Selecting a unit will then show the grades achieved. </a:t>
            </a:r>
          </a:p>
          <a:p>
            <a:r>
              <a:rPr lang="en-GB" altLang="en-US" sz="2000" smtClean="0"/>
              <a:t>The summary page can only be displayed when correct credentials have been used </a:t>
            </a:r>
          </a:p>
          <a:p>
            <a:r>
              <a:rPr lang="en-GB" altLang="en-US" sz="2000" smtClean="0"/>
              <a:t>The summary page should show </a:t>
            </a:r>
          </a:p>
          <a:p>
            <a:pPr lvl="1"/>
            <a:r>
              <a:rPr lang="en-GB" altLang="en-US" sz="1600" smtClean="0"/>
              <a:t>the units you have studied; </a:t>
            </a:r>
          </a:p>
          <a:p>
            <a:pPr lvl="1"/>
            <a:r>
              <a:rPr lang="en-GB" altLang="en-US" sz="1600" smtClean="0"/>
              <a:t>this must include an overall grade as Pass, Merit or Distinction. </a:t>
            </a:r>
          </a:p>
          <a:p>
            <a:pPr lvl="1"/>
            <a:r>
              <a:rPr lang="en-GB" altLang="en-US" sz="1600" smtClean="0"/>
              <a:t>Clicking on the overall grade will show a unit detail page with the entire unit achieved grades,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Relationships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06" y="3243956"/>
            <a:ext cx="5756838" cy="209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Design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Create tables for:</a:t>
            </a:r>
          </a:p>
          <a:p>
            <a:pPr lvl="1"/>
            <a:r>
              <a:rPr lang="en-GB" altLang="en-US" smtClean="0"/>
              <a:t>User	(for login and access rights)</a:t>
            </a:r>
          </a:p>
          <a:p>
            <a:pPr lvl="1"/>
            <a:r>
              <a:rPr lang="en-GB" altLang="en-US" smtClean="0"/>
              <a:t>Semester ( 1 or 2)</a:t>
            </a:r>
          </a:p>
          <a:p>
            <a:pPr lvl="1"/>
            <a:r>
              <a:rPr lang="en-GB" altLang="en-US" smtClean="0"/>
              <a:t>Unit (18 of these)</a:t>
            </a:r>
          </a:p>
          <a:p>
            <a:pPr lvl="1"/>
            <a:r>
              <a:rPr lang="en-GB" altLang="en-US" smtClean="0"/>
              <a:t>Result (Pass, Merit, Distinction)</a:t>
            </a:r>
          </a:p>
          <a:p>
            <a:pPr lvl="1"/>
            <a:r>
              <a:rPr lang="en-GB" altLang="en-US" smtClean="0"/>
              <a:t>Grade (User, Unit, Result)</a:t>
            </a:r>
            <a:br>
              <a:rPr lang="en-GB" altLang="en-US" smtClean="0"/>
            </a:br>
            <a:endParaRPr lang="en-GB" altLang="en-US" smtClean="0"/>
          </a:p>
          <a:p>
            <a:r>
              <a:rPr lang="en-GB" altLang="en-US" smtClean="0"/>
              <a:t>Before you use PHPMyAdmin do some design!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Table design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Data dictionary (remember Unit 18)</a:t>
            </a:r>
          </a:p>
          <a:p>
            <a:r>
              <a:rPr lang="en-GB" altLang="en-US" smtClean="0"/>
              <a:t>We now need to use MySQL datatypes</a:t>
            </a:r>
          </a:p>
          <a:p>
            <a:endParaRPr lang="en-GB" altLang="en-US" smtClean="0"/>
          </a:p>
        </p:txBody>
      </p:sp>
      <p:graphicFrame>
        <p:nvGraphicFramePr>
          <p:cNvPr id="6" name="Group 685"/>
          <p:cNvGraphicFramePr>
            <a:graphicFrameLocks/>
          </p:cNvGraphicFramePr>
          <p:nvPr/>
        </p:nvGraphicFramePr>
        <p:xfrm>
          <a:off x="539750" y="3141663"/>
          <a:ext cx="7488239" cy="2178049"/>
        </p:xfrm>
        <a:graphic>
          <a:graphicData uri="http://schemas.openxmlformats.org/drawingml/2006/table">
            <a:tbl>
              <a:tblPr/>
              <a:tblGrid>
                <a:gridCol w="1837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1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Table Name: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Attribute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Data type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Default Value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Required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Key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Notes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UnitID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Mediumint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(8)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Primary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Auto_increment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UnitNumber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Varchar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(2)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UnitTitle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Varchar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(50)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SemesterID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Mediumint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(8)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Foreign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From Semester  table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Populating tables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en-US" smtClean="0"/>
              <a:t>Suggested information requirements.</a:t>
            </a:r>
          </a:p>
          <a:p>
            <a:pPr lvl="1"/>
            <a:r>
              <a:rPr lang="en-GB" altLang="en-US" smtClean="0"/>
              <a:t>User  - this class</a:t>
            </a:r>
          </a:p>
          <a:p>
            <a:pPr lvl="1"/>
            <a:r>
              <a:rPr lang="en-GB" altLang="en-US" smtClean="0"/>
              <a:t>Semester – values1, 2, 3 or 4 </a:t>
            </a:r>
          </a:p>
          <a:p>
            <a:pPr lvl="1"/>
            <a:r>
              <a:rPr lang="en-GB" altLang="en-US" smtClean="0"/>
              <a:t>Units  - 18 units, details on wiki</a:t>
            </a:r>
          </a:p>
          <a:p>
            <a:pPr lvl="1"/>
            <a:r>
              <a:rPr lang="en-GB" altLang="en-US" smtClean="0"/>
              <a:t>Grade – make these up from the other tables IDs</a:t>
            </a:r>
          </a:p>
          <a:p>
            <a:pPr lvl="1"/>
            <a:r>
              <a:rPr lang="en-GB" altLang="en-US" smtClean="0"/>
              <a:t>Result  - Pass, Merit, Distinction</a:t>
            </a:r>
          </a:p>
          <a:p>
            <a:pPr lvl="1"/>
            <a:endParaRPr lang="en-GB" altLang="en-US" smtClean="0"/>
          </a:p>
          <a:p>
            <a:pPr>
              <a:buFontTx/>
              <a:buNone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PHPMyAdmin login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The user name is your student id (MIS)</a:t>
            </a:r>
            <a:endParaRPr lang="en-GB" altLang="en-US" smtClean="0">
              <a:solidFill>
                <a:srgbClr val="FF0000"/>
              </a:solidFill>
            </a:endParaRPr>
          </a:p>
          <a:p>
            <a:r>
              <a:rPr lang="en-GB" altLang="en-US" smtClean="0"/>
              <a:t>The password is the one used for your student hosting account.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2877383" cy="29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PHPMyAdmin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Use it to </a:t>
            </a:r>
          </a:p>
          <a:p>
            <a:pPr lvl="1"/>
            <a:r>
              <a:rPr lang="en-GB" altLang="en-US" smtClean="0"/>
              <a:t>create the tables in a database called BTEC</a:t>
            </a:r>
          </a:p>
          <a:p>
            <a:pPr lvl="1"/>
            <a:r>
              <a:rPr lang="en-GB" altLang="en-US" smtClean="0"/>
              <a:t>Add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8568952" cy="29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PHPMyAdmin home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27088" y="5732463"/>
            <a:ext cx="2016125" cy="649287"/>
          </a:xfrm>
          <a:prstGeom prst="wedgeRoundRectCallout">
            <a:avLst>
              <a:gd name="adj1" fmla="val -39411"/>
              <a:gd name="adj2" fmla="val -5273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Database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SQL Database Tables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630237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Your database exists but with no tables..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7" y="2564904"/>
            <a:ext cx="74009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SQL Database Tables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319587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Now you will need to create some tables.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For this we are going to use the file that contains SQL for both table creation and sample data.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It contains 3 tables called books, borrower and loans.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You need to download this file from the Moodle.</a:t>
            </a:r>
          </a:p>
          <a:p>
            <a:pPr indent="0" eaLnBrk="1" hangingPunct="1">
              <a:lnSpc>
                <a:spcPct val="9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SQL Query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Click the SQL tab to get the entry screen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8099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835150" y="6021388"/>
            <a:ext cx="2232025" cy="647700"/>
          </a:xfrm>
          <a:prstGeom prst="wedgeRoundRectCallout">
            <a:avLst>
              <a:gd name="adj1" fmla="val -90127"/>
              <a:gd name="adj2" fmla="val -48318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Type SQL here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427538" y="6021388"/>
            <a:ext cx="3313112" cy="647700"/>
          </a:xfrm>
          <a:prstGeom prst="wedgeRoundRectCallout">
            <a:avLst>
              <a:gd name="adj1" fmla="val 69480"/>
              <a:gd name="adj2" fmla="val -2551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Press Go to run the query</a:t>
            </a:r>
          </a:p>
        </p:txBody>
      </p:sp>
    </p:spTree>
    <p:extLst>
      <p:ext uri="{BB962C8B-B14F-4D97-AF65-F5344CB8AC3E}">
        <p14:creationId xmlns:p14="http://schemas.microsoft.com/office/powerpoint/2010/main" val="8341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SQL Database Tables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576262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 smtClean="0"/>
              <a:t>Still in </a:t>
            </a:r>
            <a:r>
              <a:rPr lang="en-GB" altLang="en-US" sz="2400" dirty="0" err="1" smtClean="0"/>
              <a:t>phpMyAdmin</a:t>
            </a:r>
            <a:r>
              <a:rPr lang="en-GB" altLang="en-US" sz="2400" dirty="0" smtClean="0"/>
              <a:t> choose the SQL tab.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8310736" cy="30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E0AEA33-6216-40C2-9F9A-114F24EF03DB}" vid="{75F778CF-DCE9-4FDB-BEE6-9E574DC568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</TotalTime>
  <Words>1175</Words>
  <Application>Microsoft Office PowerPoint</Application>
  <PresentationFormat>On-screen Show (4:3)</PresentationFormat>
  <Paragraphs>213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Comic Sans MS</vt:lpstr>
      <vt:lpstr>Times New Roman</vt:lpstr>
      <vt:lpstr>Network</vt:lpstr>
      <vt:lpstr>Theme1</vt:lpstr>
      <vt:lpstr>SQL Basics</vt:lpstr>
      <vt:lpstr>SQL Database Tables</vt:lpstr>
      <vt:lpstr>PHPMyAdmin</vt:lpstr>
      <vt:lpstr>PHPMyAdmin login</vt:lpstr>
      <vt:lpstr>PHPMyAdmin home screen</vt:lpstr>
      <vt:lpstr>SQL Database Tables</vt:lpstr>
      <vt:lpstr>SQL Database Tables</vt:lpstr>
      <vt:lpstr>SQL Query </vt:lpstr>
      <vt:lpstr>SQL Database Tables</vt:lpstr>
      <vt:lpstr>SQL Database Tables</vt:lpstr>
      <vt:lpstr>Creating Tables and Populating the Tables</vt:lpstr>
      <vt:lpstr>Database screen</vt:lpstr>
      <vt:lpstr>Structure</vt:lpstr>
      <vt:lpstr>Content</vt:lpstr>
      <vt:lpstr>SQL Queries</vt:lpstr>
      <vt:lpstr>Edit a query</vt:lpstr>
      <vt:lpstr>Query window</vt:lpstr>
      <vt:lpstr>The SQL SELECT Statement</vt:lpstr>
      <vt:lpstr>SQL SELECT Example</vt:lpstr>
      <vt:lpstr>The SELECT DISTINCT Statement</vt:lpstr>
      <vt:lpstr>Using the DISTINCT keyword</vt:lpstr>
      <vt:lpstr>The WHERE Clause</vt:lpstr>
      <vt:lpstr>Using the WHERE Clause</vt:lpstr>
      <vt:lpstr>Using Quotes</vt:lpstr>
      <vt:lpstr>The LIKE Condition</vt:lpstr>
      <vt:lpstr>Using LIKE</vt:lpstr>
      <vt:lpstr>The INSERT INTO Statement</vt:lpstr>
      <vt:lpstr>Insert a New Row</vt:lpstr>
      <vt:lpstr>Insert Data in Specified Columns</vt:lpstr>
      <vt:lpstr>The Update Statement</vt:lpstr>
      <vt:lpstr>Update one row</vt:lpstr>
      <vt:lpstr>Update several Columns in a Row</vt:lpstr>
      <vt:lpstr>The DELETE Statement</vt:lpstr>
      <vt:lpstr>Exercise</vt:lpstr>
      <vt:lpstr>BTEC exercise from Unit 23</vt:lpstr>
      <vt:lpstr>Relationships</vt:lpstr>
      <vt:lpstr>Design</vt:lpstr>
      <vt:lpstr>Table design</vt:lpstr>
      <vt:lpstr>Populating tables</vt:lpstr>
      <vt:lpstr>PHPMyAdmin</vt:lpstr>
    </vt:vector>
  </TitlesOfParts>
  <Company>HCT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Normalisation</dc:title>
  <dc:creator>HCT</dc:creator>
  <cp:lastModifiedBy>Andrew Cracknell</cp:lastModifiedBy>
  <cp:revision>270</cp:revision>
  <dcterms:created xsi:type="dcterms:W3CDTF">2007-09-27T09:53:19Z</dcterms:created>
  <dcterms:modified xsi:type="dcterms:W3CDTF">2019-11-21T09:46:30Z</dcterms:modified>
</cp:coreProperties>
</file>