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4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1" y="2733709"/>
            <a:ext cx="6108101" cy="1373070"/>
          </a:xfrm>
        </p:spPr>
        <p:txBody>
          <a:bodyPr anchor="b">
            <a:noAutofit/>
          </a:bodyPr>
          <a:lstStyle>
            <a:lvl1pPr algn="r">
              <a:defRPr sz="405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15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AC8B-3403-4AAB-9A3B-5D9ABEB26A61}" type="datetimeFigureOut">
              <a:rPr lang="en-US" smtClean="0"/>
              <a:pPr/>
              <a:t>4/26/2018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41510" y="2750337"/>
            <a:ext cx="878916" cy="1356442"/>
          </a:xfrm>
        </p:spPr>
        <p:txBody>
          <a:bodyPr/>
          <a:lstStyle/>
          <a:p>
            <a:fld id="{ECBF86A9-92F4-4C1A-8260-E038AB36E49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477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2" y="4711617"/>
            <a:ext cx="7210394" cy="453051"/>
          </a:xfrm>
        </p:spPr>
        <p:txBody>
          <a:bodyPr anchor="b">
            <a:normAutofit/>
          </a:bodyPr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0242" y="609598"/>
            <a:ext cx="721039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39" y="5169584"/>
            <a:ext cx="7210397" cy="62297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AC8B-3403-4AAB-9A3B-5D9ABEB26A61}" type="datetimeFigureOut">
              <a:rPr lang="en-US" smtClean="0"/>
              <a:pPr/>
              <a:t>4/26/2018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4711310"/>
            <a:ext cx="865613" cy="1090789"/>
          </a:xfrm>
        </p:spPr>
        <p:txBody>
          <a:bodyPr/>
          <a:lstStyle/>
          <a:p>
            <a:fld id="{ECBF86A9-92F4-4C1A-8260-E038AB36E49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600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609597"/>
            <a:ext cx="7210394" cy="3592750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4711616"/>
            <a:ext cx="7210394" cy="1090789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AC8B-3403-4AAB-9A3B-5D9ABEB26A61}" type="datetimeFigureOut">
              <a:rPr lang="en-US" smtClean="0"/>
              <a:pPr/>
              <a:t>4/26/2018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4711616"/>
            <a:ext cx="865613" cy="1090789"/>
          </a:xfrm>
        </p:spPr>
        <p:txBody>
          <a:bodyPr/>
          <a:lstStyle/>
          <a:p>
            <a:fld id="{ECBF86A9-92F4-4C1A-8260-E038AB36E49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700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92" y="609599"/>
            <a:ext cx="6539158" cy="3036061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051717" y="3653379"/>
            <a:ext cx="611743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4711616"/>
            <a:ext cx="7210394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AC8B-3403-4AAB-9A3B-5D9ABEB26A61}" type="datetimeFigureOut">
              <a:rPr lang="en-US" smtClean="0"/>
              <a:pPr/>
              <a:t>4/26/2018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4709926"/>
            <a:ext cx="865613" cy="1090789"/>
          </a:xfrm>
        </p:spPr>
        <p:txBody>
          <a:bodyPr/>
          <a:lstStyle/>
          <a:p>
            <a:fld id="{ECBF86A9-92F4-4C1A-8260-E038AB36E49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437679" y="74811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54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247107" y="30335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54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27078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39" y="4711616"/>
            <a:ext cx="7210397" cy="58853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0" y="5300150"/>
            <a:ext cx="7210397" cy="502255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AC8B-3403-4AAB-9A3B-5D9ABEB26A61}" type="datetimeFigureOut">
              <a:rPr lang="en-US" smtClean="0"/>
              <a:pPr/>
              <a:t>4/26/2018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4709926"/>
            <a:ext cx="865613" cy="1090789"/>
          </a:xfrm>
        </p:spPr>
        <p:txBody>
          <a:bodyPr/>
          <a:lstStyle/>
          <a:p>
            <a:fld id="{ECBF86A9-92F4-4C1A-8260-E038AB36E49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154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01917" y="753228"/>
            <a:ext cx="721872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495709" y="2336873"/>
            <a:ext cx="2302526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0241" y="3022674"/>
            <a:ext cx="2287277" cy="2913513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67019" y="2336873"/>
            <a:ext cx="229743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59103" y="3022674"/>
            <a:ext cx="229743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418117" y="2336873"/>
            <a:ext cx="230251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418117" y="3022674"/>
            <a:ext cx="2302519" cy="2913513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AC8B-3403-4AAB-9A3B-5D9ABEB26A61}" type="datetimeFigureOut">
              <a:rPr lang="en-US" smtClean="0"/>
              <a:pPr/>
              <a:t>4/26/2018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86A9-92F4-4C1A-8260-E038AB36E49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7573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0242" y="753228"/>
            <a:ext cx="7210395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0239" y="4297503"/>
            <a:ext cx="228727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0239" y="2336873"/>
            <a:ext cx="228727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0239" y="4873765"/>
            <a:ext cx="228727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59103" y="4297503"/>
            <a:ext cx="229743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59103" y="2336873"/>
            <a:ext cx="229743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58088" y="4873764"/>
            <a:ext cx="230047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423009" y="4297503"/>
            <a:ext cx="229762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423008" y="2336873"/>
            <a:ext cx="2297629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422915" y="4873762"/>
            <a:ext cx="2300672" cy="1062422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AC8B-3403-4AAB-9A3B-5D9ABEB26A61}" type="datetimeFigureOut">
              <a:rPr lang="en-US" smtClean="0"/>
              <a:pPr/>
              <a:t>4/26/2018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86A9-92F4-4C1A-8260-E038AB36E49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3627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AC8B-3403-4AAB-9A3B-5D9ABEB26A61}" type="datetimeFigureOut">
              <a:rPr lang="en-US" smtClean="0"/>
              <a:pPr/>
              <a:t>4/26/2018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86A9-92F4-4C1A-8260-E038AB36E49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56538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5448782" y="2040420"/>
            <a:ext cx="5106988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7200777" y="5543428"/>
            <a:ext cx="1602997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96923" y="609597"/>
            <a:ext cx="80535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652503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05344" y="5936188"/>
            <a:ext cx="2057400" cy="365125"/>
          </a:xfrm>
        </p:spPr>
        <p:txBody>
          <a:bodyPr/>
          <a:lstStyle/>
          <a:p>
            <a:fld id="{5ED9AC8B-3403-4AAB-9A3B-5D9ABEB26A61}" type="datetimeFigureOut">
              <a:rPr lang="en-US" smtClean="0"/>
              <a:pPr/>
              <a:t>4/26/2018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9510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3163" y="5398634"/>
            <a:ext cx="865613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ECBF86A9-92F4-4C1A-8260-E038AB36E49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4800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5F078DC-5E68-40B9-9C1D-B96452C707F5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AC8B-3403-4AAB-9A3B-5D9ABEB26A61}" type="datetimeFigureOut">
              <a:rPr lang="en-US" smtClean="0"/>
              <a:pPr/>
              <a:t>4/26/2018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86A9-92F4-4C1A-8260-E038AB36E49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470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7828359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8" y="4087901"/>
            <a:ext cx="1202248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7939369" y="2726267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2" y="2869895"/>
            <a:ext cx="7210395" cy="1090788"/>
          </a:xfrm>
        </p:spPr>
        <p:txBody>
          <a:bodyPr anchor="ctr">
            <a:normAutofit/>
          </a:bodyPr>
          <a:lstStyle>
            <a:lvl1pPr algn="r">
              <a:defRPr sz="27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242" y="4232172"/>
            <a:ext cx="7210395" cy="1704017"/>
          </a:xfrm>
        </p:spPr>
        <p:txBody>
          <a:bodyPr>
            <a:normAutofit/>
          </a:bodyPr>
          <a:lstStyle>
            <a:lvl1pPr marL="0" indent="0" algn="r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AC8B-3403-4AAB-9A3B-5D9ABEB26A61}" type="datetimeFigureOut">
              <a:rPr lang="en-US" smtClean="0"/>
              <a:pPr/>
              <a:t>4/26/2018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7092" y="2869896"/>
            <a:ext cx="865613" cy="1090789"/>
          </a:xfrm>
        </p:spPr>
        <p:txBody>
          <a:bodyPr/>
          <a:lstStyle/>
          <a:p>
            <a:fld id="{ECBF86A9-92F4-4C1A-8260-E038AB36E49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870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0240" y="2336873"/>
            <a:ext cx="3523769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5592" y="2336873"/>
            <a:ext cx="3525044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AC8B-3403-4AAB-9A3B-5D9ABEB26A61}" type="datetimeFigureOut">
              <a:rPr lang="en-US" smtClean="0"/>
              <a:pPr/>
              <a:t>4/26/2018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86A9-92F4-4C1A-8260-E038AB36E49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558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0" y="753230"/>
            <a:ext cx="7210397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9763" y="2336874"/>
            <a:ext cx="3354245" cy="69313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42" y="3030009"/>
            <a:ext cx="3523766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5116" y="2336873"/>
            <a:ext cx="3355521" cy="69207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95593" y="3030009"/>
            <a:ext cx="3525044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AC8B-3403-4AAB-9A3B-5D9ABEB26A61}" type="datetimeFigureOut">
              <a:rPr lang="en-US" smtClean="0"/>
              <a:pPr/>
              <a:t>4/26/2018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86A9-92F4-4C1A-8260-E038AB36E49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891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AC8B-3403-4AAB-9A3B-5D9ABEB26A61}" type="datetimeFigureOut">
              <a:rPr lang="en-US" smtClean="0"/>
              <a:pPr/>
              <a:t>4/26/2018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86A9-92F4-4C1A-8260-E038AB36E49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705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AC8B-3403-4AAB-9A3B-5D9ABEB26A61}" type="datetimeFigureOut">
              <a:rPr lang="en-US" smtClean="0"/>
              <a:pPr/>
              <a:t>4/26/2018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86A9-92F4-4C1A-8260-E038AB36E49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64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753227"/>
            <a:ext cx="7210394" cy="1080940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4206252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1" y="2336873"/>
            <a:ext cx="2842559" cy="3599317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AC8B-3403-4AAB-9A3B-5D9ABEB26A61}" type="datetimeFigureOut">
              <a:rPr lang="en-US" smtClean="0"/>
              <a:pPr/>
              <a:t>4/26/2018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86A9-92F4-4C1A-8260-E038AB36E49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501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971234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609600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3" y="753228"/>
            <a:ext cx="7210393" cy="1080938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51250" y="2336874"/>
            <a:ext cx="406938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2336874"/>
            <a:ext cx="2907192" cy="3599315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AC8B-3403-4AAB-9A3B-5D9ABEB26A61}" type="datetimeFigureOut">
              <a:rPr lang="en-US" smtClean="0"/>
              <a:pPr/>
              <a:t>4/26/2018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F86A9-92F4-4C1A-8260-E038AB36E49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490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20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0241" y="753228"/>
            <a:ext cx="7210396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241" y="2336873"/>
            <a:ext cx="7210396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63236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9AC8B-3403-4AAB-9A3B-5D9ABEB26A61}" type="datetimeFigureOut">
              <a:rPr lang="en-US" smtClean="0"/>
              <a:pPr/>
              <a:t>4/26/2018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0241" y="5936189"/>
            <a:ext cx="51529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7092" y="753228"/>
            <a:ext cx="865613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F86A9-92F4-4C1A-8260-E038AB36E49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9125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  <p:sldLayoutId id="2147483704" r:id="rId1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Software Developer Technician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Object Orientated Programming using C#</a:t>
            </a:r>
          </a:p>
          <a:p>
            <a:r>
              <a:rPr lang="en-GB" dirty="0" smtClean="0"/>
              <a:t>Lesson </a:t>
            </a:r>
            <a:r>
              <a:rPr lang="en-GB" dirty="0" smtClean="0"/>
              <a:t>3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If-</a:t>
            </a:r>
            <a:r>
              <a:rPr lang="en-GB" dirty="0" err="1" smtClean="0"/>
              <a:t>elseif</a:t>
            </a:r>
            <a:r>
              <a:rPr lang="en-GB" dirty="0" smtClean="0"/>
              <a:t>-else construct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916832"/>
            <a:ext cx="8229600" cy="4805192"/>
          </a:xfrm>
          <a:solidFill>
            <a:schemeClr val="tx1">
              <a:lumMod val="50000"/>
            </a:schemeClr>
          </a:solidFill>
          <a:ln w="9525"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en-GB" sz="2000" dirty="0" smtClean="0"/>
              <a:t>if(x &lt; 10)</a:t>
            </a:r>
          </a:p>
          <a:p>
            <a:pPr>
              <a:buNone/>
            </a:pPr>
            <a:r>
              <a:rPr lang="en-GB" sz="2000" dirty="0" smtClean="0"/>
              <a:t>{</a:t>
            </a:r>
          </a:p>
          <a:p>
            <a:pPr>
              <a:buNone/>
            </a:pPr>
            <a:r>
              <a:rPr lang="en-GB" sz="2000" dirty="0" smtClean="0"/>
              <a:t>	</a:t>
            </a:r>
            <a:r>
              <a:rPr lang="en-GB" sz="2000" i="1" dirty="0" smtClean="0"/>
              <a:t>//execute if condition is true, otherwise try next </a:t>
            </a:r>
            <a:r>
              <a:rPr lang="en-GB" sz="2000" i="1" dirty="0" err="1" smtClean="0"/>
              <a:t>elseif</a:t>
            </a:r>
            <a:endParaRPr lang="en-GB" sz="2000" i="1" dirty="0" smtClean="0"/>
          </a:p>
          <a:p>
            <a:pPr>
              <a:buNone/>
            </a:pPr>
            <a:r>
              <a:rPr lang="en-GB" sz="2000" dirty="0" smtClean="0"/>
              <a:t>}</a:t>
            </a:r>
          </a:p>
          <a:p>
            <a:pPr>
              <a:buNone/>
            </a:pPr>
            <a:r>
              <a:rPr lang="en-GB" sz="2000" dirty="0" smtClean="0"/>
              <a:t>else if(x &lt; 20)</a:t>
            </a:r>
          </a:p>
          <a:p>
            <a:pPr>
              <a:buNone/>
            </a:pPr>
            <a:r>
              <a:rPr lang="en-GB" sz="2000" dirty="0" smtClean="0"/>
              <a:t>{</a:t>
            </a:r>
          </a:p>
          <a:p>
            <a:pPr>
              <a:buNone/>
            </a:pPr>
            <a:r>
              <a:rPr lang="en-GB" sz="2000" dirty="0" smtClean="0"/>
              <a:t>	</a:t>
            </a:r>
            <a:r>
              <a:rPr lang="en-GB" sz="2000" i="1" dirty="0" smtClean="0"/>
              <a:t>//execute if condition is true</a:t>
            </a:r>
          </a:p>
          <a:p>
            <a:pPr>
              <a:buNone/>
            </a:pPr>
            <a:r>
              <a:rPr lang="en-GB" sz="2000" dirty="0" smtClean="0"/>
              <a:t>}</a:t>
            </a:r>
          </a:p>
          <a:p>
            <a:pPr>
              <a:buNone/>
            </a:pPr>
            <a:r>
              <a:rPr lang="en-GB" sz="2000" dirty="0" smtClean="0"/>
              <a:t>else</a:t>
            </a:r>
          </a:p>
          <a:p>
            <a:pPr>
              <a:buNone/>
            </a:pPr>
            <a:r>
              <a:rPr lang="en-GB" sz="2000" dirty="0" smtClean="0"/>
              <a:t>{</a:t>
            </a:r>
          </a:p>
          <a:p>
            <a:pPr>
              <a:buNone/>
            </a:pPr>
            <a:r>
              <a:rPr lang="en-GB" sz="2000" dirty="0" smtClean="0"/>
              <a:t>	</a:t>
            </a:r>
            <a:r>
              <a:rPr lang="en-GB" sz="2000" i="1" dirty="0" smtClean="0"/>
              <a:t>//execute if both conditions above are false</a:t>
            </a:r>
          </a:p>
          <a:p>
            <a:pPr>
              <a:buNone/>
            </a:pPr>
            <a:r>
              <a:rPr lang="en-GB" sz="2000" i="1" dirty="0" smtClean="0"/>
              <a:t>}</a:t>
            </a:r>
          </a:p>
          <a:p>
            <a:pPr>
              <a:buNone/>
            </a:pPr>
            <a:endParaRPr lang="en-GB" sz="2000" dirty="0" smtClean="0"/>
          </a:p>
          <a:p>
            <a:pPr>
              <a:buNone/>
            </a:pPr>
            <a:endParaRPr lang="en-GB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290"/>
            <a:ext cx="8229600" cy="785818"/>
          </a:xfrm>
        </p:spPr>
        <p:txBody>
          <a:bodyPr>
            <a:normAutofit/>
          </a:bodyPr>
          <a:lstStyle/>
          <a:p>
            <a:r>
              <a:rPr lang="en-GB" dirty="0" smtClean="0"/>
              <a:t>Task – if construct</a:t>
            </a:r>
            <a:endParaRPr lang="en-GB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800" dirty="0"/>
              <a:t>Design a program that will give you a category per age group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Include a text box for the user to insert </a:t>
            </a:r>
            <a:r>
              <a:rPr lang="en-GB" sz="2800" dirty="0" smtClean="0"/>
              <a:t>an </a:t>
            </a:r>
            <a:r>
              <a:rPr lang="en-GB" sz="2800" dirty="0"/>
              <a:t>age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One button to calculate</a:t>
            </a:r>
          </a:p>
        </p:txBody>
      </p:sp>
      <p:graphicFrame>
        <p:nvGraphicFramePr>
          <p:cNvPr id="48132" name="Group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69841369"/>
              </p:ext>
            </p:extLst>
          </p:nvPr>
        </p:nvGraphicFramePr>
        <p:xfrm>
          <a:off x="4859338" y="1700213"/>
          <a:ext cx="3822700" cy="4608515"/>
        </p:xfrm>
        <a:graphic>
          <a:graphicData uri="http://schemas.openxmlformats.org/drawingml/2006/table">
            <a:tbl>
              <a:tblPr/>
              <a:tblGrid>
                <a:gridCol w="2017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4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Outcome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7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Infant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8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1-2 </a:t>
                      </a: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inclusive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Toddler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8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3 -12 </a:t>
                      </a: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inclusive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Child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8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 – 19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Teenager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7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– 65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Adult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8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Above 65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Switch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546380"/>
            <a:ext cx="8229600" cy="5339004"/>
          </a:xfrm>
          <a:solidFill>
            <a:schemeClr val="tx1">
              <a:lumMod val="50000"/>
            </a:schemeClr>
          </a:solidFill>
          <a:ln w="6350">
            <a:solidFill>
              <a:schemeClr val="tx1"/>
            </a:solidFill>
          </a:ln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GB" dirty="0" smtClean="0"/>
              <a:t>switch(</a:t>
            </a:r>
            <a:r>
              <a:rPr lang="en-GB" dirty="0" err="1" smtClean="0"/>
              <a:t>myChoice</a:t>
            </a:r>
            <a:r>
              <a:rPr lang="en-GB" dirty="0" smtClean="0"/>
              <a:t>)</a:t>
            </a:r>
          </a:p>
          <a:p>
            <a:pPr>
              <a:buNone/>
            </a:pPr>
            <a:r>
              <a:rPr lang="en-GB" dirty="0" smtClean="0"/>
              <a:t>            {</a:t>
            </a:r>
          </a:p>
          <a:p>
            <a:pPr>
              <a:buNone/>
            </a:pPr>
            <a:r>
              <a:rPr lang="en-GB" dirty="0" smtClean="0"/>
              <a:t>                case "A":</a:t>
            </a:r>
          </a:p>
          <a:p>
            <a:pPr>
              <a:buNone/>
            </a:pPr>
            <a:r>
              <a:rPr lang="en-GB" dirty="0" smtClean="0"/>
              <a:t>                case "a":</a:t>
            </a:r>
          </a:p>
          <a:p>
            <a:pPr>
              <a:buNone/>
            </a:pPr>
            <a:r>
              <a:rPr lang="en-GB" dirty="0" smtClean="0"/>
              <a:t>                    </a:t>
            </a:r>
            <a:r>
              <a:rPr lang="en-GB" dirty="0" err="1" smtClean="0"/>
              <a:t>Console.WriteLine</a:t>
            </a:r>
            <a:r>
              <a:rPr lang="en-GB" dirty="0" smtClean="0"/>
              <a:t>("You wish to add an address.");</a:t>
            </a:r>
          </a:p>
          <a:p>
            <a:pPr>
              <a:buNone/>
            </a:pPr>
            <a:r>
              <a:rPr lang="en-GB" dirty="0" smtClean="0"/>
              <a:t>                    break;</a:t>
            </a:r>
          </a:p>
          <a:p>
            <a:pPr>
              <a:buNone/>
            </a:pPr>
            <a:r>
              <a:rPr lang="en-GB" dirty="0" smtClean="0"/>
              <a:t>                case "D":</a:t>
            </a:r>
          </a:p>
          <a:p>
            <a:pPr>
              <a:buNone/>
            </a:pPr>
            <a:r>
              <a:rPr lang="en-GB" dirty="0" smtClean="0"/>
              <a:t>                case "d":</a:t>
            </a:r>
          </a:p>
          <a:p>
            <a:pPr>
              <a:buNone/>
            </a:pPr>
            <a:r>
              <a:rPr lang="en-GB" dirty="0" smtClean="0"/>
              <a:t>                    </a:t>
            </a:r>
            <a:r>
              <a:rPr lang="en-GB" dirty="0" err="1" smtClean="0"/>
              <a:t>Console.WriteLine</a:t>
            </a:r>
            <a:r>
              <a:rPr lang="en-GB" dirty="0" smtClean="0"/>
              <a:t>("You wish to delete an address.");</a:t>
            </a:r>
          </a:p>
          <a:p>
            <a:pPr>
              <a:buNone/>
            </a:pPr>
            <a:r>
              <a:rPr lang="en-GB" dirty="0" smtClean="0"/>
              <a:t>                    break;</a:t>
            </a:r>
          </a:p>
          <a:p>
            <a:pPr>
              <a:buNone/>
            </a:pPr>
            <a:r>
              <a:rPr lang="en-GB" dirty="0" smtClean="0"/>
              <a:t>                case "M":</a:t>
            </a:r>
          </a:p>
          <a:p>
            <a:pPr>
              <a:buNone/>
            </a:pPr>
            <a:r>
              <a:rPr lang="en-GB" dirty="0" smtClean="0"/>
              <a:t>                case "m":</a:t>
            </a:r>
          </a:p>
          <a:p>
            <a:pPr>
              <a:buNone/>
            </a:pPr>
            <a:r>
              <a:rPr lang="en-GB" dirty="0" smtClean="0"/>
              <a:t>                    </a:t>
            </a:r>
            <a:r>
              <a:rPr lang="en-GB" dirty="0" err="1" smtClean="0"/>
              <a:t>Console.WriteLine</a:t>
            </a:r>
            <a:r>
              <a:rPr lang="en-GB" dirty="0" smtClean="0"/>
              <a:t>("You wish to modify an address.");</a:t>
            </a:r>
          </a:p>
          <a:p>
            <a:pPr>
              <a:buNone/>
            </a:pPr>
            <a:r>
              <a:rPr lang="en-GB" dirty="0" smtClean="0"/>
              <a:t>                    break;</a:t>
            </a:r>
          </a:p>
          <a:p>
            <a:pPr>
              <a:buNone/>
            </a:pPr>
            <a:r>
              <a:rPr lang="en-GB" dirty="0" smtClean="0"/>
              <a:t>                case "V":</a:t>
            </a:r>
          </a:p>
          <a:p>
            <a:pPr>
              <a:buNone/>
            </a:pPr>
            <a:r>
              <a:rPr lang="en-GB" dirty="0" smtClean="0"/>
              <a:t>                case "v":</a:t>
            </a:r>
          </a:p>
          <a:p>
            <a:pPr>
              <a:buNone/>
            </a:pPr>
            <a:r>
              <a:rPr lang="en-GB" dirty="0" smtClean="0"/>
              <a:t>                    </a:t>
            </a:r>
            <a:r>
              <a:rPr lang="en-GB" dirty="0" err="1" smtClean="0"/>
              <a:t>Console.WriteLine</a:t>
            </a:r>
            <a:r>
              <a:rPr lang="en-GB" dirty="0" smtClean="0"/>
              <a:t>("You wish to view the address list.");</a:t>
            </a:r>
          </a:p>
          <a:p>
            <a:pPr>
              <a:buNone/>
            </a:pPr>
            <a:r>
              <a:rPr lang="en-GB" dirty="0" smtClean="0"/>
              <a:t>                    break;</a:t>
            </a:r>
          </a:p>
          <a:p>
            <a:pPr>
              <a:buNone/>
            </a:pPr>
            <a:r>
              <a:rPr lang="en-GB" dirty="0" smtClean="0"/>
              <a:t>                case "Q":</a:t>
            </a:r>
          </a:p>
          <a:p>
            <a:pPr>
              <a:buNone/>
            </a:pPr>
            <a:r>
              <a:rPr lang="en-GB" dirty="0" smtClean="0"/>
              <a:t>                case "q":</a:t>
            </a:r>
          </a:p>
          <a:p>
            <a:pPr>
              <a:buNone/>
            </a:pPr>
            <a:r>
              <a:rPr lang="en-GB" dirty="0" smtClean="0"/>
              <a:t>                    </a:t>
            </a:r>
            <a:r>
              <a:rPr lang="en-GB" dirty="0" err="1" smtClean="0"/>
              <a:t>Console.WriteLine</a:t>
            </a:r>
            <a:r>
              <a:rPr lang="en-GB" dirty="0" smtClean="0"/>
              <a:t>("Bye.");</a:t>
            </a:r>
          </a:p>
          <a:p>
            <a:pPr>
              <a:buNone/>
            </a:pPr>
            <a:r>
              <a:rPr lang="en-GB" dirty="0" smtClean="0"/>
              <a:t>                    break;</a:t>
            </a:r>
          </a:p>
          <a:p>
            <a:pPr>
              <a:buNone/>
            </a:pPr>
            <a:r>
              <a:rPr lang="en-GB" dirty="0" smtClean="0"/>
              <a:t>                default:</a:t>
            </a:r>
          </a:p>
          <a:p>
            <a:pPr>
              <a:buNone/>
            </a:pPr>
            <a:r>
              <a:rPr lang="en-GB" dirty="0" smtClean="0"/>
              <a:t>                    </a:t>
            </a:r>
            <a:r>
              <a:rPr lang="en-GB" dirty="0" err="1" smtClean="0"/>
              <a:t>Console.WriteLine</a:t>
            </a:r>
            <a:r>
              <a:rPr lang="en-GB" dirty="0" smtClean="0"/>
              <a:t>("{0} is not a valid choice", </a:t>
            </a:r>
            <a:r>
              <a:rPr lang="en-GB" dirty="0" err="1" smtClean="0"/>
              <a:t>myChoice</a:t>
            </a:r>
            <a:r>
              <a:rPr lang="en-GB" dirty="0" smtClean="0"/>
              <a:t>);</a:t>
            </a:r>
          </a:p>
          <a:p>
            <a:pPr>
              <a:buNone/>
            </a:pPr>
            <a:r>
              <a:rPr lang="en-GB" dirty="0" smtClean="0"/>
              <a:t>                    break;</a:t>
            </a:r>
          </a:p>
          <a:p>
            <a:pPr>
              <a:buNone/>
            </a:pPr>
            <a:r>
              <a:rPr lang="en-GB" dirty="0" smtClean="0"/>
              <a:t>            }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Objectives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Event Handlers</a:t>
            </a:r>
          </a:p>
          <a:p>
            <a:r>
              <a:rPr lang="en-GB" dirty="0" smtClean="0"/>
              <a:t>Constructs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Event Handlers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Capture system event</a:t>
            </a:r>
          </a:p>
          <a:p>
            <a:pPr lvl="1"/>
            <a:r>
              <a:rPr lang="en-GB" sz="2000" dirty="0" smtClean="0"/>
              <a:t>Mouse actions</a:t>
            </a:r>
          </a:p>
          <a:p>
            <a:pPr lvl="2"/>
            <a:r>
              <a:rPr lang="en-GB" sz="1800" dirty="0" smtClean="0"/>
              <a:t>Mouse click</a:t>
            </a:r>
          </a:p>
          <a:p>
            <a:pPr lvl="2"/>
            <a:r>
              <a:rPr lang="en-GB" sz="1800" dirty="0" smtClean="0"/>
              <a:t>Mouse move</a:t>
            </a:r>
          </a:p>
          <a:p>
            <a:pPr lvl="1"/>
            <a:r>
              <a:rPr lang="en-GB" sz="2000" dirty="0" smtClean="0"/>
              <a:t>Controls</a:t>
            </a:r>
          </a:p>
          <a:p>
            <a:pPr lvl="2"/>
            <a:r>
              <a:rPr lang="en-GB" sz="1800" dirty="0" smtClean="0"/>
              <a:t>Mouse over</a:t>
            </a:r>
          </a:p>
          <a:p>
            <a:pPr lvl="2"/>
            <a:r>
              <a:rPr lang="en-GB" sz="1800" dirty="0" smtClean="0"/>
              <a:t>Mouse down</a:t>
            </a:r>
          </a:p>
          <a:p>
            <a:pPr lvl="2"/>
            <a:r>
              <a:rPr lang="en-GB" sz="1800" dirty="0" smtClean="0"/>
              <a:t>Mouse enter</a:t>
            </a:r>
          </a:p>
          <a:p>
            <a:pPr lvl="1"/>
            <a:r>
              <a:rPr lang="en-GB" sz="2000" dirty="0" smtClean="0"/>
              <a:t>Forms</a:t>
            </a:r>
          </a:p>
          <a:p>
            <a:pPr lvl="2"/>
            <a:r>
              <a:rPr lang="en-GB" sz="1800" dirty="0" err="1" smtClean="0"/>
              <a:t>Keypressed</a:t>
            </a:r>
            <a:endParaRPr lang="en-GB" sz="1800" dirty="0" smtClean="0"/>
          </a:p>
          <a:p>
            <a:pPr lvl="2"/>
            <a:r>
              <a:rPr lang="en-GB" sz="1800" dirty="0" smtClean="0"/>
              <a:t>Mouse actions</a:t>
            </a:r>
            <a:endParaRPr lang="en-GB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3081" y="692696"/>
            <a:ext cx="7210396" cy="1080938"/>
          </a:xfrm>
        </p:spPr>
        <p:txBody>
          <a:bodyPr/>
          <a:lstStyle/>
          <a:p>
            <a:r>
              <a:rPr lang="en-GB" dirty="0" smtClean="0"/>
              <a:t>Create event handlers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51142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GB" sz="2400" dirty="0" smtClean="0"/>
              <a:t>Create a new form</a:t>
            </a:r>
          </a:p>
          <a:p>
            <a:pPr>
              <a:lnSpc>
                <a:spcPct val="80000"/>
              </a:lnSpc>
            </a:pPr>
            <a:r>
              <a:rPr lang="en-GB" sz="2400" dirty="0" smtClean="0"/>
              <a:t>Add several previously used controls to the form</a:t>
            </a:r>
          </a:p>
          <a:p>
            <a:pPr lvl="1">
              <a:lnSpc>
                <a:spcPct val="80000"/>
              </a:lnSpc>
            </a:pPr>
            <a:r>
              <a:rPr lang="en-GB" sz="2000" dirty="0" err="1" smtClean="0"/>
              <a:t>Picturebox</a:t>
            </a:r>
            <a:endParaRPr lang="en-GB" sz="2000" dirty="0" smtClean="0"/>
          </a:p>
          <a:p>
            <a:pPr lvl="1">
              <a:lnSpc>
                <a:spcPct val="80000"/>
              </a:lnSpc>
            </a:pPr>
            <a:r>
              <a:rPr lang="en-GB" sz="2000" dirty="0" smtClean="0"/>
              <a:t>Textbox</a:t>
            </a:r>
          </a:p>
          <a:p>
            <a:pPr lvl="1">
              <a:lnSpc>
                <a:spcPct val="80000"/>
              </a:lnSpc>
            </a:pPr>
            <a:r>
              <a:rPr lang="en-GB" sz="2000" dirty="0" smtClean="0"/>
              <a:t>Label</a:t>
            </a:r>
          </a:p>
          <a:p>
            <a:pPr lvl="1">
              <a:lnSpc>
                <a:spcPct val="80000"/>
              </a:lnSpc>
            </a:pPr>
            <a:r>
              <a:rPr lang="en-GB" sz="2000" dirty="0" smtClean="0"/>
              <a:t>Button</a:t>
            </a:r>
          </a:p>
          <a:p>
            <a:pPr>
              <a:lnSpc>
                <a:spcPct val="80000"/>
              </a:lnSpc>
            </a:pPr>
            <a:endParaRPr lang="en-GB" sz="2400" dirty="0" smtClean="0"/>
          </a:p>
          <a:p>
            <a:pPr>
              <a:lnSpc>
                <a:spcPct val="80000"/>
              </a:lnSpc>
            </a:pPr>
            <a:r>
              <a:rPr lang="en-GB" sz="2400" dirty="0" smtClean="0"/>
              <a:t>Add the following event triggering</a:t>
            </a:r>
          </a:p>
          <a:p>
            <a:pPr lvl="1">
              <a:lnSpc>
                <a:spcPct val="80000"/>
              </a:lnSpc>
            </a:pPr>
            <a:r>
              <a:rPr lang="en-GB" sz="2000" dirty="0" smtClean="0"/>
              <a:t>Click</a:t>
            </a:r>
          </a:p>
          <a:p>
            <a:pPr lvl="1">
              <a:lnSpc>
                <a:spcPct val="80000"/>
              </a:lnSpc>
            </a:pPr>
            <a:r>
              <a:rPr lang="en-GB" sz="2000" dirty="0" err="1" smtClean="0"/>
              <a:t>mouseDown</a:t>
            </a:r>
            <a:endParaRPr lang="en-GB" sz="2000" dirty="0" smtClean="0"/>
          </a:p>
          <a:p>
            <a:pPr lvl="1">
              <a:lnSpc>
                <a:spcPct val="80000"/>
              </a:lnSpc>
            </a:pPr>
            <a:r>
              <a:rPr lang="en-GB" sz="2000" dirty="0" err="1" smtClean="0"/>
              <a:t>mouseUp</a:t>
            </a:r>
            <a:endParaRPr lang="en-GB" sz="2000" dirty="0" smtClean="0"/>
          </a:p>
          <a:p>
            <a:pPr lvl="1">
              <a:lnSpc>
                <a:spcPct val="80000"/>
              </a:lnSpc>
            </a:pPr>
            <a:r>
              <a:rPr lang="en-GB" sz="2000" dirty="0" err="1" smtClean="0"/>
              <a:t>MouseHover</a:t>
            </a:r>
            <a:endParaRPr lang="en-GB" sz="2000" dirty="0" smtClean="0"/>
          </a:p>
          <a:p>
            <a:pPr lvl="1">
              <a:lnSpc>
                <a:spcPct val="80000"/>
              </a:lnSpc>
            </a:pPr>
            <a:r>
              <a:rPr lang="en-GB" sz="2000" dirty="0" err="1" smtClean="0"/>
              <a:t>TextChanged</a:t>
            </a:r>
            <a:endParaRPr lang="en-GB" sz="2000" dirty="0" smtClean="0"/>
          </a:p>
          <a:p>
            <a:pPr lvl="1">
              <a:lnSpc>
                <a:spcPct val="80000"/>
              </a:lnSpc>
            </a:pPr>
            <a:r>
              <a:rPr lang="en-GB" sz="2000" dirty="0" smtClean="0"/>
              <a:t>Enter</a:t>
            </a:r>
          </a:p>
          <a:p>
            <a:pPr lvl="1">
              <a:lnSpc>
                <a:spcPct val="80000"/>
              </a:lnSpc>
            </a:pPr>
            <a:r>
              <a:rPr lang="en-GB" sz="2000" dirty="0" err="1" smtClean="0"/>
              <a:t>MouseLeave</a:t>
            </a:r>
            <a:endParaRPr lang="en-GB" sz="2000" dirty="0" smtClean="0"/>
          </a:p>
          <a:p>
            <a:pPr lvl="1">
              <a:lnSpc>
                <a:spcPct val="80000"/>
              </a:lnSpc>
            </a:pPr>
            <a:r>
              <a:rPr lang="en-GB" sz="2000" dirty="0" smtClean="0"/>
              <a:t>S</a:t>
            </a:r>
            <a:r>
              <a:rPr lang="en-GB" sz="2000" noProof="1" smtClean="0"/>
              <a:t>electedIndexChanged</a:t>
            </a:r>
            <a:endParaRPr lang="en-GB" sz="2000" dirty="0" smtClean="0"/>
          </a:p>
          <a:p>
            <a:pPr lvl="1">
              <a:lnSpc>
                <a:spcPct val="80000"/>
              </a:lnSpc>
            </a:pPr>
            <a:r>
              <a:rPr lang="en-GB" sz="2000" dirty="0" err="1" smtClean="0"/>
              <a:t>DoubleClick</a:t>
            </a:r>
            <a:r>
              <a:rPr lang="en-GB" sz="2000" dirty="0" smtClean="0"/>
              <a:t> (not on buttons)</a:t>
            </a:r>
          </a:p>
          <a:p>
            <a:pPr>
              <a:lnSpc>
                <a:spcPct val="80000"/>
              </a:lnSpc>
            </a:pPr>
            <a:r>
              <a:rPr lang="en-GB" sz="2400" dirty="0" smtClean="0"/>
              <a:t>Try others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Constructs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Decision</a:t>
            </a:r>
          </a:p>
          <a:p>
            <a:pPr lvl="1"/>
            <a:r>
              <a:rPr lang="en-GB" dirty="0" smtClean="0"/>
              <a:t>Executes specific code depending on a condition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Repetition</a:t>
            </a:r>
          </a:p>
          <a:p>
            <a:pPr lvl="1"/>
            <a:r>
              <a:rPr lang="en-GB" dirty="0" smtClean="0"/>
              <a:t>Executes a code block several times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 loop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988804"/>
            <a:ext cx="8229600" cy="2376300"/>
          </a:xfrm>
          <a:solidFill>
            <a:schemeClr val="tx1">
              <a:lumMod val="50000"/>
            </a:schemeClr>
          </a:solidFill>
          <a:ln w="952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sz="3200" dirty="0" smtClean="0"/>
              <a:t>for(</a:t>
            </a:r>
            <a:r>
              <a:rPr lang="en-GB" sz="3200" dirty="0" err="1" smtClean="0"/>
              <a:t>int</a:t>
            </a:r>
            <a:r>
              <a:rPr lang="en-GB" sz="3200" dirty="0" smtClean="0"/>
              <a:t> </a:t>
            </a:r>
            <a:r>
              <a:rPr lang="en-GB" sz="3200" dirty="0" err="1" smtClean="0"/>
              <a:t>i</a:t>
            </a:r>
            <a:r>
              <a:rPr lang="en-GB" sz="3200" dirty="0" smtClean="0"/>
              <a:t>=0; </a:t>
            </a:r>
            <a:r>
              <a:rPr lang="en-GB" sz="3200" dirty="0" err="1" smtClean="0"/>
              <a:t>i</a:t>
            </a:r>
            <a:r>
              <a:rPr lang="en-GB" sz="3200" dirty="0" smtClean="0"/>
              <a:t> &lt; 20; </a:t>
            </a:r>
            <a:r>
              <a:rPr lang="en-GB" sz="3200" dirty="0" err="1" smtClean="0"/>
              <a:t>i</a:t>
            </a:r>
            <a:r>
              <a:rPr lang="en-GB" sz="3200" dirty="0" smtClean="0"/>
              <a:t>++)</a:t>
            </a:r>
          </a:p>
          <a:p>
            <a:pPr>
              <a:buNone/>
            </a:pPr>
            <a:r>
              <a:rPr lang="en-GB" sz="3200" dirty="0" smtClean="0"/>
              <a:t>	{</a:t>
            </a:r>
          </a:p>
          <a:p>
            <a:pPr>
              <a:buNone/>
            </a:pPr>
            <a:r>
              <a:rPr lang="en-GB" sz="3200" dirty="0" smtClean="0"/>
              <a:t>		</a:t>
            </a:r>
            <a:r>
              <a:rPr lang="en-GB" sz="3200" dirty="0" err="1" smtClean="0"/>
              <a:t>Console.Writeline</a:t>
            </a:r>
            <a:r>
              <a:rPr lang="en-GB" sz="3200" dirty="0" smtClean="0"/>
              <a:t>(</a:t>
            </a:r>
            <a:r>
              <a:rPr lang="en-GB" sz="3200" dirty="0" err="1" smtClean="0"/>
              <a:t>i</a:t>
            </a:r>
            <a:r>
              <a:rPr lang="en-GB" sz="3200" dirty="0" smtClean="0"/>
              <a:t>);</a:t>
            </a:r>
          </a:p>
          <a:p>
            <a:pPr>
              <a:buNone/>
            </a:pPr>
            <a:r>
              <a:rPr lang="en-GB" sz="3200" dirty="0" smtClean="0"/>
              <a:t>	}</a:t>
            </a:r>
          </a:p>
          <a:p>
            <a:pPr>
              <a:buNone/>
            </a:pPr>
            <a:r>
              <a:rPr lang="en-GB" sz="3200" dirty="0" err="1" smtClean="0"/>
              <a:t>Console.Readline</a:t>
            </a:r>
            <a:r>
              <a:rPr lang="en-GB" sz="3200" dirty="0" smtClean="0"/>
              <a:t>()</a:t>
            </a:r>
          </a:p>
          <a:p>
            <a:pPr>
              <a:buNone/>
            </a:pPr>
            <a:endParaRPr lang="en-GB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123728" y="4365104"/>
            <a:ext cx="578647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Task: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Create an application to add several numbers to a </a:t>
            </a:r>
            <a:r>
              <a:rPr lang="en-GB" sz="2000" dirty="0" err="1" smtClean="0"/>
              <a:t>listbox</a:t>
            </a:r>
            <a:endParaRPr lang="en-GB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Add an input textbox for dynamic numbering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Can this be triggered by an event on the textbox?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Error handling</a:t>
            </a: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While loop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0241" y="3356992"/>
            <a:ext cx="8229600" cy="2376300"/>
          </a:xfrm>
          <a:solidFill>
            <a:schemeClr val="tx1">
              <a:lumMod val="50000"/>
            </a:schemeClr>
          </a:solidFill>
          <a:ln w="9525"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r>
              <a:rPr lang="en-GB" sz="3200" dirty="0" smtClean="0"/>
              <a:t>while (x &lt; 20)</a:t>
            </a:r>
          </a:p>
          <a:p>
            <a:pPr>
              <a:buNone/>
            </a:pPr>
            <a:r>
              <a:rPr lang="en-GB" sz="3200" dirty="0" smtClean="0"/>
              <a:t>{</a:t>
            </a:r>
          </a:p>
          <a:p>
            <a:pPr>
              <a:buNone/>
            </a:pPr>
            <a:r>
              <a:rPr lang="en-GB" sz="3200" dirty="0" smtClean="0"/>
              <a:t>	x++;</a:t>
            </a:r>
          </a:p>
          <a:p>
            <a:pPr>
              <a:buNone/>
            </a:pPr>
            <a:r>
              <a:rPr lang="en-GB" sz="3200" dirty="0" smtClean="0"/>
              <a:t>}</a:t>
            </a:r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While loop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2924944"/>
            <a:ext cx="8229600" cy="2376300"/>
          </a:xfrm>
          <a:solidFill>
            <a:schemeClr val="tx1">
              <a:lumMod val="50000"/>
            </a:schemeClr>
          </a:solidFill>
          <a:ln w="9525"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r>
              <a:rPr lang="en-GB" sz="3200" dirty="0" smtClean="0"/>
              <a:t>do</a:t>
            </a:r>
          </a:p>
          <a:p>
            <a:pPr>
              <a:buNone/>
            </a:pPr>
            <a:r>
              <a:rPr lang="en-GB" sz="3200" dirty="0" smtClean="0"/>
              <a:t>{</a:t>
            </a:r>
          </a:p>
          <a:p>
            <a:pPr>
              <a:buNone/>
            </a:pPr>
            <a:r>
              <a:rPr lang="en-GB" sz="3200" dirty="0" smtClean="0"/>
              <a:t>	x++;</a:t>
            </a:r>
          </a:p>
          <a:p>
            <a:pPr>
              <a:buNone/>
            </a:pPr>
            <a:r>
              <a:rPr lang="en-GB" sz="3200" dirty="0" smtClean="0"/>
              <a:t>} while (x &lt; 20)</a:t>
            </a:r>
          </a:p>
          <a:p>
            <a:pPr>
              <a:buNone/>
            </a:pPr>
            <a:endParaRPr lang="en-GB" sz="3200" dirty="0" smtClean="0"/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If-else construct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4233688"/>
          </a:xfrm>
          <a:solidFill>
            <a:schemeClr val="tx1">
              <a:lumMod val="50000"/>
            </a:schemeClr>
          </a:solidFill>
          <a:ln w="952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sz="3200" dirty="0" smtClean="0"/>
              <a:t>if(x &lt; 10)</a:t>
            </a:r>
          </a:p>
          <a:p>
            <a:pPr>
              <a:buNone/>
            </a:pPr>
            <a:r>
              <a:rPr lang="en-GB" sz="3200" dirty="0" smtClean="0"/>
              <a:t>{</a:t>
            </a:r>
          </a:p>
          <a:p>
            <a:pPr>
              <a:buNone/>
            </a:pPr>
            <a:r>
              <a:rPr lang="en-GB" sz="3200" dirty="0" smtClean="0"/>
              <a:t>	</a:t>
            </a:r>
            <a:r>
              <a:rPr lang="en-GB" sz="3200" i="1" dirty="0" smtClean="0"/>
              <a:t>//execute if condition is true</a:t>
            </a:r>
          </a:p>
          <a:p>
            <a:pPr>
              <a:buNone/>
            </a:pPr>
            <a:r>
              <a:rPr lang="en-GB" sz="3200" dirty="0" smtClean="0"/>
              <a:t>}</a:t>
            </a:r>
          </a:p>
          <a:p>
            <a:pPr>
              <a:buNone/>
            </a:pPr>
            <a:r>
              <a:rPr lang="en-GB" sz="3200" dirty="0" smtClean="0"/>
              <a:t>else</a:t>
            </a:r>
          </a:p>
          <a:p>
            <a:pPr>
              <a:buNone/>
            </a:pPr>
            <a:r>
              <a:rPr lang="en-GB" sz="3200" dirty="0" smtClean="0"/>
              <a:t>{</a:t>
            </a:r>
          </a:p>
          <a:p>
            <a:pPr>
              <a:buNone/>
            </a:pPr>
            <a:r>
              <a:rPr lang="en-GB" sz="3200" dirty="0" smtClean="0"/>
              <a:t>	</a:t>
            </a:r>
            <a:r>
              <a:rPr lang="en-GB" sz="3200" i="1" dirty="0" smtClean="0"/>
              <a:t>//execute if condition is false</a:t>
            </a:r>
          </a:p>
          <a:p>
            <a:pPr>
              <a:buNone/>
            </a:pPr>
            <a:r>
              <a:rPr lang="en-GB" sz="3200" i="1" dirty="0" smtClean="0"/>
              <a:t>}</a:t>
            </a:r>
          </a:p>
          <a:p>
            <a:pPr>
              <a:buNone/>
            </a:pPr>
            <a:endParaRPr lang="en-GB" sz="3200" dirty="0" smtClean="0"/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2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2" id="{8A23C550-FE21-4D74-A44B-CD9BEB43D9F7}" vid="{B8C78EB3-590D-4BA8-B3E4-236413F4DD9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1100</TotalTime>
  <Words>354</Words>
  <Application>Microsoft Office PowerPoint</Application>
  <PresentationFormat>On-screen Show (4:3)</PresentationFormat>
  <Paragraphs>131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Trebuchet MS</vt:lpstr>
      <vt:lpstr>Theme2</vt:lpstr>
      <vt:lpstr>Software Developer Technician</vt:lpstr>
      <vt:lpstr>Objectives</vt:lpstr>
      <vt:lpstr>Event Handlers</vt:lpstr>
      <vt:lpstr>Create event handlers</vt:lpstr>
      <vt:lpstr>Constructs</vt:lpstr>
      <vt:lpstr>For loop</vt:lpstr>
      <vt:lpstr>While loop</vt:lpstr>
      <vt:lpstr>While loop</vt:lpstr>
      <vt:lpstr>If-else construct</vt:lpstr>
      <vt:lpstr>If-elseif-else construct</vt:lpstr>
      <vt:lpstr>Task – if construct</vt:lpstr>
      <vt:lpstr>Switch</vt:lpstr>
    </vt:vector>
  </TitlesOfParts>
  <Company>HCT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hulmem</dc:creator>
  <cp:lastModifiedBy>Len</cp:lastModifiedBy>
  <cp:revision>42</cp:revision>
  <dcterms:created xsi:type="dcterms:W3CDTF">2009-09-15T12:14:53Z</dcterms:created>
  <dcterms:modified xsi:type="dcterms:W3CDTF">2018-04-26T07:08:40Z</dcterms:modified>
</cp:coreProperties>
</file>