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5"/>
  </p:notesMasterIdLst>
  <p:sldIdLst>
    <p:sldId id="610" r:id="rId2"/>
    <p:sldId id="262" r:id="rId3"/>
    <p:sldId id="611" r:id="rId4"/>
    <p:sldId id="617" r:id="rId5"/>
    <p:sldId id="618" r:id="rId6"/>
    <p:sldId id="628" r:id="rId7"/>
    <p:sldId id="629" r:id="rId8"/>
    <p:sldId id="630" r:id="rId9"/>
    <p:sldId id="631" r:id="rId10"/>
    <p:sldId id="634" r:id="rId11"/>
    <p:sldId id="658" r:id="rId12"/>
    <p:sldId id="619" r:id="rId13"/>
    <p:sldId id="632" r:id="rId14"/>
    <p:sldId id="646" r:id="rId15"/>
    <p:sldId id="620" r:id="rId16"/>
    <p:sldId id="647" r:id="rId17"/>
    <p:sldId id="648" r:id="rId18"/>
    <p:sldId id="621" r:id="rId19"/>
    <p:sldId id="640" r:id="rId20"/>
    <p:sldId id="641" r:id="rId21"/>
    <p:sldId id="642" r:id="rId22"/>
    <p:sldId id="659" r:id="rId23"/>
    <p:sldId id="660" r:id="rId24"/>
    <p:sldId id="661" r:id="rId25"/>
    <p:sldId id="662" r:id="rId26"/>
    <p:sldId id="643" r:id="rId27"/>
    <p:sldId id="644" r:id="rId28"/>
    <p:sldId id="645" r:id="rId29"/>
    <p:sldId id="633" r:id="rId30"/>
    <p:sldId id="614" r:id="rId31"/>
    <p:sldId id="622" r:id="rId32"/>
    <p:sldId id="649" r:id="rId33"/>
    <p:sldId id="650" r:id="rId34"/>
    <p:sldId id="613" r:id="rId35"/>
    <p:sldId id="651" r:id="rId36"/>
    <p:sldId id="615" r:id="rId37"/>
    <p:sldId id="635" r:id="rId38"/>
    <p:sldId id="624" r:id="rId39"/>
    <p:sldId id="652" r:id="rId40"/>
    <p:sldId id="623" r:id="rId41"/>
    <p:sldId id="636" r:id="rId42"/>
    <p:sldId id="637" r:id="rId43"/>
    <p:sldId id="638" r:id="rId44"/>
    <p:sldId id="625" r:id="rId45"/>
    <p:sldId id="653" r:id="rId46"/>
    <p:sldId id="639" r:id="rId47"/>
    <p:sldId id="626" r:id="rId48"/>
    <p:sldId id="654" r:id="rId49"/>
    <p:sldId id="655" r:id="rId50"/>
    <p:sldId id="627" r:id="rId51"/>
    <p:sldId id="656" r:id="rId52"/>
    <p:sldId id="657" r:id="rId53"/>
    <p:sldId id="61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3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6322" autoAdjust="0"/>
  </p:normalViewPr>
  <p:slideViewPr>
    <p:cSldViewPr snapToGrid="0" showGuides="1">
      <p:cViewPr varScale="1">
        <p:scale>
          <a:sx n="176" d="100"/>
          <a:sy n="176" d="100"/>
        </p:scale>
        <p:origin x="200" y="360"/>
      </p:cViewPr>
      <p:guideLst>
        <p:guide orient="horz" pos="2160"/>
        <p:guide pos="384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2722F-2E0D-4EC8-93B5-222C5214EAE8}" type="datetimeFigureOut">
              <a:rPr lang="en-GB" smtClean="0"/>
              <a:t>11/12/2022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B0BE7D-523D-4413-9118-EBC49F5417EA}" type="slidenum">
              <a:rPr lang="en-GB" smtClean="0"/>
              <a:t>‹#›</a:t>
            </a:fld>
            <a:endParaRPr lang="en-GB"/>
          </a:p>
        </p:txBody>
      </p:sp>
    </p:spTree>
    <p:extLst>
      <p:ext uri="{BB962C8B-B14F-4D97-AF65-F5344CB8AC3E}">
        <p14:creationId xmlns:p14="http://schemas.microsoft.com/office/powerpoint/2010/main" val="2659407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9599-BA86-AD4D-BFB8-3A0ADAC2DD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F1EC698-B0F6-0348-83A8-27CCA4550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26D9B1-D72D-D645-A3B8-5B16CB64DA90}"/>
              </a:ext>
            </a:extLst>
          </p:cNvPr>
          <p:cNvSpPr>
            <a:spLocks noGrp="1"/>
          </p:cNvSpPr>
          <p:nvPr>
            <p:ph type="dt" sz="half" idx="10"/>
          </p:nvPr>
        </p:nvSpPr>
        <p:spPr/>
        <p:txBody>
          <a:bodyPr/>
          <a:lstStyle/>
          <a:p>
            <a:fld id="{E879894E-EBB1-FD48-9BBC-B56B05B3E990}" type="datetimeFigureOut">
              <a:rPr lang="en-US" smtClean="0"/>
              <a:t>12/11/22</a:t>
            </a:fld>
            <a:endParaRPr lang="en-US"/>
          </a:p>
        </p:txBody>
      </p:sp>
      <p:sp>
        <p:nvSpPr>
          <p:cNvPr id="5" name="Footer Placeholder 4">
            <a:extLst>
              <a:ext uri="{FF2B5EF4-FFF2-40B4-BE49-F238E27FC236}">
                <a16:creationId xmlns:a16="http://schemas.microsoft.com/office/drawing/2014/main" id="{135B73F5-602B-1B45-A7C3-620CFA860B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E9BC5D-29BC-B540-B4E9-D2DFCEC9AB6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83976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par>
                          <p:cTn id="13" fill="hold">
                            <p:stCondLst>
                              <p:cond delay="1000"/>
                            </p:stCondLst>
                            <p:childTnLst>
                              <p:par>
                                <p:cTn id="14" presetID="64" presetClass="path" presetSubtype="0" accel="50000" decel="50000" fill="hold" grpId="1" nodeType="afterEffect">
                                  <p:stCondLst>
                                    <p:cond delay="0"/>
                                  </p:stCondLst>
                                  <p:childTnLst>
                                    <p:animMotion origin="layout" path="M -0.00326 0.40139 L -8.33333E-7 -2.96296E-6 " pathEditMode="relative" rAng="0" ptsTypes="AA">
                                      <p:cBhvr>
                                        <p:cTn id="15" dur="2000" fill="hold"/>
                                        <p:tgtEl>
                                          <p:spTgt spid="3">
                                            <p:txEl>
                                              <p:pRg st="0" end="0"/>
                                            </p:txEl>
                                          </p:spTgt>
                                        </p:tgtEl>
                                        <p:attrNameLst>
                                          <p:attrName>ppt_x</p:attrName>
                                          <p:attrName>ppt_y</p:attrName>
                                        </p:attrNameLst>
                                      </p:cBhvr>
                                      <p:rCtr x="13" y="-189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E6053-683B-944E-90AC-12911C50AD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830CFC-6F21-4D42-8B64-BF258FD3C9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99C3B1-07AD-0247-A663-E070CB36129D}"/>
              </a:ext>
            </a:extLst>
          </p:cNvPr>
          <p:cNvSpPr>
            <a:spLocks noGrp="1"/>
          </p:cNvSpPr>
          <p:nvPr>
            <p:ph type="dt" sz="half" idx="10"/>
          </p:nvPr>
        </p:nvSpPr>
        <p:spPr/>
        <p:txBody>
          <a:bodyPr/>
          <a:lstStyle/>
          <a:p>
            <a:fld id="{E879894E-EBB1-FD48-9BBC-B56B05B3E990}" type="datetimeFigureOut">
              <a:rPr lang="en-US" smtClean="0"/>
              <a:t>12/11/22</a:t>
            </a:fld>
            <a:endParaRPr lang="en-US"/>
          </a:p>
        </p:txBody>
      </p:sp>
      <p:sp>
        <p:nvSpPr>
          <p:cNvPr id="5" name="Footer Placeholder 4">
            <a:extLst>
              <a:ext uri="{FF2B5EF4-FFF2-40B4-BE49-F238E27FC236}">
                <a16:creationId xmlns:a16="http://schemas.microsoft.com/office/drawing/2014/main" id="{28F457D1-DA7C-A048-84DC-8A55F59904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149D0-9CAF-3F4D-9022-C4F17528514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254451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331164-5A17-DD41-971A-71F6A30570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22F257-1B0E-AD4B-87BE-97BB51AC8E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07CA0-BB1D-8D4B-B304-E472BCBD7C3F}"/>
              </a:ext>
            </a:extLst>
          </p:cNvPr>
          <p:cNvSpPr>
            <a:spLocks noGrp="1"/>
          </p:cNvSpPr>
          <p:nvPr>
            <p:ph type="dt" sz="half" idx="10"/>
          </p:nvPr>
        </p:nvSpPr>
        <p:spPr/>
        <p:txBody>
          <a:bodyPr/>
          <a:lstStyle/>
          <a:p>
            <a:fld id="{E879894E-EBB1-FD48-9BBC-B56B05B3E990}" type="datetimeFigureOut">
              <a:rPr lang="en-US" smtClean="0"/>
              <a:t>12/11/22</a:t>
            </a:fld>
            <a:endParaRPr lang="en-US"/>
          </a:p>
        </p:txBody>
      </p:sp>
      <p:sp>
        <p:nvSpPr>
          <p:cNvPr id="5" name="Footer Placeholder 4">
            <a:extLst>
              <a:ext uri="{FF2B5EF4-FFF2-40B4-BE49-F238E27FC236}">
                <a16:creationId xmlns:a16="http://schemas.microsoft.com/office/drawing/2014/main" id="{0E5EB8FB-9DF5-0D48-9856-E579DEBDF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353C1-1792-4649-AF64-312ED230C66C}"/>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746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8DBE-3DA6-6843-B18A-0C12EA895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E8B26-06BF-3C49-AE1E-D1247D2CC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8B8A8-DA48-AB40-BD95-C70379211071}"/>
              </a:ext>
            </a:extLst>
          </p:cNvPr>
          <p:cNvSpPr>
            <a:spLocks noGrp="1"/>
          </p:cNvSpPr>
          <p:nvPr>
            <p:ph type="dt" sz="half" idx="10"/>
          </p:nvPr>
        </p:nvSpPr>
        <p:spPr/>
        <p:txBody>
          <a:bodyPr/>
          <a:lstStyle/>
          <a:p>
            <a:fld id="{E879894E-EBB1-FD48-9BBC-B56B05B3E990}" type="datetimeFigureOut">
              <a:rPr lang="en-US" smtClean="0"/>
              <a:t>12/11/22</a:t>
            </a:fld>
            <a:endParaRPr lang="en-US"/>
          </a:p>
        </p:txBody>
      </p:sp>
      <p:sp>
        <p:nvSpPr>
          <p:cNvPr id="5" name="Footer Placeholder 4">
            <a:extLst>
              <a:ext uri="{FF2B5EF4-FFF2-40B4-BE49-F238E27FC236}">
                <a16:creationId xmlns:a16="http://schemas.microsoft.com/office/drawing/2014/main" id="{3163D902-AFC6-C742-A5D2-1210F1C77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8D8A7-1165-4443-A122-FEB76945803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6788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8D1D-FF20-444E-BAE0-E4434AE4E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B2670-B233-E640-8A79-E073D46BC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82AA90-1FE8-9148-B13F-37A85BA18D76}"/>
              </a:ext>
            </a:extLst>
          </p:cNvPr>
          <p:cNvSpPr>
            <a:spLocks noGrp="1"/>
          </p:cNvSpPr>
          <p:nvPr>
            <p:ph type="dt" sz="half" idx="10"/>
          </p:nvPr>
        </p:nvSpPr>
        <p:spPr/>
        <p:txBody>
          <a:bodyPr/>
          <a:lstStyle/>
          <a:p>
            <a:fld id="{E879894E-EBB1-FD48-9BBC-B56B05B3E990}" type="datetimeFigureOut">
              <a:rPr lang="en-US" smtClean="0"/>
              <a:t>12/11/22</a:t>
            </a:fld>
            <a:endParaRPr lang="en-US"/>
          </a:p>
        </p:txBody>
      </p:sp>
      <p:sp>
        <p:nvSpPr>
          <p:cNvPr id="5" name="Footer Placeholder 4">
            <a:extLst>
              <a:ext uri="{FF2B5EF4-FFF2-40B4-BE49-F238E27FC236}">
                <a16:creationId xmlns:a16="http://schemas.microsoft.com/office/drawing/2014/main" id="{21121276-7BB3-0D4C-8EBA-8D22BE2C8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10E87-1B9A-BA46-BFE2-1DCC271A6BD8}"/>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45321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7B1D-DE33-264E-9202-BFE9E45F0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C5D7BC-4BE9-9444-9485-C81A371CBE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A21DF-400D-E44E-B45A-8C8E2ED000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8CA67C-5156-C243-A007-5FEFAB76660D}"/>
              </a:ext>
            </a:extLst>
          </p:cNvPr>
          <p:cNvSpPr>
            <a:spLocks noGrp="1"/>
          </p:cNvSpPr>
          <p:nvPr>
            <p:ph type="dt" sz="half" idx="10"/>
          </p:nvPr>
        </p:nvSpPr>
        <p:spPr/>
        <p:txBody>
          <a:bodyPr/>
          <a:lstStyle/>
          <a:p>
            <a:fld id="{E879894E-EBB1-FD48-9BBC-B56B05B3E990}" type="datetimeFigureOut">
              <a:rPr lang="en-US" smtClean="0"/>
              <a:t>12/11/22</a:t>
            </a:fld>
            <a:endParaRPr lang="en-US"/>
          </a:p>
        </p:txBody>
      </p:sp>
      <p:sp>
        <p:nvSpPr>
          <p:cNvPr id="6" name="Footer Placeholder 5">
            <a:extLst>
              <a:ext uri="{FF2B5EF4-FFF2-40B4-BE49-F238E27FC236}">
                <a16:creationId xmlns:a16="http://schemas.microsoft.com/office/drawing/2014/main" id="{AF5AA0E9-DA14-5B42-AA64-DAD9E311FF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608D6-99A5-9848-A505-A3337182DA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0118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53BA0-F92A-1D4F-B601-47CF0DC512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EE6B93-ED99-9343-B5E6-DAF24985E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F208CF-AEB2-D743-BDCA-7AE684CC9D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AE64CC-B022-3844-A885-C6E741195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A225BD-7E09-E24B-9464-14D10B0E00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46A4DB-702E-4944-8018-108715BE5BD2}"/>
              </a:ext>
            </a:extLst>
          </p:cNvPr>
          <p:cNvSpPr>
            <a:spLocks noGrp="1"/>
          </p:cNvSpPr>
          <p:nvPr>
            <p:ph type="dt" sz="half" idx="10"/>
          </p:nvPr>
        </p:nvSpPr>
        <p:spPr/>
        <p:txBody>
          <a:bodyPr/>
          <a:lstStyle/>
          <a:p>
            <a:fld id="{E879894E-EBB1-FD48-9BBC-B56B05B3E990}" type="datetimeFigureOut">
              <a:rPr lang="en-US" smtClean="0"/>
              <a:t>12/11/22</a:t>
            </a:fld>
            <a:endParaRPr lang="en-US"/>
          </a:p>
        </p:txBody>
      </p:sp>
      <p:sp>
        <p:nvSpPr>
          <p:cNvPr id="8" name="Footer Placeholder 7">
            <a:extLst>
              <a:ext uri="{FF2B5EF4-FFF2-40B4-BE49-F238E27FC236}">
                <a16:creationId xmlns:a16="http://schemas.microsoft.com/office/drawing/2014/main" id="{823182C0-1D7A-5E40-B5E3-B6594C22CA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422B6E-CFEF-BF42-9985-05AC748F79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416858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35FB-9CF8-054A-A97C-BF4C4D62F3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38B957-892B-AA44-B91F-7E5E301E68B1}"/>
              </a:ext>
            </a:extLst>
          </p:cNvPr>
          <p:cNvSpPr>
            <a:spLocks noGrp="1"/>
          </p:cNvSpPr>
          <p:nvPr>
            <p:ph type="dt" sz="half" idx="10"/>
          </p:nvPr>
        </p:nvSpPr>
        <p:spPr/>
        <p:txBody>
          <a:bodyPr/>
          <a:lstStyle/>
          <a:p>
            <a:fld id="{E879894E-EBB1-FD48-9BBC-B56B05B3E990}" type="datetimeFigureOut">
              <a:rPr lang="en-US" smtClean="0"/>
              <a:t>12/11/22</a:t>
            </a:fld>
            <a:endParaRPr lang="en-US"/>
          </a:p>
        </p:txBody>
      </p:sp>
      <p:sp>
        <p:nvSpPr>
          <p:cNvPr id="4" name="Footer Placeholder 3">
            <a:extLst>
              <a:ext uri="{FF2B5EF4-FFF2-40B4-BE49-F238E27FC236}">
                <a16:creationId xmlns:a16="http://schemas.microsoft.com/office/drawing/2014/main" id="{CBBBDF29-4B1A-7849-93B4-C39AA38B58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318F2A-ABB2-5449-A885-14BD88E7A849}"/>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125616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F7AED-F6B6-1E46-945E-B9C27ECC843B}"/>
              </a:ext>
            </a:extLst>
          </p:cNvPr>
          <p:cNvSpPr>
            <a:spLocks noGrp="1"/>
          </p:cNvSpPr>
          <p:nvPr>
            <p:ph type="dt" sz="half" idx="10"/>
          </p:nvPr>
        </p:nvSpPr>
        <p:spPr/>
        <p:txBody>
          <a:bodyPr/>
          <a:lstStyle/>
          <a:p>
            <a:fld id="{E879894E-EBB1-FD48-9BBC-B56B05B3E990}" type="datetimeFigureOut">
              <a:rPr lang="en-US" smtClean="0"/>
              <a:t>12/11/22</a:t>
            </a:fld>
            <a:endParaRPr lang="en-US"/>
          </a:p>
        </p:txBody>
      </p:sp>
      <p:sp>
        <p:nvSpPr>
          <p:cNvPr id="3" name="Footer Placeholder 2">
            <a:extLst>
              <a:ext uri="{FF2B5EF4-FFF2-40B4-BE49-F238E27FC236}">
                <a16:creationId xmlns:a16="http://schemas.microsoft.com/office/drawing/2014/main" id="{6903A227-2590-E644-AF99-9F0501B54F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5DE034-408D-1E45-A854-F551038170A6}"/>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8716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678E-4376-CF4F-8FFC-03E5C6C8FD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D614E4-B276-644A-9E53-1B9DDC1D3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B17942-DAA2-3C4C-8CAA-3A3A4CD5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73C32-4092-6642-B01E-8674DEA6A036}"/>
              </a:ext>
            </a:extLst>
          </p:cNvPr>
          <p:cNvSpPr>
            <a:spLocks noGrp="1"/>
          </p:cNvSpPr>
          <p:nvPr>
            <p:ph type="dt" sz="half" idx="10"/>
          </p:nvPr>
        </p:nvSpPr>
        <p:spPr/>
        <p:txBody>
          <a:bodyPr/>
          <a:lstStyle/>
          <a:p>
            <a:fld id="{E879894E-EBB1-FD48-9BBC-B56B05B3E990}" type="datetimeFigureOut">
              <a:rPr lang="en-US" smtClean="0"/>
              <a:t>12/11/22</a:t>
            </a:fld>
            <a:endParaRPr lang="en-US"/>
          </a:p>
        </p:txBody>
      </p:sp>
      <p:sp>
        <p:nvSpPr>
          <p:cNvPr id="6" name="Footer Placeholder 5">
            <a:extLst>
              <a:ext uri="{FF2B5EF4-FFF2-40B4-BE49-F238E27FC236}">
                <a16:creationId xmlns:a16="http://schemas.microsoft.com/office/drawing/2014/main" id="{627F48E4-092C-2B40-9E25-B8DE12CFE1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1786A-D6A8-A842-9F5F-9105143276D5}"/>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229879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29E0-01E3-6C4F-A2ED-E57E57A0D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B8CC20-B95D-864F-9EBD-70BB24456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486A8F-E198-B242-AA23-067420B9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B9F4C1-930F-BB44-BFA1-C63AC40EE39B}"/>
              </a:ext>
            </a:extLst>
          </p:cNvPr>
          <p:cNvSpPr>
            <a:spLocks noGrp="1"/>
          </p:cNvSpPr>
          <p:nvPr>
            <p:ph type="dt" sz="half" idx="10"/>
          </p:nvPr>
        </p:nvSpPr>
        <p:spPr/>
        <p:txBody>
          <a:bodyPr/>
          <a:lstStyle/>
          <a:p>
            <a:fld id="{E879894E-EBB1-FD48-9BBC-B56B05B3E990}" type="datetimeFigureOut">
              <a:rPr lang="en-US" smtClean="0"/>
              <a:t>12/11/22</a:t>
            </a:fld>
            <a:endParaRPr lang="en-US"/>
          </a:p>
        </p:txBody>
      </p:sp>
      <p:sp>
        <p:nvSpPr>
          <p:cNvPr id="6" name="Footer Placeholder 5">
            <a:extLst>
              <a:ext uri="{FF2B5EF4-FFF2-40B4-BE49-F238E27FC236}">
                <a16:creationId xmlns:a16="http://schemas.microsoft.com/office/drawing/2014/main" id="{8EFDFADA-F33E-D646-AA52-D1A1F4C00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EC9086-E381-B54A-9760-1F84E09B359D}"/>
              </a:ext>
            </a:extLst>
          </p:cNvPr>
          <p:cNvSpPr>
            <a:spLocks noGrp="1"/>
          </p:cNvSpPr>
          <p:nvPr>
            <p:ph type="sldNum" sz="quarter" idx="12"/>
          </p:nvPr>
        </p:nvSpPr>
        <p:spPr/>
        <p:txBody>
          <a:bodyPr/>
          <a:lstStyle/>
          <a:p>
            <a:fld id="{33506E59-DA56-4769-A5E8-25CAAA73E4F9}" type="slidenum">
              <a:rPr lang="en-GB" smtClean="0"/>
              <a:t>‹#›</a:t>
            </a:fld>
            <a:endParaRPr lang="en-GB"/>
          </a:p>
        </p:txBody>
      </p:sp>
    </p:spTree>
    <p:extLst>
      <p:ext uri="{BB962C8B-B14F-4D97-AF65-F5344CB8AC3E}">
        <p14:creationId xmlns:p14="http://schemas.microsoft.com/office/powerpoint/2010/main" val="3999826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BC3D9-A340-5A4C-A6DD-23B56FA19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31BA7-432B-2A42-872D-2D2026967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6CA2EE-C32C-4545-9827-59FAC7EE7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9894E-EBB1-FD48-9BBC-B56B05B3E990}" type="datetimeFigureOut">
              <a:rPr lang="en-US" smtClean="0"/>
              <a:t>12/11/22</a:t>
            </a:fld>
            <a:endParaRPr lang="en-US"/>
          </a:p>
        </p:txBody>
      </p:sp>
      <p:sp>
        <p:nvSpPr>
          <p:cNvPr id="5" name="Footer Placeholder 4">
            <a:extLst>
              <a:ext uri="{FF2B5EF4-FFF2-40B4-BE49-F238E27FC236}">
                <a16:creationId xmlns:a16="http://schemas.microsoft.com/office/drawing/2014/main" id="{23E61985-3447-184A-9458-48F72D4D1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53E3E0-694C-D643-ADEC-2A6A68210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06E59-DA56-4769-A5E8-25CAAA73E4F9}" type="slidenum">
              <a:rPr lang="en-GB" smtClean="0"/>
              <a:t>‹#›</a:t>
            </a:fld>
            <a:endParaRPr lang="en-GB"/>
          </a:p>
        </p:txBody>
      </p:sp>
      <p:sp>
        <p:nvSpPr>
          <p:cNvPr id="7" name="Rectangle 6">
            <a:extLst>
              <a:ext uri="{FF2B5EF4-FFF2-40B4-BE49-F238E27FC236}">
                <a16:creationId xmlns:a16="http://schemas.microsoft.com/office/drawing/2014/main" id="{57EA4655-CB46-0544-B73D-859810E0A0E7}"/>
              </a:ext>
            </a:extLst>
          </p:cNvPr>
          <p:cNvSpPr/>
          <p:nvPr/>
        </p:nvSpPr>
        <p:spPr>
          <a:xfrm rot="5400000">
            <a:off x="5740435" y="-5770529"/>
            <a:ext cx="711130" cy="12192001"/>
          </a:xfrm>
          <a:prstGeom prst="rect">
            <a:avLst/>
          </a:prstGeom>
          <a:solidFill>
            <a:srgbClr val="2233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E336AD38-66E3-C448-AF96-49668BAB046C}"/>
              </a:ext>
            </a:extLst>
          </p:cNvPr>
          <p:cNvPicPr>
            <a:picLocks noChangeAspect="1"/>
          </p:cNvPicPr>
          <p:nvPr/>
        </p:nvPicPr>
        <p:blipFill rotWithShape="1">
          <a:blip r:embed="rId13">
            <a:extLst>
              <a:ext uri="{28A0092B-C50C-407E-A947-70E740481C1C}">
                <a14:useLocalDpi xmlns:a14="http://schemas.microsoft.com/office/drawing/2010/main" val="0"/>
              </a:ext>
            </a:extLst>
          </a:blip>
          <a:srcRect l="63755" t="3290" r="1579" b="6172"/>
          <a:stretch/>
        </p:blipFill>
        <p:spPr>
          <a:xfrm>
            <a:off x="12500" y="-22917"/>
            <a:ext cx="834793" cy="697668"/>
          </a:xfrm>
          <a:prstGeom prst="rect">
            <a:avLst/>
          </a:prstGeom>
        </p:spPr>
      </p:pic>
    </p:spTree>
    <p:extLst>
      <p:ext uri="{BB962C8B-B14F-4D97-AF65-F5344CB8AC3E}">
        <p14:creationId xmlns:p14="http://schemas.microsoft.com/office/powerpoint/2010/main" val="18480875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en.wikipedia.org/wiki/Information_security#Confidentialit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www.eastamb.nhs.uk/Policies/corporate/remote-access-policy.pdf" TargetMode="Externa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abc.net.au/news/2018-11-01/satellite-images-expose-chinas-network-of-re-education-camps"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www.abc.net.au/news/2018-11-01/satellite-images-expose-chinas-network-of-re-education-camps/1043292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twitter.com/johnmcelhone8/status/1600683623250030593?s=20&amp;t=rgd-I9oaF0VCTLKv2BmuBw"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github.com/jivoi/awesome-osint" TargetMode="External"/><Relationship Id="rId2" Type="http://schemas.openxmlformats.org/officeDocument/2006/relationships/hyperlink" Target="https://en.wikipedia.org/wiki/Open-source_intelligenc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osintframework.co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twitter.com/osintupdate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qwA6MmbeGNo" TargetMode="External"/><Relationship Id="rId2" Type="http://schemas.openxmlformats.org/officeDocument/2006/relationships/hyperlink" Target="https://www.youtube.com/watch?v=uBynB50liTw" TargetMode="External"/><Relationship Id="rId1" Type="http://schemas.openxmlformats.org/officeDocument/2006/relationships/slideLayout" Target="../slideLayouts/slideLayout2.xml"/><Relationship Id="rId4" Type="http://schemas.openxmlformats.org/officeDocument/2006/relationships/hyperlink" Target="https://www.skopenow.com/news/6-open-source-intelligence-osint-applications-for-your-busines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Cyber-security_regulation" TargetMode="External"/><Relationship Id="rId2" Type="http://schemas.openxmlformats.org/officeDocument/2006/relationships/hyperlink" Target="https://www.ncsc.gov.uk/collection/caf/ncsc-regulator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gov.uk/government/publications/national-cyber-strategy-2022" TargetMode="External"/><Relationship Id="rId2" Type="http://schemas.openxmlformats.org/officeDocument/2006/relationships/hyperlink" Target="https://www.gov.uk/guidance/nis-regulations-uk-digital-service-providers-operating-in-the-eu" TargetMode="External"/><Relationship Id="rId1" Type="http://schemas.openxmlformats.org/officeDocument/2006/relationships/slideLayout" Target="../slideLayouts/slideLayout2.xml"/><Relationship Id="rId4" Type="http://schemas.openxmlformats.org/officeDocument/2006/relationships/hyperlink" Target="https://www.gov.uk/government/publications/2022-cyber-security-incentives-and-regulation-review/2022-cyber-security-incentives-and-regulation-review"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s://www.itgovernance.co.uk/sector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26F4-FE67-43D6-9908-A68FB728C051}"/>
              </a:ext>
            </a:extLst>
          </p:cNvPr>
          <p:cNvSpPr>
            <a:spLocks noGrp="1"/>
          </p:cNvSpPr>
          <p:nvPr>
            <p:ph type="title"/>
          </p:nvPr>
        </p:nvSpPr>
        <p:spPr>
          <a:xfrm>
            <a:off x="838200" y="1144216"/>
            <a:ext cx="10515600" cy="1325563"/>
          </a:xfrm>
        </p:spPr>
        <p:txBody>
          <a:bodyPr/>
          <a:lstStyle/>
          <a:p>
            <a:pPr algn="ctr"/>
            <a:r>
              <a:rPr lang="en-GB" sz="6000" b="1" dirty="0">
                <a:solidFill>
                  <a:srgbClr val="223346"/>
                </a:solidFill>
                <a:latin typeface="Arial" panose="020B0604020202020204" pitchFamily="34" charset="0"/>
              </a:rPr>
              <a:t>Introduction</a:t>
            </a:r>
            <a:endParaRPr lang="en-GB" sz="6000" dirty="0"/>
          </a:p>
        </p:txBody>
      </p:sp>
      <p:sp>
        <p:nvSpPr>
          <p:cNvPr id="3" name="Content Placeholder 2">
            <a:extLst>
              <a:ext uri="{FF2B5EF4-FFF2-40B4-BE49-F238E27FC236}">
                <a16:creationId xmlns:a16="http://schemas.microsoft.com/office/drawing/2014/main" id="{78941B76-ADFF-4B8C-BB38-21ADF089D1A0}"/>
              </a:ext>
            </a:extLst>
          </p:cNvPr>
          <p:cNvSpPr>
            <a:spLocks noGrp="1"/>
          </p:cNvSpPr>
          <p:nvPr>
            <p:ph idx="1"/>
          </p:nvPr>
        </p:nvSpPr>
        <p:spPr>
          <a:xfrm>
            <a:off x="838200" y="2841171"/>
            <a:ext cx="10515600" cy="3335792"/>
          </a:xfrm>
        </p:spPr>
        <p:txBody>
          <a:bodyPr>
            <a:normAutofit/>
          </a:bodyPr>
          <a:lstStyle/>
          <a:p>
            <a:pPr marL="0" indent="0" algn="ctr">
              <a:buNone/>
            </a:pPr>
            <a:r>
              <a:rPr lang="en-GB" dirty="0">
                <a:solidFill>
                  <a:srgbClr val="000000"/>
                </a:solidFill>
                <a:latin typeface="Arial" panose="020B0604020202020204" pitchFamily="34" charset="0"/>
              </a:rPr>
              <a:t>Information management and security </a:t>
            </a:r>
          </a:p>
          <a:p>
            <a:pPr marL="0" indent="0" algn="ctr">
              <a:buNone/>
            </a:pPr>
            <a:r>
              <a:rPr lang="en-GB" dirty="0">
                <a:solidFill>
                  <a:srgbClr val="000000"/>
                </a:solidFill>
                <a:latin typeface="Arial" panose="020B0604020202020204" pitchFamily="34" charset="0"/>
              </a:rPr>
              <a:t>UFCFHU-30-2</a:t>
            </a:r>
          </a:p>
          <a:p>
            <a:pPr marL="0" indent="0" algn="ctr">
              <a:buNone/>
            </a:pPr>
            <a:endParaRPr lang="en-GB" dirty="0">
              <a:solidFill>
                <a:srgbClr val="000000"/>
              </a:solidFill>
              <a:latin typeface="Arial" panose="020B0604020202020204" pitchFamily="34" charset="0"/>
            </a:endParaRPr>
          </a:p>
          <a:p>
            <a:pPr marL="0" indent="0" algn="ctr">
              <a:buNone/>
            </a:pPr>
            <a:r>
              <a:rPr lang="en-GB" dirty="0">
                <a:solidFill>
                  <a:srgbClr val="000000"/>
                </a:solidFill>
                <a:latin typeface="Arial" panose="020B0604020202020204" pitchFamily="34" charset="0"/>
              </a:rPr>
              <a:t>Level 5</a:t>
            </a:r>
          </a:p>
          <a:p>
            <a:pPr marL="0" indent="0" algn="ctr">
              <a:buNone/>
            </a:pPr>
            <a:endParaRPr lang="en-GB" dirty="0">
              <a:solidFill>
                <a:srgbClr val="000000"/>
              </a:solidFill>
              <a:latin typeface="Arial" panose="020B0604020202020204" pitchFamily="34" charset="0"/>
            </a:endParaRPr>
          </a:p>
          <a:p>
            <a:pPr marL="0" indent="0" algn="ctr">
              <a:buNone/>
            </a:pPr>
            <a:r>
              <a:rPr lang="en-GB" dirty="0">
                <a:solidFill>
                  <a:srgbClr val="000000"/>
                </a:solidFill>
                <a:latin typeface="Arial" panose="020B0604020202020204" pitchFamily="34" charset="0"/>
              </a:rPr>
              <a:t>30 Credits</a:t>
            </a:r>
          </a:p>
          <a:p>
            <a:endParaRPr lang="en-GB" dirty="0"/>
          </a:p>
        </p:txBody>
      </p:sp>
    </p:spTree>
    <p:extLst>
      <p:ext uri="{BB962C8B-B14F-4D97-AF65-F5344CB8AC3E}">
        <p14:creationId xmlns:p14="http://schemas.microsoft.com/office/powerpoint/2010/main" val="713642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F5DE-C201-46AA-9203-4037732E3601}"/>
              </a:ext>
            </a:extLst>
          </p:cNvPr>
          <p:cNvSpPr>
            <a:spLocks noGrp="1"/>
          </p:cNvSpPr>
          <p:nvPr>
            <p:ph type="title"/>
          </p:nvPr>
        </p:nvSpPr>
        <p:spPr/>
        <p:txBody>
          <a:bodyPr/>
          <a:lstStyle/>
          <a:p>
            <a:r>
              <a:rPr lang="en-GB" dirty="0"/>
              <a:t>Task – 30 minutes</a:t>
            </a:r>
          </a:p>
        </p:txBody>
      </p:sp>
      <p:sp>
        <p:nvSpPr>
          <p:cNvPr id="3" name="Content Placeholder 2">
            <a:extLst>
              <a:ext uri="{FF2B5EF4-FFF2-40B4-BE49-F238E27FC236}">
                <a16:creationId xmlns:a16="http://schemas.microsoft.com/office/drawing/2014/main" id="{E5E1673A-F130-4076-B20F-AB7AA977E5F9}"/>
              </a:ext>
            </a:extLst>
          </p:cNvPr>
          <p:cNvSpPr>
            <a:spLocks noGrp="1"/>
          </p:cNvSpPr>
          <p:nvPr>
            <p:ph idx="1"/>
          </p:nvPr>
        </p:nvSpPr>
        <p:spPr/>
        <p:txBody>
          <a:bodyPr/>
          <a:lstStyle/>
          <a:p>
            <a:r>
              <a:rPr lang="en-GB" dirty="0"/>
              <a:t>Take half an hour and compile a list of cybersecurity rules and regulations that apply in your industry sector and be ready to share with the group</a:t>
            </a:r>
          </a:p>
          <a:p>
            <a:endParaRPr lang="en-GB" dirty="0"/>
          </a:p>
          <a:p>
            <a:r>
              <a:rPr lang="en-GB" dirty="0"/>
              <a:t>We will record your findings on the next page</a:t>
            </a:r>
          </a:p>
          <a:p>
            <a:endParaRPr lang="en-GB" dirty="0"/>
          </a:p>
        </p:txBody>
      </p:sp>
    </p:spTree>
    <p:extLst>
      <p:ext uri="{BB962C8B-B14F-4D97-AF65-F5344CB8AC3E}">
        <p14:creationId xmlns:p14="http://schemas.microsoft.com/office/powerpoint/2010/main" val="2034145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F5DE-C201-46AA-9203-4037732E3601}"/>
              </a:ext>
            </a:extLst>
          </p:cNvPr>
          <p:cNvSpPr>
            <a:spLocks noGrp="1"/>
          </p:cNvSpPr>
          <p:nvPr>
            <p:ph type="title"/>
          </p:nvPr>
        </p:nvSpPr>
        <p:spPr/>
        <p:txBody>
          <a:bodyPr/>
          <a:lstStyle/>
          <a:p>
            <a:r>
              <a:rPr lang="en-GB" dirty="0"/>
              <a:t>Task – 30 minutes</a:t>
            </a:r>
          </a:p>
        </p:txBody>
      </p:sp>
      <p:graphicFrame>
        <p:nvGraphicFramePr>
          <p:cNvPr id="4" name="Table 4">
            <a:extLst>
              <a:ext uri="{FF2B5EF4-FFF2-40B4-BE49-F238E27FC236}">
                <a16:creationId xmlns:a16="http://schemas.microsoft.com/office/drawing/2014/main" id="{267C6537-1C14-4FA6-B93C-CFB941A1B458}"/>
              </a:ext>
            </a:extLst>
          </p:cNvPr>
          <p:cNvGraphicFramePr>
            <a:graphicFrameLocks noGrp="1"/>
          </p:cNvGraphicFramePr>
          <p:nvPr>
            <p:ph idx="1"/>
            <p:extLst>
              <p:ext uri="{D42A27DB-BD31-4B8C-83A1-F6EECF244321}">
                <p14:modId xmlns:p14="http://schemas.microsoft.com/office/powerpoint/2010/main" val="2153224331"/>
              </p:ext>
            </p:extLst>
          </p:nvPr>
        </p:nvGraphicFramePr>
        <p:xfrm>
          <a:off x="838200" y="1825625"/>
          <a:ext cx="10515600" cy="44500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718659699"/>
                    </a:ext>
                  </a:extLst>
                </a:gridCol>
                <a:gridCol w="5257800">
                  <a:extLst>
                    <a:ext uri="{9D8B030D-6E8A-4147-A177-3AD203B41FA5}">
                      <a16:colId xmlns:a16="http://schemas.microsoft.com/office/drawing/2014/main" val="526591361"/>
                    </a:ext>
                  </a:extLst>
                </a:gridCol>
              </a:tblGrid>
              <a:tr h="370840">
                <a:tc gridSpan="2">
                  <a:txBody>
                    <a:bodyPr/>
                    <a:lstStyle/>
                    <a:p>
                      <a:r>
                        <a:rPr lang="en-GB" dirty="0"/>
                        <a:t>Everyone</a:t>
                      </a:r>
                    </a:p>
                  </a:txBody>
                  <a:tcPr/>
                </a:tc>
                <a:tc hMerge="1">
                  <a:txBody>
                    <a:bodyPr/>
                    <a:lstStyle/>
                    <a:p>
                      <a:endParaRPr lang="en-GB"/>
                    </a:p>
                  </a:txBody>
                  <a:tcPr/>
                </a:tc>
                <a:extLst>
                  <a:ext uri="{0D108BD9-81ED-4DB2-BD59-A6C34878D82A}">
                    <a16:rowId xmlns:a16="http://schemas.microsoft.com/office/drawing/2014/main" val="25767426"/>
                  </a:ext>
                </a:extLst>
              </a:tr>
              <a:tr h="370840">
                <a:tc>
                  <a:txBody>
                    <a:bodyPr/>
                    <a:lstStyle/>
                    <a:p>
                      <a:r>
                        <a:rPr lang="en-GB" dirty="0"/>
                        <a:t> </a:t>
                      </a:r>
                    </a:p>
                  </a:txBody>
                  <a:tcPr/>
                </a:tc>
                <a:tc>
                  <a:txBody>
                    <a:bodyPr/>
                    <a:lstStyle/>
                    <a:p>
                      <a:r>
                        <a:rPr lang="en-GB" dirty="0"/>
                        <a:t> </a:t>
                      </a:r>
                    </a:p>
                  </a:txBody>
                  <a:tcPr/>
                </a:tc>
                <a:extLst>
                  <a:ext uri="{0D108BD9-81ED-4DB2-BD59-A6C34878D82A}">
                    <a16:rowId xmlns:a16="http://schemas.microsoft.com/office/drawing/2014/main" val="3828894924"/>
                  </a:ext>
                </a:extLst>
              </a:tr>
              <a:tr h="370840">
                <a:tc>
                  <a:txBody>
                    <a:bodyPr/>
                    <a:lstStyle/>
                    <a:p>
                      <a:r>
                        <a:rPr lang="en-GB" dirty="0"/>
                        <a:t> </a:t>
                      </a:r>
                    </a:p>
                  </a:txBody>
                  <a:tcPr/>
                </a:tc>
                <a:tc>
                  <a:txBody>
                    <a:bodyPr/>
                    <a:lstStyle/>
                    <a:p>
                      <a:r>
                        <a:rPr lang="en-GB" dirty="0"/>
                        <a:t> </a:t>
                      </a:r>
                    </a:p>
                  </a:txBody>
                  <a:tcPr/>
                </a:tc>
                <a:extLst>
                  <a:ext uri="{0D108BD9-81ED-4DB2-BD59-A6C34878D82A}">
                    <a16:rowId xmlns:a16="http://schemas.microsoft.com/office/drawing/2014/main" val="336722395"/>
                  </a:ext>
                </a:extLst>
              </a:tr>
              <a:tr h="370840">
                <a:tc>
                  <a:txBody>
                    <a:bodyPr/>
                    <a:lstStyle/>
                    <a:p>
                      <a:r>
                        <a:rPr lang="en-GB" dirty="0"/>
                        <a:t> </a:t>
                      </a:r>
                    </a:p>
                  </a:txBody>
                  <a:tcPr/>
                </a:tc>
                <a:tc>
                  <a:txBody>
                    <a:bodyPr/>
                    <a:lstStyle/>
                    <a:p>
                      <a:r>
                        <a:rPr lang="en-GB" dirty="0"/>
                        <a:t> </a:t>
                      </a:r>
                    </a:p>
                  </a:txBody>
                  <a:tcPr/>
                </a:tc>
                <a:extLst>
                  <a:ext uri="{0D108BD9-81ED-4DB2-BD59-A6C34878D82A}">
                    <a16:rowId xmlns:a16="http://schemas.microsoft.com/office/drawing/2014/main" val="3034202232"/>
                  </a:ext>
                </a:extLst>
              </a:tr>
              <a:tr h="370840">
                <a:tc>
                  <a:txBody>
                    <a:bodyPr/>
                    <a:lstStyle/>
                    <a:p>
                      <a:r>
                        <a:rPr lang="en-GB" dirty="0"/>
                        <a:t> </a:t>
                      </a:r>
                    </a:p>
                  </a:txBody>
                  <a:tcPr/>
                </a:tc>
                <a:tc>
                  <a:txBody>
                    <a:bodyPr/>
                    <a:lstStyle/>
                    <a:p>
                      <a:r>
                        <a:rPr lang="en-GB" dirty="0"/>
                        <a:t> </a:t>
                      </a:r>
                    </a:p>
                  </a:txBody>
                  <a:tcPr/>
                </a:tc>
                <a:extLst>
                  <a:ext uri="{0D108BD9-81ED-4DB2-BD59-A6C34878D82A}">
                    <a16:rowId xmlns:a16="http://schemas.microsoft.com/office/drawing/2014/main" val="2309243465"/>
                  </a:ext>
                </a:extLst>
              </a:tr>
              <a:tr h="370840">
                <a:tc>
                  <a:txBody>
                    <a:bodyPr/>
                    <a:lstStyle/>
                    <a:p>
                      <a:r>
                        <a:rPr lang="en-GB" dirty="0"/>
                        <a:t> </a:t>
                      </a:r>
                    </a:p>
                  </a:txBody>
                  <a:tcPr/>
                </a:tc>
                <a:tc>
                  <a:txBody>
                    <a:bodyPr/>
                    <a:lstStyle/>
                    <a:p>
                      <a:r>
                        <a:rPr lang="en-GB" dirty="0"/>
                        <a:t> </a:t>
                      </a:r>
                    </a:p>
                  </a:txBody>
                  <a:tcPr/>
                </a:tc>
                <a:extLst>
                  <a:ext uri="{0D108BD9-81ED-4DB2-BD59-A6C34878D82A}">
                    <a16:rowId xmlns:a16="http://schemas.microsoft.com/office/drawing/2014/main" val="1731858678"/>
                  </a:ext>
                </a:extLst>
              </a:tr>
              <a:tr h="370840">
                <a:tc>
                  <a:txBody>
                    <a:bodyPr/>
                    <a:lstStyle/>
                    <a:p>
                      <a:r>
                        <a:rPr lang="en-GB" dirty="0"/>
                        <a:t> </a:t>
                      </a:r>
                    </a:p>
                  </a:txBody>
                  <a:tcPr/>
                </a:tc>
                <a:tc>
                  <a:txBody>
                    <a:bodyPr/>
                    <a:lstStyle/>
                    <a:p>
                      <a:r>
                        <a:rPr lang="en-GB" dirty="0"/>
                        <a:t> </a:t>
                      </a:r>
                    </a:p>
                  </a:txBody>
                  <a:tcPr/>
                </a:tc>
                <a:extLst>
                  <a:ext uri="{0D108BD9-81ED-4DB2-BD59-A6C34878D82A}">
                    <a16:rowId xmlns:a16="http://schemas.microsoft.com/office/drawing/2014/main" val="1426767054"/>
                  </a:ext>
                </a:extLst>
              </a:tr>
              <a:tr h="370840">
                <a:tc>
                  <a:txBody>
                    <a:bodyPr/>
                    <a:lstStyle/>
                    <a:p>
                      <a:r>
                        <a:rPr lang="en-GB" dirty="0"/>
                        <a:t> </a:t>
                      </a:r>
                    </a:p>
                  </a:txBody>
                  <a:tcPr/>
                </a:tc>
                <a:tc>
                  <a:txBody>
                    <a:bodyPr/>
                    <a:lstStyle/>
                    <a:p>
                      <a:r>
                        <a:rPr lang="en-GB" dirty="0"/>
                        <a:t> </a:t>
                      </a:r>
                    </a:p>
                  </a:txBody>
                  <a:tcPr/>
                </a:tc>
                <a:extLst>
                  <a:ext uri="{0D108BD9-81ED-4DB2-BD59-A6C34878D82A}">
                    <a16:rowId xmlns:a16="http://schemas.microsoft.com/office/drawing/2014/main" val="3925407924"/>
                  </a:ext>
                </a:extLst>
              </a:tr>
              <a:tr h="370840">
                <a:tc>
                  <a:txBody>
                    <a:bodyPr/>
                    <a:lstStyle/>
                    <a:p>
                      <a:r>
                        <a:rPr lang="en-GB" dirty="0"/>
                        <a:t> </a:t>
                      </a:r>
                    </a:p>
                  </a:txBody>
                  <a:tcPr/>
                </a:tc>
                <a:tc>
                  <a:txBody>
                    <a:bodyPr/>
                    <a:lstStyle/>
                    <a:p>
                      <a:endParaRPr lang="en-GB" dirty="0"/>
                    </a:p>
                  </a:txBody>
                  <a:tcPr/>
                </a:tc>
                <a:extLst>
                  <a:ext uri="{0D108BD9-81ED-4DB2-BD59-A6C34878D82A}">
                    <a16:rowId xmlns:a16="http://schemas.microsoft.com/office/drawing/2014/main" val="2965096922"/>
                  </a:ext>
                </a:extLst>
              </a:tr>
              <a:tr h="370840">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704669835"/>
                  </a:ext>
                </a:extLst>
              </a:tr>
              <a:tr h="370840">
                <a:tc>
                  <a:txBody>
                    <a:bodyPr/>
                    <a:lstStyle/>
                    <a:p>
                      <a:endParaRPr lang="en-GB" dirty="0"/>
                    </a:p>
                  </a:txBody>
                  <a:tcPr/>
                </a:tc>
                <a:tc>
                  <a:txBody>
                    <a:bodyPr/>
                    <a:lstStyle/>
                    <a:p>
                      <a:endParaRPr lang="en-GB" dirty="0"/>
                    </a:p>
                  </a:txBody>
                  <a:tcPr/>
                </a:tc>
                <a:extLst>
                  <a:ext uri="{0D108BD9-81ED-4DB2-BD59-A6C34878D82A}">
                    <a16:rowId xmlns:a16="http://schemas.microsoft.com/office/drawing/2014/main" val="918778541"/>
                  </a:ext>
                </a:extLst>
              </a:tr>
              <a:tr h="370840">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329199887"/>
                  </a:ext>
                </a:extLst>
              </a:tr>
            </a:tbl>
          </a:graphicData>
        </a:graphic>
      </p:graphicFrame>
    </p:spTree>
    <p:extLst>
      <p:ext uri="{BB962C8B-B14F-4D97-AF65-F5344CB8AC3E}">
        <p14:creationId xmlns:p14="http://schemas.microsoft.com/office/powerpoint/2010/main" val="1856598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A43D8-D4FF-47A4-9611-3040BD31B789}"/>
              </a:ext>
            </a:extLst>
          </p:cNvPr>
          <p:cNvSpPr>
            <a:spLocks noGrp="1"/>
          </p:cNvSpPr>
          <p:nvPr>
            <p:ph type="title"/>
          </p:nvPr>
        </p:nvSpPr>
        <p:spPr/>
        <p:txBody>
          <a:bodyPr/>
          <a:lstStyle/>
          <a:p>
            <a:r>
              <a:rPr lang="en-GB" dirty="0"/>
              <a:t>Confidentiality</a:t>
            </a:r>
          </a:p>
        </p:txBody>
      </p:sp>
      <p:sp>
        <p:nvSpPr>
          <p:cNvPr id="3" name="Text Placeholder 2">
            <a:extLst>
              <a:ext uri="{FF2B5EF4-FFF2-40B4-BE49-F238E27FC236}">
                <a16:creationId xmlns:a16="http://schemas.microsoft.com/office/drawing/2014/main" id="{D9E719D5-E6F3-45B1-AB75-5ADB59E6EBAB}"/>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60071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642F6-5623-41C8-B0E1-06675FA55E22}"/>
              </a:ext>
            </a:extLst>
          </p:cNvPr>
          <p:cNvSpPr>
            <a:spLocks noGrp="1"/>
          </p:cNvSpPr>
          <p:nvPr>
            <p:ph type="title"/>
          </p:nvPr>
        </p:nvSpPr>
        <p:spPr/>
        <p:txBody>
          <a:bodyPr/>
          <a:lstStyle/>
          <a:p>
            <a:r>
              <a:rPr lang="en-GB" dirty="0"/>
              <a:t>Confidentiality</a:t>
            </a:r>
          </a:p>
        </p:txBody>
      </p:sp>
      <p:sp>
        <p:nvSpPr>
          <p:cNvPr id="3" name="Content Placeholder 2">
            <a:extLst>
              <a:ext uri="{FF2B5EF4-FFF2-40B4-BE49-F238E27FC236}">
                <a16:creationId xmlns:a16="http://schemas.microsoft.com/office/drawing/2014/main" id="{968C2BFC-2722-409E-91C5-FC2C904CC71E}"/>
              </a:ext>
            </a:extLst>
          </p:cNvPr>
          <p:cNvSpPr>
            <a:spLocks noGrp="1"/>
          </p:cNvSpPr>
          <p:nvPr>
            <p:ph idx="1"/>
          </p:nvPr>
        </p:nvSpPr>
        <p:spPr/>
        <p:txBody>
          <a:bodyPr>
            <a:normAutofit lnSpcReduction="10000"/>
          </a:bodyPr>
          <a:lstStyle/>
          <a:p>
            <a:r>
              <a:rPr lang="en-GB" dirty="0"/>
              <a:t>Confidentiality is a core principle of the CIA triad</a:t>
            </a:r>
          </a:p>
          <a:p>
            <a:endParaRPr lang="en-GB" dirty="0"/>
          </a:p>
          <a:p>
            <a:pPr lvl="1"/>
            <a:r>
              <a:rPr lang="en-GB" dirty="0"/>
              <a:t>In information security, confidentiality "is the property, that information is not made available or disclosed to unauthorized individuals, entities, or processes.“</a:t>
            </a:r>
          </a:p>
          <a:p>
            <a:pPr lvl="1"/>
            <a:r>
              <a:rPr lang="en-GB" dirty="0"/>
              <a:t>While similar to "privacy," the two words are not interchangeable. Rather, confidentiality is a component of privacy that implements to protect our data from unauthorized viewers.</a:t>
            </a:r>
          </a:p>
          <a:p>
            <a:pPr lvl="1"/>
            <a:r>
              <a:rPr lang="en-GB" dirty="0"/>
              <a:t>Examples of confidentiality of electronic data being compromised include laptop theft, password theft, or sensitive emails being sent to the incorrect individuals.</a:t>
            </a:r>
          </a:p>
          <a:p>
            <a:pPr lvl="1"/>
            <a:r>
              <a:rPr lang="en-GB">
                <a:hlinkClick r:id="rId2"/>
              </a:rPr>
              <a:t>https://en.wikipedia.org/wiki/Information_security#Confidentiality</a:t>
            </a:r>
            <a:r>
              <a:rPr lang="en-GB"/>
              <a:t> </a:t>
            </a:r>
            <a:endParaRPr lang="en-GB" dirty="0"/>
          </a:p>
        </p:txBody>
      </p:sp>
    </p:spTree>
    <p:extLst>
      <p:ext uri="{BB962C8B-B14F-4D97-AF65-F5344CB8AC3E}">
        <p14:creationId xmlns:p14="http://schemas.microsoft.com/office/powerpoint/2010/main" val="2666731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642F6-5623-41C8-B0E1-06675FA55E22}"/>
              </a:ext>
            </a:extLst>
          </p:cNvPr>
          <p:cNvSpPr>
            <a:spLocks noGrp="1"/>
          </p:cNvSpPr>
          <p:nvPr>
            <p:ph type="title"/>
          </p:nvPr>
        </p:nvSpPr>
        <p:spPr/>
        <p:txBody>
          <a:bodyPr/>
          <a:lstStyle/>
          <a:p>
            <a:r>
              <a:rPr lang="en-GB" dirty="0"/>
              <a:t>Confidentiality - Task</a:t>
            </a:r>
          </a:p>
        </p:txBody>
      </p:sp>
      <p:sp>
        <p:nvSpPr>
          <p:cNvPr id="3" name="Content Placeholder 2">
            <a:extLst>
              <a:ext uri="{FF2B5EF4-FFF2-40B4-BE49-F238E27FC236}">
                <a16:creationId xmlns:a16="http://schemas.microsoft.com/office/drawing/2014/main" id="{968C2BFC-2722-409E-91C5-FC2C904CC71E}"/>
              </a:ext>
            </a:extLst>
          </p:cNvPr>
          <p:cNvSpPr>
            <a:spLocks noGrp="1"/>
          </p:cNvSpPr>
          <p:nvPr>
            <p:ph idx="1"/>
          </p:nvPr>
        </p:nvSpPr>
        <p:spPr/>
        <p:txBody>
          <a:bodyPr>
            <a:normAutofit/>
          </a:bodyPr>
          <a:lstStyle/>
          <a:p>
            <a:r>
              <a:rPr lang="en-GB" dirty="0"/>
              <a:t>What levels of confidentiality do you use at work?</a:t>
            </a:r>
          </a:p>
          <a:p>
            <a:pPr lvl="1"/>
            <a:r>
              <a:rPr lang="en-GB" dirty="0"/>
              <a:t>Confidential?</a:t>
            </a:r>
          </a:p>
          <a:p>
            <a:pPr lvl="1"/>
            <a:r>
              <a:rPr lang="en-GB" dirty="0"/>
              <a:t>Secret?</a:t>
            </a:r>
          </a:p>
          <a:p>
            <a:pPr lvl="1"/>
            <a:r>
              <a:rPr lang="en-GB" dirty="0"/>
              <a:t>Top Secret?</a:t>
            </a:r>
          </a:p>
          <a:p>
            <a:pPr lvl="1"/>
            <a:r>
              <a:rPr lang="en-GB" dirty="0"/>
              <a:t>Eyes Only?</a:t>
            </a:r>
          </a:p>
          <a:p>
            <a:endParaRPr lang="en-GB" dirty="0"/>
          </a:p>
          <a:p>
            <a:r>
              <a:rPr lang="en-GB" dirty="0"/>
              <a:t>Can you think of any trade-offs at work concerning confidentiality?</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989349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34F3E-20D5-4A90-BD23-1F9123F6B6C0}"/>
              </a:ext>
            </a:extLst>
          </p:cNvPr>
          <p:cNvSpPr>
            <a:spLocks noGrp="1"/>
          </p:cNvSpPr>
          <p:nvPr>
            <p:ph type="title"/>
          </p:nvPr>
        </p:nvSpPr>
        <p:spPr/>
        <p:txBody>
          <a:bodyPr/>
          <a:lstStyle/>
          <a:p>
            <a:r>
              <a:rPr lang="en-GB" dirty="0"/>
              <a:t>Local and Remote Access</a:t>
            </a:r>
          </a:p>
        </p:txBody>
      </p:sp>
      <p:sp>
        <p:nvSpPr>
          <p:cNvPr id="3" name="Text Placeholder 2">
            <a:extLst>
              <a:ext uri="{FF2B5EF4-FFF2-40B4-BE49-F238E27FC236}">
                <a16:creationId xmlns:a16="http://schemas.microsoft.com/office/drawing/2014/main" id="{818AECA7-B4D3-4FAC-A7BB-DF9E7CDB9EA8}"/>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816898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9AC5F-FD2A-416C-A42C-203232822EA4}"/>
              </a:ext>
            </a:extLst>
          </p:cNvPr>
          <p:cNvSpPr>
            <a:spLocks noGrp="1"/>
          </p:cNvSpPr>
          <p:nvPr>
            <p:ph type="title"/>
          </p:nvPr>
        </p:nvSpPr>
        <p:spPr/>
        <p:txBody>
          <a:bodyPr/>
          <a:lstStyle/>
          <a:p>
            <a:r>
              <a:rPr lang="en-GB" dirty="0"/>
              <a:t>Local and Remote Access</a:t>
            </a:r>
          </a:p>
        </p:txBody>
      </p:sp>
      <p:sp>
        <p:nvSpPr>
          <p:cNvPr id="3" name="Content Placeholder 2">
            <a:extLst>
              <a:ext uri="{FF2B5EF4-FFF2-40B4-BE49-F238E27FC236}">
                <a16:creationId xmlns:a16="http://schemas.microsoft.com/office/drawing/2014/main" id="{6EA3206A-C0DB-4672-AE23-51AE5798D497}"/>
              </a:ext>
            </a:extLst>
          </p:cNvPr>
          <p:cNvSpPr>
            <a:spLocks noGrp="1"/>
          </p:cNvSpPr>
          <p:nvPr>
            <p:ph idx="1"/>
          </p:nvPr>
        </p:nvSpPr>
        <p:spPr>
          <a:xfrm>
            <a:off x="838200" y="1825625"/>
            <a:ext cx="6477000" cy="4351338"/>
          </a:xfrm>
        </p:spPr>
        <p:txBody>
          <a:bodyPr>
            <a:normAutofit fontScale="92500" lnSpcReduction="20000"/>
          </a:bodyPr>
          <a:lstStyle/>
          <a:p>
            <a:r>
              <a:rPr lang="en-GB" dirty="0"/>
              <a:t>Given how recent events have changed the world over the last two years or so, all organisations had to quickly scale-up their remote access provisions, policies and controls in light of the COVID pandemic</a:t>
            </a:r>
          </a:p>
          <a:p>
            <a:endParaRPr lang="en-GB" dirty="0"/>
          </a:p>
          <a:p>
            <a:r>
              <a:rPr lang="en-GB" dirty="0"/>
              <a:t>Some organisations handled and adapted to this change better than others. </a:t>
            </a:r>
          </a:p>
          <a:p>
            <a:endParaRPr lang="en-GB" dirty="0"/>
          </a:p>
          <a:p>
            <a:r>
              <a:rPr lang="en-GB" dirty="0"/>
              <a:t>Please see here for an example of an NHS Trust’s Remote Access Policy: </a:t>
            </a:r>
            <a:r>
              <a:rPr lang="en-GB" dirty="0">
                <a:hlinkClick r:id="rId2"/>
              </a:rPr>
              <a:t>https://www.eastamb.nhs.uk/Policies/corporate/remote-access-policy.pdf</a:t>
            </a:r>
            <a:r>
              <a:rPr lang="en-GB" dirty="0"/>
              <a:t> </a:t>
            </a:r>
          </a:p>
        </p:txBody>
      </p:sp>
      <p:graphicFrame>
        <p:nvGraphicFramePr>
          <p:cNvPr id="4" name="Object 3">
            <a:extLst>
              <a:ext uri="{FF2B5EF4-FFF2-40B4-BE49-F238E27FC236}">
                <a16:creationId xmlns:a16="http://schemas.microsoft.com/office/drawing/2014/main" id="{898B3115-F1B2-4997-8265-AA981D79CF0B}"/>
              </a:ext>
            </a:extLst>
          </p:cNvPr>
          <p:cNvGraphicFramePr>
            <a:graphicFrameLocks noChangeAspect="1"/>
          </p:cNvGraphicFramePr>
          <p:nvPr>
            <p:extLst>
              <p:ext uri="{D42A27DB-BD31-4B8C-83A1-F6EECF244321}">
                <p14:modId xmlns:p14="http://schemas.microsoft.com/office/powerpoint/2010/main" val="2583353221"/>
              </p:ext>
            </p:extLst>
          </p:nvPr>
        </p:nvGraphicFramePr>
        <p:xfrm>
          <a:off x="7765157" y="848978"/>
          <a:ext cx="3829050" cy="5418138"/>
        </p:xfrm>
        <a:graphic>
          <a:graphicData uri="http://schemas.openxmlformats.org/presentationml/2006/ole">
            <mc:AlternateContent xmlns:mc="http://schemas.openxmlformats.org/markup-compatibility/2006">
              <mc:Choice xmlns:v="urn:schemas-microsoft-com:vml" Requires="v">
                <p:oleObj name="Acrobat Document" r:id="rId3" imgW="5667124" imgH="8019903" progId="Acrobat.Document.DC">
                  <p:embed/>
                </p:oleObj>
              </mc:Choice>
              <mc:Fallback>
                <p:oleObj name="Acrobat Document" r:id="rId3" imgW="5667124" imgH="8019903" progId="Acrobat.Document.DC">
                  <p:embed/>
                  <p:pic>
                    <p:nvPicPr>
                      <p:cNvPr id="4" name="Object 3">
                        <a:extLst>
                          <a:ext uri="{FF2B5EF4-FFF2-40B4-BE49-F238E27FC236}">
                            <a16:creationId xmlns:a16="http://schemas.microsoft.com/office/drawing/2014/main" id="{898B3115-F1B2-4997-8265-AA981D79CF0B}"/>
                          </a:ext>
                        </a:extLst>
                      </p:cNvPr>
                      <p:cNvPicPr/>
                      <p:nvPr/>
                    </p:nvPicPr>
                    <p:blipFill>
                      <a:blip r:embed="rId4"/>
                      <a:stretch>
                        <a:fillRect/>
                      </a:stretch>
                    </p:blipFill>
                    <p:spPr>
                      <a:xfrm>
                        <a:off x="7765157" y="848978"/>
                        <a:ext cx="3829050" cy="5418138"/>
                      </a:xfrm>
                      <a:prstGeom prst="rect">
                        <a:avLst/>
                      </a:prstGeom>
                    </p:spPr>
                  </p:pic>
                </p:oleObj>
              </mc:Fallback>
            </mc:AlternateContent>
          </a:graphicData>
        </a:graphic>
      </p:graphicFrame>
    </p:spTree>
    <p:extLst>
      <p:ext uri="{BB962C8B-B14F-4D97-AF65-F5344CB8AC3E}">
        <p14:creationId xmlns:p14="http://schemas.microsoft.com/office/powerpoint/2010/main" val="3174806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9AC5F-FD2A-416C-A42C-203232822EA4}"/>
              </a:ext>
            </a:extLst>
          </p:cNvPr>
          <p:cNvSpPr>
            <a:spLocks noGrp="1"/>
          </p:cNvSpPr>
          <p:nvPr>
            <p:ph type="title"/>
          </p:nvPr>
        </p:nvSpPr>
        <p:spPr/>
        <p:txBody>
          <a:bodyPr/>
          <a:lstStyle/>
          <a:p>
            <a:r>
              <a:rPr lang="en-GB" dirty="0"/>
              <a:t>Local and Remote Access - Task</a:t>
            </a:r>
          </a:p>
        </p:txBody>
      </p:sp>
      <p:sp>
        <p:nvSpPr>
          <p:cNvPr id="3" name="Content Placeholder 2">
            <a:extLst>
              <a:ext uri="{FF2B5EF4-FFF2-40B4-BE49-F238E27FC236}">
                <a16:creationId xmlns:a16="http://schemas.microsoft.com/office/drawing/2014/main" id="{6EA3206A-C0DB-4672-AE23-51AE5798D497}"/>
              </a:ext>
            </a:extLst>
          </p:cNvPr>
          <p:cNvSpPr>
            <a:spLocks noGrp="1"/>
          </p:cNvSpPr>
          <p:nvPr>
            <p:ph idx="1"/>
          </p:nvPr>
        </p:nvSpPr>
        <p:spPr/>
        <p:txBody>
          <a:bodyPr/>
          <a:lstStyle/>
          <a:p>
            <a:r>
              <a:rPr lang="en-GB" dirty="0"/>
              <a:t>Let’s compile a list of factors to consider when creating a remote access policy, and how it may differ from a local access policy. </a:t>
            </a:r>
          </a:p>
          <a:p>
            <a:endParaRPr lang="en-GB" dirty="0"/>
          </a:p>
          <a:p>
            <a:endParaRPr lang="en-GB" dirty="0"/>
          </a:p>
        </p:txBody>
      </p:sp>
      <p:graphicFrame>
        <p:nvGraphicFramePr>
          <p:cNvPr id="4" name="Table 4">
            <a:extLst>
              <a:ext uri="{FF2B5EF4-FFF2-40B4-BE49-F238E27FC236}">
                <a16:creationId xmlns:a16="http://schemas.microsoft.com/office/drawing/2014/main" id="{59C5EAF8-0CC9-4525-ADB5-FEDD68C4FDA3}"/>
              </a:ext>
            </a:extLst>
          </p:cNvPr>
          <p:cNvGraphicFramePr>
            <a:graphicFrameLocks noGrp="1"/>
          </p:cNvGraphicFramePr>
          <p:nvPr>
            <p:extLst>
              <p:ext uri="{D42A27DB-BD31-4B8C-83A1-F6EECF244321}">
                <p14:modId xmlns:p14="http://schemas.microsoft.com/office/powerpoint/2010/main" val="4189502312"/>
              </p:ext>
            </p:extLst>
          </p:nvPr>
        </p:nvGraphicFramePr>
        <p:xfrm>
          <a:off x="1825938" y="2973469"/>
          <a:ext cx="8128000" cy="29667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354562128"/>
                    </a:ext>
                  </a:extLst>
                </a:gridCol>
                <a:gridCol w="4064000">
                  <a:extLst>
                    <a:ext uri="{9D8B030D-6E8A-4147-A177-3AD203B41FA5}">
                      <a16:colId xmlns:a16="http://schemas.microsoft.com/office/drawing/2014/main" val="2630899537"/>
                    </a:ext>
                  </a:extLst>
                </a:gridCol>
              </a:tblGrid>
              <a:tr h="370840">
                <a:tc>
                  <a:txBody>
                    <a:bodyPr/>
                    <a:lstStyle/>
                    <a:p>
                      <a:r>
                        <a:rPr lang="en-GB" dirty="0"/>
                        <a:t>Local Access Policy</a:t>
                      </a:r>
                    </a:p>
                  </a:txBody>
                  <a:tcPr/>
                </a:tc>
                <a:tc>
                  <a:txBody>
                    <a:bodyPr/>
                    <a:lstStyle/>
                    <a:p>
                      <a:r>
                        <a:rPr lang="en-GB" dirty="0"/>
                        <a:t>Remote Access Policy</a:t>
                      </a:r>
                    </a:p>
                  </a:txBody>
                  <a:tcPr/>
                </a:tc>
                <a:extLst>
                  <a:ext uri="{0D108BD9-81ED-4DB2-BD59-A6C34878D82A}">
                    <a16:rowId xmlns:a16="http://schemas.microsoft.com/office/drawing/2014/main" val="4045064010"/>
                  </a:ext>
                </a:extLst>
              </a:tr>
              <a:tr h="370840">
                <a:tc>
                  <a:txBody>
                    <a:bodyPr/>
                    <a:lstStyle/>
                    <a:p>
                      <a:r>
                        <a:rPr lang="en-GB" dirty="0"/>
                        <a:t> </a:t>
                      </a:r>
                    </a:p>
                  </a:txBody>
                  <a:tcPr/>
                </a:tc>
                <a:tc>
                  <a:txBody>
                    <a:bodyPr/>
                    <a:lstStyle/>
                    <a:p>
                      <a:r>
                        <a:rPr lang="en-GB" dirty="0"/>
                        <a:t> </a:t>
                      </a:r>
                    </a:p>
                  </a:txBody>
                  <a:tcPr/>
                </a:tc>
                <a:extLst>
                  <a:ext uri="{0D108BD9-81ED-4DB2-BD59-A6C34878D82A}">
                    <a16:rowId xmlns:a16="http://schemas.microsoft.com/office/drawing/2014/main" val="1896925752"/>
                  </a:ext>
                </a:extLst>
              </a:tr>
              <a:tr h="370840">
                <a:tc>
                  <a:txBody>
                    <a:bodyPr/>
                    <a:lstStyle/>
                    <a:p>
                      <a:r>
                        <a:rPr lang="en-GB" dirty="0"/>
                        <a:t> </a:t>
                      </a:r>
                    </a:p>
                  </a:txBody>
                  <a:tcPr/>
                </a:tc>
                <a:tc>
                  <a:txBody>
                    <a:bodyPr/>
                    <a:lstStyle/>
                    <a:p>
                      <a:r>
                        <a:rPr lang="en-GB" dirty="0"/>
                        <a:t> </a:t>
                      </a:r>
                    </a:p>
                  </a:txBody>
                  <a:tcPr/>
                </a:tc>
                <a:extLst>
                  <a:ext uri="{0D108BD9-81ED-4DB2-BD59-A6C34878D82A}">
                    <a16:rowId xmlns:a16="http://schemas.microsoft.com/office/drawing/2014/main" val="814732301"/>
                  </a:ext>
                </a:extLst>
              </a:tr>
              <a:tr h="370840">
                <a:tc>
                  <a:txBody>
                    <a:bodyPr/>
                    <a:lstStyle/>
                    <a:p>
                      <a:endParaRPr lang="en-GB" dirty="0"/>
                    </a:p>
                  </a:txBody>
                  <a:tcPr/>
                </a:tc>
                <a:tc>
                  <a:txBody>
                    <a:bodyPr/>
                    <a:lstStyle/>
                    <a:p>
                      <a:r>
                        <a:rPr lang="en-GB" dirty="0"/>
                        <a:t> </a:t>
                      </a:r>
                    </a:p>
                  </a:txBody>
                  <a:tcPr/>
                </a:tc>
                <a:extLst>
                  <a:ext uri="{0D108BD9-81ED-4DB2-BD59-A6C34878D82A}">
                    <a16:rowId xmlns:a16="http://schemas.microsoft.com/office/drawing/2014/main" val="1073251364"/>
                  </a:ext>
                </a:extLst>
              </a:tr>
              <a:tr h="370840">
                <a:tc>
                  <a:txBody>
                    <a:bodyPr/>
                    <a:lstStyle/>
                    <a:p>
                      <a:endParaRPr lang="en-GB"/>
                    </a:p>
                  </a:txBody>
                  <a:tcPr/>
                </a:tc>
                <a:tc>
                  <a:txBody>
                    <a:bodyPr/>
                    <a:lstStyle/>
                    <a:p>
                      <a:r>
                        <a:rPr lang="en-GB" dirty="0"/>
                        <a:t> </a:t>
                      </a:r>
                    </a:p>
                  </a:txBody>
                  <a:tcPr/>
                </a:tc>
                <a:extLst>
                  <a:ext uri="{0D108BD9-81ED-4DB2-BD59-A6C34878D82A}">
                    <a16:rowId xmlns:a16="http://schemas.microsoft.com/office/drawing/2014/main" val="269856032"/>
                  </a:ext>
                </a:extLst>
              </a:tr>
              <a:tr h="370840">
                <a:tc>
                  <a:txBody>
                    <a:bodyPr/>
                    <a:lstStyle/>
                    <a:p>
                      <a:endParaRPr lang="en-GB"/>
                    </a:p>
                  </a:txBody>
                  <a:tcPr/>
                </a:tc>
                <a:tc>
                  <a:txBody>
                    <a:bodyPr/>
                    <a:lstStyle/>
                    <a:p>
                      <a:r>
                        <a:rPr lang="en-GB" dirty="0"/>
                        <a:t> </a:t>
                      </a:r>
                    </a:p>
                  </a:txBody>
                  <a:tcPr/>
                </a:tc>
                <a:extLst>
                  <a:ext uri="{0D108BD9-81ED-4DB2-BD59-A6C34878D82A}">
                    <a16:rowId xmlns:a16="http://schemas.microsoft.com/office/drawing/2014/main" val="2744739549"/>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896117391"/>
                  </a:ext>
                </a:extLst>
              </a:tr>
              <a:tr h="370840">
                <a:tc>
                  <a:txBody>
                    <a:bodyPr/>
                    <a:lstStyle/>
                    <a:p>
                      <a:endParaRPr lang="en-GB"/>
                    </a:p>
                  </a:txBody>
                  <a:tcPr/>
                </a:tc>
                <a:tc>
                  <a:txBody>
                    <a:bodyPr/>
                    <a:lstStyle/>
                    <a:p>
                      <a:endParaRPr lang="en-GB" dirty="0"/>
                    </a:p>
                  </a:txBody>
                  <a:tcPr/>
                </a:tc>
                <a:extLst>
                  <a:ext uri="{0D108BD9-81ED-4DB2-BD59-A6C34878D82A}">
                    <a16:rowId xmlns:a16="http://schemas.microsoft.com/office/drawing/2014/main" val="2682353603"/>
                  </a:ext>
                </a:extLst>
              </a:tr>
            </a:tbl>
          </a:graphicData>
        </a:graphic>
      </p:graphicFrame>
    </p:spTree>
    <p:extLst>
      <p:ext uri="{BB962C8B-B14F-4D97-AF65-F5344CB8AC3E}">
        <p14:creationId xmlns:p14="http://schemas.microsoft.com/office/powerpoint/2010/main" val="30819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5A82B-6EC0-4BF2-9DCC-CB5D26FB0FBC}"/>
              </a:ext>
            </a:extLst>
          </p:cNvPr>
          <p:cNvSpPr>
            <a:spLocks noGrp="1"/>
          </p:cNvSpPr>
          <p:nvPr>
            <p:ph type="title"/>
          </p:nvPr>
        </p:nvSpPr>
        <p:spPr/>
        <p:txBody>
          <a:bodyPr/>
          <a:lstStyle/>
          <a:p>
            <a:r>
              <a:rPr lang="en-GB" dirty="0"/>
              <a:t>Open Source Intelligence</a:t>
            </a:r>
          </a:p>
        </p:txBody>
      </p:sp>
      <p:sp>
        <p:nvSpPr>
          <p:cNvPr id="3" name="Text Placeholder 2">
            <a:extLst>
              <a:ext uri="{FF2B5EF4-FFF2-40B4-BE49-F238E27FC236}">
                <a16:creationId xmlns:a16="http://schemas.microsoft.com/office/drawing/2014/main" id="{96651768-322E-4AD2-BEB9-1344F504BE5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258387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C06A-DF60-4025-8906-DA9FAA7EAB7C}"/>
              </a:ext>
            </a:extLst>
          </p:cNvPr>
          <p:cNvSpPr>
            <a:spLocks noGrp="1"/>
          </p:cNvSpPr>
          <p:nvPr>
            <p:ph type="title"/>
          </p:nvPr>
        </p:nvSpPr>
        <p:spPr/>
        <p:txBody>
          <a:bodyPr/>
          <a:lstStyle/>
          <a:p>
            <a:r>
              <a:rPr lang="en-GB" dirty="0"/>
              <a:t>OSINT – what is it?</a:t>
            </a:r>
          </a:p>
        </p:txBody>
      </p:sp>
      <p:sp>
        <p:nvSpPr>
          <p:cNvPr id="3" name="Content Placeholder 2">
            <a:extLst>
              <a:ext uri="{FF2B5EF4-FFF2-40B4-BE49-F238E27FC236}">
                <a16:creationId xmlns:a16="http://schemas.microsoft.com/office/drawing/2014/main" id="{E82A1113-E32A-4298-896B-C566BB560656}"/>
              </a:ext>
            </a:extLst>
          </p:cNvPr>
          <p:cNvSpPr>
            <a:spLocks noGrp="1"/>
          </p:cNvSpPr>
          <p:nvPr>
            <p:ph idx="1"/>
          </p:nvPr>
        </p:nvSpPr>
        <p:spPr/>
        <p:txBody>
          <a:bodyPr/>
          <a:lstStyle/>
          <a:p>
            <a:r>
              <a:rPr lang="en-GB" dirty="0"/>
              <a:t>OSINT, or Open Source Intelligence, is nothing new</a:t>
            </a:r>
          </a:p>
          <a:p>
            <a:r>
              <a:rPr lang="en-GB" dirty="0"/>
              <a:t>OSINT is basically any source of information</a:t>
            </a:r>
          </a:p>
          <a:p>
            <a:r>
              <a:rPr lang="en-GB" dirty="0"/>
              <a:t>Some credit the formalisation of OSINT gathering to the CIA’s predecessor, the Office of Strategic Services or OSS. </a:t>
            </a:r>
          </a:p>
          <a:p>
            <a:r>
              <a:rPr lang="en-GB" dirty="0"/>
              <a:t>The OSS collected newspapers, journals, press clippings. They listed to as much radio broadcasts and tuned in to the beginnings of Television to try and gather as much intelligence as possible, and stitch it together to predict what the Nazi’s and Japanese Imperial Forces were planning</a:t>
            </a:r>
          </a:p>
          <a:p>
            <a:endParaRPr lang="en-GB" dirty="0"/>
          </a:p>
        </p:txBody>
      </p:sp>
    </p:spTree>
    <p:extLst>
      <p:ext uri="{BB962C8B-B14F-4D97-AF65-F5344CB8AC3E}">
        <p14:creationId xmlns:p14="http://schemas.microsoft.com/office/powerpoint/2010/main" val="2865508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2334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DA460C-0072-4C06-B816-2B05E4A2A0EA}"/>
              </a:ext>
            </a:extLst>
          </p:cNvPr>
          <p:cNvGrpSpPr/>
          <p:nvPr/>
        </p:nvGrpSpPr>
        <p:grpSpPr>
          <a:xfrm>
            <a:off x="5197342" y="2888634"/>
            <a:ext cx="1862433" cy="3586556"/>
            <a:chOff x="5021580" y="1604970"/>
            <a:chExt cx="2374153" cy="4571992"/>
          </a:xfrm>
        </p:grpSpPr>
        <p:sp>
          <p:nvSpPr>
            <p:cNvPr id="5" name="Freeform: Shape 4">
              <a:extLst>
                <a:ext uri="{FF2B5EF4-FFF2-40B4-BE49-F238E27FC236}">
                  <a16:creationId xmlns:a16="http://schemas.microsoft.com/office/drawing/2014/main" id="{3EE129BC-86F6-440E-84F5-88EE0A93A132}"/>
                </a:ext>
              </a:extLst>
            </p:cNvPr>
            <p:cNvSpPr/>
            <p:nvPr/>
          </p:nvSpPr>
          <p:spPr>
            <a:xfrm>
              <a:off x="5021580" y="2790823"/>
              <a:ext cx="791384" cy="644849"/>
            </a:xfrm>
            <a:custGeom>
              <a:avLst/>
              <a:gdLst>
                <a:gd name="connsiteX0" fmla="*/ 7620 w 791384"/>
                <a:gd name="connsiteY0" fmla="*/ 0 h 644849"/>
                <a:gd name="connsiteX1" fmla="*/ 782169 w 791384"/>
                <a:gd name="connsiteY1" fmla="*/ 320829 h 644849"/>
                <a:gd name="connsiteX2" fmla="*/ 791384 w 791384"/>
                <a:gd name="connsiteY2" fmla="*/ 330968 h 644849"/>
                <a:gd name="connsiteX3" fmla="*/ 791384 w 791384"/>
                <a:gd name="connsiteY3" fmla="*/ 644849 h 644849"/>
                <a:gd name="connsiteX4" fmla="*/ 4575 w 791384"/>
                <a:gd name="connsiteY4" fmla="*/ 188500 h 644849"/>
                <a:gd name="connsiteX5" fmla="*/ 0 w 791384"/>
                <a:gd name="connsiteY5" fmla="*/ 191153 h 644849"/>
                <a:gd name="connsiteX6" fmla="*/ 0 w 791384"/>
                <a:gd name="connsiteY6" fmla="*/ 385 h 644849"/>
                <a:gd name="connsiteX7" fmla="*/ 7620 w 791384"/>
                <a:gd name="connsiteY7" fmla="*/ 0 h 64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384" h="644849">
                  <a:moveTo>
                    <a:pt x="7620" y="0"/>
                  </a:moveTo>
                  <a:cubicBezTo>
                    <a:pt x="310101" y="0"/>
                    <a:pt x="583945" y="122604"/>
                    <a:pt x="782169" y="320829"/>
                  </a:cubicBezTo>
                  <a:lnTo>
                    <a:pt x="791384" y="330968"/>
                  </a:lnTo>
                  <a:lnTo>
                    <a:pt x="791384" y="644849"/>
                  </a:lnTo>
                  <a:lnTo>
                    <a:pt x="4575" y="188500"/>
                  </a:lnTo>
                  <a:lnTo>
                    <a:pt x="0" y="191153"/>
                  </a:lnTo>
                  <a:lnTo>
                    <a:pt x="0" y="385"/>
                  </a:lnTo>
                  <a:lnTo>
                    <a:pt x="762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6" name="Freeform: Shape 5">
              <a:extLst>
                <a:ext uri="{FF2B5EF4-FFF2-40B4-BE49-F238E27FC236}">
                  <a16:creationId xmlns:a16="http://schemas.microsoft.com/office/drawing/2014/main" id="{45CA4A01-B7D4-4C02-A0A6-31D1D25DBE5E}"/>
                </a:ext>
              </a:extLst>
            </p:cNvPr>
            <p:cNvSpPr/>
            <p:nvPr/>
          </p:nvSpPr>
          <p:spPr>
            <a:xfrm>
              <a:off x="6600506" y="2977519"/>
              <a:ext cx="3843" cy="4457"/>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7" name="Freeform: Shape 6">
              <a:extLst>
                <a:ext uri="{FF2B5EF4-FFF2-40B4-BE49-F238E27FC236}">
                  <a16:creationId xmlns:a16="http://schemas.microsoft.com/office/drawing/2014/main" id="{F7DAAB66-13A8-4034-BDDF-000911C1B325}"/>
                </a:ext>
              </a:extLst>
            </p:cNvPr>
            <p:cNvSpPr/>
            <p:nvPr/>
          </p:nvSpPr>
          <p:spPr>
            <a:xfrm>
              <a:off x="5977789" y="2979324"/>
              <a:ext cx="622716" cy="36137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8" name="Freeform: Shape 7">
              <a:extLst>
                <a:ext uri="{FF2B5EF4-FFF2-40B4-BE49-F238E27FC236}">
                  <a16:creationId xmlns:a16="http://schemas.microsoft.com/office/drawing/2014/main" id="{16C62978-FAF5-4DD6-A6FF-DA4D04CC401D}"/>
                </a:ext>
              </a:extLst>
            </p:cNvPr>
            <p:cNvSpPr/>
            <p:nvPr/>
          </p:nvSpPr>
          <p:spPr>
            <a:xfrm>
              <a:off x="5812965" y="3121791"/>
              <a:ext cx="164824" cy="313880"/>
            </a:xfrm>
            <a:custGeom>
              <a:avLst/>
              <a:gdLst>
                <a:gd name="connsiteX0" fmla="*/ 0 w 164824"/>
                <a:gd name="connsiteY0" fmla="*/ 0 h 313880"/>
                <a:gd name="connsiteX1" fmla="*/ 61482 w 164824"/>
                <a:gd name="connsiteY1" fmla="*/ 67647 h 313880"/>
                <a:gd name="connsiteX2" fmla="*/ 124540 w 164824"/>
                <a:gd name="connsiteY2" fmla="*/ 151973 h 313880"/>
                <a:gd name="connsiteX3" fmla="*/ 164824 w 164824"/>
                <a:gd name="connsiteY3" fmla="*/ 218283 h 313880"/>
                <a:gd name="connsiteX4" fmla="*/ 0 w 164824"/>
                <a:gd name="connsiteY4" fmla="*/ 313880 h 313880"/>
                <a:gd name="connsiteX5" fmla="*/ 0 w 164824"/>
                <a:gd name="connsiteY5" fmla="*/ 0 h 31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24" h="313880">
                  <a:moveTo>
                    <a:pt x="0" y="0"/>
                  </a:moveTo>
                  <a:lnTo>
                    <a:pt x="61482" y="67647"/>
                  </a:lnTo>
                  <a:cubicBezTo>
                    <a:pt x="83805" y="94696"/>
                    <a:pt x="104855" y="122835"/>
                    <a:pt x="124540" y="151973"/>
                  </a:cubicBezTo>
                  <a:lnTo>
                    <a:pt x="164824" y="218283"/>
                  </a:lnTo>
                  <a:lnTo>
                    <a:pt x="0" y="31388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9" name="Freeform: Shape 8">
              <a:extLst>
                <a:ext uri="{FF2B5EF4-FFF2-40B4-BE49-F238E27FC236}">
                  <a16:creationId xmlns:a16="http://schemas.microsoft.com/office/drawing/2014/main" id="{C10F9C09-3FB9-4C54-848D-CD843C318F9D}"/>
                </a:ext>
              </a:extLst>
            </p:cNvPr>
            <p:cNvSpPr/>
            <p:nvPr/>
          </p:nvSpPr>
          <p:spPr>
            <a:xfrm>
              <a:off x="5812964" y="3340703"/>
              <a:ext cx="311614" cy="1098673"/>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0" name="Freeform: Shape 9">
              <a:extLst>
                <a:ext uri="{FF2B5EF4-FFF2-40B4-BE49-F238E27FC236}">
                  <a16:creationId xmlns:a16="http://schemas.microsoft.com/office/drawing/2014/main" id="{B3E275BE-D4F7-41A9-B504-CBCA6B3286E5}"/>
                </a:ext>
              </a:extLst>
            </p:cNvPr>
            <p:cNvSpPr/>
            <p:nvPr/>
          </p:nvSpPr>
          <p:spPr>
            <a:xfrm>
              <a:off x="5021581" y="4346260"/>
              <a:ext cx="950599" cy="635318"/>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1" name="Freeform: Shape 10">
              <a:extLst>
                <a:ext uri="{FF2B5EF4-FFF2-40B4-BE49-F238E27FC236}">
                  <a16:creationId xmlns:a16="http://schemas.microsoft.com/office/drawing/2014/main" id="{BB918341-62AE-4DF9-97B8-0A38506765CC}"/>
                </a:ext>
              </a:extLst>
            </p:cNvPr>
            <p:cNvSpPr/>
            <p:nvPr/>
          </p:nvSpPr>
          <p:spPr>
            <a:xfrm>
              <a:off x="5021580" y="1604970"/>
              <a:ext cx="1582768" cy="173510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2" name="Freeform: Shape 11">
              <a:extLst>
                <a:ext uri="{FF2B5EF4-FFF2-40B4-BE49-F238E27FC236}">
                  <a16:creationId xmlns:a16="http://schemas.microsoft.com/office/drawing/2014/main" id="{A85ABCA8-D310-4A20-86D5-E28F124AED36}"/>
                </a:ext>
              </a:extLst>
            </p:cNvPr>
            <p:cNvSpPr/>
            <p:nvPr/>
          </p:nvSpPr>
          <p:spPr>
            <a:xfrm>
              <a:off x="5973508" y="2977518"/>
              <a:ext cx="1422225" cy="1830702"/>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3" name="Freeform: Shape 12">
              <a:extLst>
                <a:ext uri="{FF2B5EF4-FFF2-40B4-BE49-F238E27FC236}">
                  <a16:creationId xmlns:a16="http://schemas.microsoft.com/office/drawing/2014/main" id="{C07112E0-955F-4D31-803A-A76358EBC614}"/>
                </a:ext>
              </a:extLst>
            </p:cNvPr>
            <p:cNvSpPr/>
            <p:nvPr/>
          </p:nvSpPr>
          <p:spPr>
            <a:xfrm>
              <a:off x="5812965" y="4346260"/>
              <a:ext cx="160543" cy="95302"/>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4" name="Freeform: Shape 13">
              <a:extLst>
                <a:ext uri="{FF2B5EF4-FFF2-40B4-BE49-F238E27FC236}">
                  <a16:creationId xmlns:a16="http://schemas.microsoft.com/office/drawing/2014/main" id="{CAC36928-96A1-49EA-B9D1-733D22362489}"/>
                </a:ext>
              </a:extLst>
            </p:cNvPr>
            <p:cNvSpPr/>
            <p:nvPr/>
          </p:nvSpPr>
          <p:spPr>
            <a:xfrm>
              <a:off x="5021580" y="4441562"/>
              <a:ext cx="1582768" cy="1735400"/>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grpSp>
      <p:sp>
        <p:nvSpPr>
          <p:cNvPr id="15" name="Freeform: Shape 14">
            <a:extLst>
              <a:ext uri="{FF2B5EF4-FFF2-40B4-BE49-F238E27FC236}">
                <a16:creationId xmlns:a16="http://schemas.microsoft.com/office/drawing/2014/main" id="{BA1C8B5A-F88B-4A20-AD3C-18F5C73BF8B7}"/>
              </a:ext>
            </a:extLst>
          </p:cNvPr>
          <p:cNvSpPr/>
          <p:nvPr/>
        </p:nvSpPr>
        <p:spPr>
          <a:xfrm>
            <a:off x="5947452" y="3966764"/>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6" name="Freeform: Shape 15">
            <a:extLst>
              <a:ext uri="{FF2B5EF4-FFF2-40B4-BE49-F238E27FC236}">
                <a16:creationId xmlns:a16="http://schemas.microsoft.com/office/drawing/2014/main" id="{49EF05FD-CD1E-40DE-8FAA-D8948699C889}"/>
              </a:ext>
            </a:extLst>
          </p:cNvPr>
          <p:cNvSpPr/>
          <p:nvPr/>
        </p:nvSpPr>
        <p:spPr>
          <a:xfrm>
            <a:off x="5818153" y="4250252"/>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3399FF"/>
          </a:solidFill>
          <a:ln>
            <a:noFill/>
          </a:ln>
          <a:effectLst>
            <a:innerShdw blurRad="63500" dist="50800" dir="216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7" name="Freeform: Shape 16">
            <a:extLst>
              <a:ext uri="{FF2B5EF4-FFF2-40B4-BE49-F238E27FC236}">
                <a16:creationId xmlns:a16="http://schemas.microsoft.com/office/drawing/2014/main" id="{12CCBDFB-1CF6-4236-83FE-00D0B054EECC}"/>
              </a:ext>
            </a:extLst>
          </p:cNvPr>
          <p:cNvSpPr/>
          <p:nvPr/>
        </p:nvSpPr>
        <p:spPr>
          <a:xfrm>
            <a:off x="5197343" y="503907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00FFCC"/>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8" name="Freeform: Shape 17">
            <a:extLst>
              <a:ext uri="{FF2B5EF4-FFF2-40B4-BE49-F238E27FC236}">
                <a16:creationId xmlns:a16="http://schemas.microsoft.com/office/drawing/2014/main" id="{5AB447F6-08BD-4F09-9455-FD70871F0072}"/>
              </a:ext>
            </a:extLst>
          </p:cNvPr>
          <p:cNvSpPr/>
          <p:nvPr/>
        </p:nvSpPr>
        <p:spPr>
          <a:xfrm>
            <a:off x="5197342" y="288863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19" name="Freeform: Shape 18">
            <a:extLst>
              <a:ext uri="{FF2B5EF4-FFF2-40B4-BE49-F238E27FC236}">
                <a16:creationId xmlns:a16="http://schemas.microsoft.com/office/drawing/2014/main" id="{C1ECEB67-DA9F-4C2E-B389-B866A473CF6D}"/>
              </a:ext>
            </a:extLst>
          </p:cNvPr>
          <p:cNvSpPr/>
          <p:nvPr/>
        </p:nvSpPr>
        <p:spPr>
          <a:xfrm>
            <a:off x="5944094" y="3965347"/>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0" name="Freeform: Shape 19">
            <a:extLst>
              <a:ext uri="{FF2B5EF4-FFF2-40B4-BE49-F238E27FC236}">
                <a16:creationId xmlns:a16="http://schemas.microsoft.com/office/drawing/2014/main" id="{6DB23C87-2A94-4E14-A9CA-EA6147101D21}"/>
              </a:ext>
            </a:extLst>
          </p:cNvPr>
          <p:cNvSpPr/>
          <p:nvPr/>
        </p:nvSpPr>
        <p:spPr>
          <a:xfrm>
            <a:off x="5818154" y="5039074"/>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1" name="Freeform: Shape 20">
            <a:extLst>
              <a:ext uri="{FF2B5EF4-FFF2-40B4-BE49-F238E27FC236}">
                <a16:creationId xmlns:a16="http://schemas.microsoft.com/office/drawing/2014/main" id="{B568E533-9521-457E-875A-558EE570B694}"/>
              </a:ext>
            </a:extLst>
          </p:cNvPr>
          <p:cNvSpPr/>
          <p:nvPr/>
        </p:nvSpPr>
        <p:spPr>
          <a:xfrm>
            <a:off x="5197342" y="5113835"/>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2" name="Freeform: Shape 21">
            <a:extLst>
              <a:ext uri="{FF2B5EF4-FFF2-40B4-BE49-F238E27FC236}">
                <a16:creationId xmlns:a16="http://schemas.microsoft.com/office/drawing/2014/main" id="{2A802FE2-5948-4AF8-8A06-899878119AF1}"/>
              </a:ext>
            </a:extLst>
          </p:cNvPr>
          <p:cNvSpPr/>
          <p:nvPr/>
        </p:nvSpPr>
        <p:spPr>
          <a:xfrm flipH="1">
            <a:off x="7683162" y="3962539"/>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3" name="Freeform: Shape 22">
            <a:extLst>
              <a:ext uri="{FF2B5EF4-FFF2-40B4-BE49-F238E27FC236}">
                <a16:creationId xmlns:a16="http://schemas.microsoft.com/office/drawing/2014/main" id="{0E596100-B9C3-49FB-AFB5-0B1BE3835250}"/>
              </a:ext>
            </a:extLst>
          </p:cNvPr>
          <p:cNvSpPr/>
          <p:nvPr/>
        </p:nvSpPr>
        <p:spPr>
          <a:xfrm flipH="1" flipV="1">
            <a:off x="6448649" y="3252200"/>
            <a:ext cx="3015" cy="3496"/>
          </a:xfrm>
          <a:custGeom>
            <a:avLst/>
            <a:gdLst>
              <a:gd name="connsiteX0" fmla="*/ 3843 w 3843"/>
              <a:gd name="connsiteY0" fmla="*/ 0 h 4457"/>
              <a:gd name="connsiteX1" fmla="*/ 3843 w 3843"/>
              <a:gd name="connsiteY1" fmla="*/ 4457 h 4457"/>
              <a:gd name="connsiteX2" fmla="*/ 0 w 3843"/>
              <a:gd name="connsiteY2" fmla="*/ 2229 h 4457"/>
              <a:gd name="connsiteX3" fmla="*/ 3843 w 3843"/>
              <a:gd name="connsiteY3" fmla="*/ 0 h 4457"/>
            </a:gdLst>
            <a:ahLst/>
            <a:cxnLst>
              <a:cxn ang="0">
                <a:pos x="connsiteX0" y="connsiteY0"/>
              </a:cxn>
              <a:cxn ang="0">
                <a:pos x="connsiteX1" y="connsiteY1"/>
              </a:cxn>
              <a:cxn ang="0">
                <a:pos x="connsiteX2" y="connsiteY2"/>
              </a:cxn>
              <a:cxn ang="0">
                <a:pos x="connsiteX3" y="connsiteY3"/>
              </a:cxn>
            </a:cxnLst>
            <a:rect l="l" t="t" r="r" b="b"/>
            <a:pathLst>
              <a:path w="3843" h="4457">
                <a:moveTo>
                  <a:pt x="3843" y="0"/>
                </a:moveTo>
                <a:lnTo>
                  <a:pt x="3843" y="4457"/>
                </a:lnTo>
                <a:lnTo>
                  <a:pt x="0" y="2229"/>
                </a:lnTo>
                <a:lnTo>
                  <a:pt x="38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4" name="Freeform: Shape 23">
            <a:extLst>
              <a:ext uri="{FF2B5EF4-FFF2-40B4-BE49-F238E27FC236}">
                <a16:creationId xmlns:a16="http://schemas.microsoft.com/office/drawing/2014/main" id="{4BD7015C-483F-4766-A5EB-A46C45617AF5}"/>
              </a:ext>
            </a:extLst>
          </p:cNvPr>
          <p:cNvSpPr/>
          <p:nvPr/>
        </p:nvSpPr>
        <p:spPr>
          <a:xfrm flipH="1" flipV="1">
            <a:off x="6451665" y="2970793"/>
            <a:ext cx="488497" cy="283489"/>
          </a:xfrm>
          <a:custGeom>
            <a:avLst/>
            <a:gdLst>
              <a:gd name="connsiteX0" fmla="*/ 621985 w 622716"/>
              <a:gd name="connsiteY0" fmla="*/ 0 h 361379"/>
              <a:gd name="connsiteX1" fmla="*/ 622716 w 622716"/>
              <a:gd name="connsiteY1" fmla="*/ 424 h 361379"/>
              <a:gd name="connsiteX2" fmla="*/ 382 w 622716"/>
              <a:gd name="connsiteY2" fmla="*/ 361379 h 361379"/>
              <a:gd name="connsiteX3" fmla="*/ 0 w 622716"/>
              <a:gd name="connsiteY3" fmla="*/ 360751 h 361379"/>
              <a:gd name="connsiteX4" fmla="*/ 621985 w 622716"/>
              <a:gd name="connsiteY4" fmla="*/ 0 h 361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716" h="361379">
                <a:moveTo>
                  <a:pt x="621985" y="0"/>
                </a:moveTo>
                <a:lnTo>
                  <a:pt x="622716" y="424"/>
                </a:lnTo>
                <a:lnTo>
                  <a:pt x="382" y="361379"/>
                </a:lnTo>
                <a:lnTo>
                  <a:pt x="0" y="360751"/>
                </a:lnTo>
                <a:lnTo>
                  <a:pt x="62198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5" name="Freeform: Shape 24">
            <a:extLst>
              <a:ext uri="{FF2B5EF4-FFF2-40B4-BE49-F238E27FC236}">
                <a16:creationId xmlns:a16="http://schemas.microsoft.com/office/drawing/2014/main" id="{BE1764B7-0EB9-4BA6-AEB0-B12DD26CC035}"/>
              </a:ext>
            </a:extLst>
          </p:cNvPr>
          <p:cNvSpPr/>
          <p:nvPr/>
        </p:nvSpPr>
        <p:spPr>
          <a:xfrm flipH="1" flipV="1">
            <a:off x="6825011" y="2108925"/>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9900"/>
          </a:solidFill>
          <a:ln>
            <a:noFill/>
          </a:ln>
          <a:effectLst>
            <a:innerShdw blurRad="63500" dist="50800" dir="3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6" name="Freeform: Shape 25">
            <a:extLst>
              <a:ext uri="{FF2B5EF4-FFF2-40B4-BE49-F238E27FC236}">
                <a16:creationId xmlns:a16="http://schemas.microsoft.com/office/drawing/2014/main" id="{D9764DC3-5E31-4863-90A8-F66102EC8D3C}"/>
              </a:ext>
            </a:extLst>
          </p:cNvPr>
          <p:cNvSpPr/>
          <p:nvPr/>
        </p:nvSpPr>
        <p:spPr>
          <a:xfrm flipH="1" flipV="1">
            <a:off x="6944563" y="1683586"/>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FF66CC"/>
          </a:solidFill>
          <a:ln>
            <a:noFill/>
          </a:ln>
          <a:effectLst>
            <a:innerShdw blurRad="63500" dist="50800" dir="3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7" name="Freeform: Shape 26">
            <a:extLst>
              <a:ext uri="{FF2B5EF4-FFF2-40B4-BE49-F238E27FC236}">
                <a16:creationId xmlns:a16="http://schemas.microsoft.com/office/drawing/2014/main" id="{639EC02E-39C3-4B8D-AE9F-796E86412B46}"/>
              </a:ext>
            </a:extLst>
          </p:cNvPr>
          <p:cNvSpPr/>
          <p:nvPr/>
        </p:nvSpPr>
        <p:spPr>
          <a:xfrm flipH="1" flipV="1">
            <a:off x="6441031" y="2971285"/>
            <a:ext cx="1241622" cy="1361125"/>
          </a:xfrm>
          <a:custGeom>
            <a:avLst/>
            <a:gdLst>
              <a:gd name="connsiteX0" fmla="*/ 791384 w 1582768"/>
              <a:gd name="connsiteY0" fmla="*/ 0 h 1735105"/>
              <a:gd name="connsiteX1" fmla="*/ 1582767 w 1582768"/>
              <a:gd name="connsiteY1" fmla="*/ 459002 h 1735105"/>
              <a:gd name="connsiteX2" fmla="*/ 1582768 w 1582768"/>
              <a:gd name="connsiteY2" fmla="*/ 459002 h 1735105"/>
              <a:gd name="connsiteX3" fmla="*/ 1582768 w 1582768"/>
              <a:gd name="connsiteY3" fmla="*/ 1371700 h 1735105"/>
              <a:gd name="connsiteX4" fmla="*/ 1582768 w 1582768"/>
              <a:gd name="connsiteY4" fmla="*/ 1371701 h 1735105"/>
              <a:gd name="connsiteX5" fmla="*/ 1582768 w 1582768"/>
              <a:gd name="connsiteY5" fmla="*/ 1372549 h 1735105"/>
              <a:gd name="connsiteX6" fmla="*/ 1578925 w 1582768"/>
              <a:gd name="connsiteY6" fmla="*/ 1374778 h 1735105"/>
              <a:gd name="connsiteX7" fmla="*/ 1578194 w 1582768"/>
              <a:gd name="connsiteY7" fmla="*/ 1374354 h 1735105"/>
              <a:gd name="connsiteX8" fmla="*/ 956209 w 1582768"/>
              <a:gd name="connsiteY8" fmla="*/ 1735105 h 1735105"/>
              <a:gd name="connsiteX9" fmla="*/ 915925 w 1582768"/>
              <a:gd name="connsiteY9" fmla="*/ 1668795 h 1735105"/>
              <a:gd name="connsiteX10" fmla="*/ 852867 w 1582768"/>
              <a:gd name="connsiteY10" fmla="*/ 1584469 h 1735105"/>
              <a:gd name="connsiteX11" fmla="*/ 791385 w 1582768"/>
              <a:gd name="connsiteY11" fmla="*/ 1516822 h 1735105"/>
              <a:gd name="connsiteX12" fmla="*/ 791385 w 1582768"/>
              <a:gd name="connsiteY12" fmla="*/ 918005 h 1735105"/>
              <a:gd name="connsiteX13" fmla="*/ 791384 w 1582768"/>
              <a:gd name="connsiteY13" fmla="*/ 918004 h 1735105"/>
              <a:gd name="connsiteX14" fmla="*/ 791384 w 1582768"/>
              <a:gd name="connsiteY14" fmla="*/ 1516821 h 1735105"/>
              <a:gd name="connsiteX15" fmla="*/ 782169 w 1582768"/>
              <a:gd name="connsiteY15" fmla="*/ 1506682 h 1735105"/>
              <a:gd name="connsiteX16" fmla="*/ 7620 w 1582768"/>
              <a:gd name="connsiteY16" fmla="*/ 1185853 h 1735105"/>
              <a:gd name="connsiteX17" fmla="*/ 0 w 1582768"/>
              <a:gd name="connsiteY17" fmla="*/ 1186238 h 1735105"/>
              <a:gd name="connsiteX18" fmla="*/ 0 w 1582768"/>
              <a:gd name="connsiteY18" fmla="*/ 459002 h 1735105"/>
              <a:gd name="connsiteX19" fmla="*/ 1 w 1582768"/>
              <a:gd name="connsiteY19" fmla="*/ 459002 h 1735105"/>
              <a:gd name="connsiteX20" fmla="*/ 791384 w 1582768"/>
              <a:gd name="connsiteY20" fmla="*/ 0 h 17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82768" h="1735105">
                <a:moveTo>
                  <a:pt x="791384" y="0"/>
                </a:moveTo>
                <a:lnTo>
                  <a:pt x="1582767" y="459002"/>
                </a:lnTo>
                <a:lnTo>
                  <a:pt x="1582768" y="459002"/>
                </a:lnTo>
                <a:lnTo>
                  <a:pt x="1582768" y="1371700"/>
                </a:lnTo>
                <a:lnTo>
                  <a:pt x="1582768" y="1371701"/>
                </a:lnTo>
                <a:lnTo>
                  <a:pt x="1582768" y="1372549"/>
                </a:lnTo>
                <a:lnTo>
                  <a:pt x="1578925" y="1374778"/>
                </a:lnTo>
                <a:lnTo>
                  <a:pt x="1578194" y="1374354"/>
                </a:lnTo>
                <a:lnTo>
                  <a:pt x="956209" y="1735105"/>
                </a:lnTo>
                <a:lnTo>
                  <a:pt x="915925" y="1668795"/>
                </a:lnTo>
                <a:cubicBezTo>
                  <a:pt x="896240" y="1639657"/>
                  <a:pt x="875190" y="1611518"/>
                  <a:pt x="852867" y="1584469"/>
                </a:cubicBezTo>
                <a:lnTo>
                  <a:pt x="791385" y="1516822"/>
                </a:lnTo>
                <a:lnTo>
                  <a:pt x="791385" y="918005"/>
                </a:lnTo>
                <a:lnTo>
                  <a:pt x="791384" y="918004"/>
                </a:lnTo>
                <a:lnTo>
                  <a:pt x="791384" y="1516821"/>
                </a:lnTo>
                <a:lnTo>
                  <a:pt x="782169" y="1506682"/>
                </a:lnTo>
                <a:cubicBezTo>
                  <a:pt x="583945" y="1308457"/>
                  <a:pt x="310101" y="1185853"/>
                  <a:pt x="7620" y="1185853"/>
                </a:cubicBezTo>
                <a:lnTo>
                  <a:pt x="0" y="1186238"/>
                </a:lnTo>
                <a:lnTo>
                  <a:pt x="0" y="459002"/>
                </a:lnTo>
                <a:lnTo>
                  <a:pt x="1" y="459002"/>
                </a:lnTo>
                <a:lnTo>
                  <a:pt x="791384"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8" name="Freeform: Shape 27">
            <a:extLst>
              <a:ext uri="{FF2B5EF4-FFF2-40B4-BE49-F238E27FC236}">
                <a16:creationId xmlns:a16="http://schemas.microsoft.com/office/drawing/2014/main" id="{391ABD13-A430-42F6-8875-5EA1EE1747D2}"/>
              </a:ext>
            </a:extLst>
          </p:cNvPr>
          <p:cNvSpPr/>
          <p:nvPr/>
        </p:nvSpPr>
        <p:spPr>
          <a:xfrm flipH="1" flipV="1">
            <a:off x="5820219" y="1819581"/>
            <a:ext cx="1115682" cy="1436117"/>
          </a:xfrm>
          <a:custGeom>
            <a:avLst/>
            <a:gdLst>
              <a:gd name="connsiteX0" fmla="*/ 630841 w 1422225"/>
              <a:gd name="connsiteY0" fmla="*/ 0 h 1830702"/>
              <a:gd name="connsiteX1" fmla="*/ 1422224 w 1422225"/>
              <a:gd name="connsiteY1" fmla="*/ 459003 h 1830702"/>
              <a:gd name="connsiteX2" fmla="*/ 1422225 w 1422225"/>
              <a:gd name="connsiteY2" fmla="*/ 459002 h 1830702"/>
              <a:gd name="connsiteX3" fmla="*/ 1422225 w 1422225"/>
              <a:gd name="connsiteY3" fmla="*/ 459003 h 1830702"/>
              <a:gd name="connsiteX4" fmla="*/ 1422225 w 1422225"/>
              <a:gd name="connsiteY4" fmla="*/ 1371700 h 1830702"/>
              <a:gd name="connsiteX5" fmla="*/ 1422225 w 1422225"/>
              <a:gd name="connsiteY5" fmla="*/ 1371701 h 1830702"/>
              <a:gd name="connsiteX6" fmla="*/ 1422225 w 1422225"/>
              <a:gd name="connsiteY6" fmla="*/ 1377006 h 1830702"/>
              <a:gd name="connsiteX7" fmla="*/ 1417651 w 1422225"/>
              <a:gd name="connsiteY7" fmla="*/ 1374354 h 1830702"/>
              <a:gd name="connsiteX8" fmla="*/ 630842 w 1422225"/>
              <a:gd name="connsiteY8" fmla="*/ 1830702 h 1830702"/>
              <a:gd name="connsiteX9" fmla="*/ 630842 w 1422225"/>
              <a:gd name="connsiteY9" fmla="*/ 918005 h 1830702"/>
              <a:gd name="connsiteX10" fmla="*/ 630841 w 1422225"/>
              <a:gd name="connsiteY10" fmla="*/ 918004 h 1830702"/>
              <a:gd name="connsiteX11" fmla="*/ 630841 w 1422225"/>
              <a:gd name="connsiteY11" fmla="*/ 1827744 h 1830702"/>
              <a:gd name="connsiteX12" fmla="*/ 630840 w 1422225"/>
              <a:gd name="connsiteY12" fmla="*/ 1827745 h 1830702"/>
              <a:gd name="connsiteX13" fmla="*/ 0 w 1422225"/>
              <a:gd name="connsiteY13" fmla="*/ 1461857 h 1830702"/>
              <a:gd name="connsiteX14" fmla="*/ 18865 w 1422225"/>
              <a:gd name="connsiteY14" fmla="*/ 1430804 h 1830702"/>
              <a:gd name="connsiteX15" fmla="*/ 151071 w 1422225"/>
              <a:gd name="connsiteY15" fmla="*/ 908682 h 1830702"/>
              <a:gd name="connsiteX16" fmla="*/ 18865 w 1422225"/>
              <a:gd name="connsiteY16" fmla="*/ 386560 h 1830702"/>
              <a:gd name="connsiteX17" fmla="*/ 4664 w 1422225"/>
              <a:gd name="connsiteY17" fmla="*/ 363184 h 1830702"/>
              <a:gd name="connsiteX18" fmla="*/ 626998 w 1422225"/>
              <a:gd name="connsiteY18" fmla="*/ 2229 h 1830702"/>
              <a:gd name="connsiteX19" fmla="*/ 630841 w 1422225"/>
              <a:gd name="connsiteY19" fmla="*/ 4457 h 1830702"/>
              <a:gd name="connsiteX20" fmla="*/ 630841 w 1422225"/>
              <a:gd name="connsiteY20" fmla="*/ 0 h 183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2225" h="1830702">
                <a:moveTo>
                  <a:pt x="630841" y="0"/>
                </a:moveTo>
                <a:lnTo>
                  <a:pt x="1422224" y="459003"/>
                </a:lnTo>
                <a:lnTo>
                  <a:pt x="1422225" y="459002"/>
                </a:lnTo>
                <a:lnTo>
                  <a:pt x="1422225" y="459003"/>
                </a:lnTo>
                <a:lnTo>
                  <a:pt x="1422225" y="1371700"/>
                </a:lnTo>
                <a:lnTo>
                  <a:pt x="1422225" y="1371701"/>
                </a:lnTo>
                <a:lnTo>
                  <a:pt x="1422225" y="1377006"/>
                </a:lnTo>
                <a:lnTo>
                  <a:pt x="1417651" y="1374354"/>
                </a:lnTo>
                <a:lnTo>
                  <a:pt x="630842" y="1830702"/>
                </a:lnTo>
                <a:lnTo>
                  <a:pt x="630842" y="918005"/>
                </a:lnTo>
                <a:lnTo>
                  <a:pt x="630841" y="918004"/>
                </a:lnTo>
                <a:lnTo>
                  <a:pt x="630841" y="1827744"/>
                </a:lnTo>
                <a:lnTo>
                  <a:pt x="630840" y="1827745"/>
                </a:lnTo>
                <a:lnTo>
                  <a:pt x="0" y="1461857"/>
                </a:lnTo>
                <a:lnTo>
                  <a:pt x="18865" y="1430804"/>
                </a:lnTo>
                <a:cubicBezTo>
                  <a:pt x="103179" y="1275597"/>
                  <a:pt x="151071" y="1097732"/>
                  <a:pt x="151071" y="908682"/>
                </a:cubicBezTo>
                <a:cubicBezTo>
                  <a:pt x="151071" y="719632"/>
                  <a:pt x="103179" y="541767"/>
                  <a:pt x="18865" y="386560"/>
                </a:cubicBezTo>
                <a:lnTo>
                  <a:pt x="4664" y="363184"/>
                </a:lnTo>
                <a:lnTo>
                  <a:pt x="626998" y="2229"/>
                </a:lnTo>
                <a:lnTo>
                  <a:pt x="630841" y="4457"/>
                </a:lnTo>
                <a:lnTo>
                  <a:pt x="630841"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29" name="Freeform: Shape 28">
            <a:extLst>
              <a:ext uri="{FF2B5EF4-FFF2-40B4-BE49-F238E27FC236}">
                <a16:creationId xmlns:a16="http://schemas.microsoft.com/office/drawing/2014/main" id="{0FA6B576-9F7D-4DE4-9393-077029355B4C}"/>
              </a:ext>
            </a:extLst>
          </p:cNvPr>
          <p:cNvSpPr/>
          <p:nvPr/>
        </p:nvSpPr>
        <p:spPr>
          <a:xfrm flipH="1" flipV="1">
            <a:off x="6943521" y="2107210"/>
            <a:ext cx="125940" cy="74760"/>
          </a:xfrm>
          <a:custGeom>
            <a:avLst/>
            <a:gdLst>
              <a:gd name="connsiteX0" fmla="*/ 0 w 160543"/>
              <a:gd name="connsiteY0" fmla="*/ 0 h 95302"/>
              <a:gd name="connsiteX1" fmla="*/ 160543 w 160543"/>
              <a:gd name="connsiteY1" fmla="*/ 93115 h 95302"/>
              <a:gd name="connsiteX2" fmla="*/ 159215 w 160543"/>
              <a:gd name="connsiteY2" fmla="*/ 95302 h 95302"/>
              <a:gd name="connsiteX3" fmla="*/ 4575 w 160543"/>
              <a:gd name="connsiteY3" fmla="*/ 5611 h 95302"/>
              <a:gd name="connsiteX4" fmla="*/ 0 w 160543"/>
              <a:gd name="connsiteY4" fmla="*/ 8264 h 95302"/>
              <a:gd name="connsiteX5" fmla="*/ 0 w 160543"/>
              <a:gd name="connsiteY5" fmla="*/ 0 h 9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543" h="95302">
                <a:moveTo>
                  <a:pt x="0" y="0"/>
                </a:moveTo>
                <a:lnTo>
                  <a:pt x="160543" y="93115"/>
                </a:lnTo>
                <a:lnTo>
                  <a:pt x="159215" y="95302"/>
                </a:lnTo>
                <a:lnTo>
                  <a:pt x="4575" y="5611"/>
                </a:lnTo>
                <a:lnTo>
                  <a:pt x="0" y="826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0" name="Freeform: Shape 29">
            <a:extLst>
              <a:ext uri="{FF2B5EF4-FFF2-40B4-BE49-F238E27FC236}">
                <a16:creationId xmlns:a16="http://schemas.microsoft.com/office/drawing/2014/main" id="{B55DCADB-1A7C-4662-B136-6915DDFD1CC9}"/>
              </a:ext>
            </a:extLst>
          </p:cNvPr>
          <p:cNvSpPr/>
          <p:nvPr/>
        </p:nvSpPr>
        <p:spPr>
          <a:xfrm flipH="1" flipV="1">
            <a:off x="6441031" y="745854"/>
            <a:ext cx="1241622" cy="1361356"/>
          </a:xfrm>
          <a:custGeom>
            <a:avLst/>
            <a:gdLst>
              <a:gd name="connsiteX0" fmla="*/ 950599 w 1582768"/>
              <a:gd name="connsiteY0" fmla="*/ 0 h 1735400"/>
              <a:gd name="connsiteX1" fmla="*/ 1582768 w 1582768"/>
              <a:gd name="connsiteY1" fmla="*/ 366658 h 1735400"/>
              <a:gd name="connsiteX2" fmla="*/ 1582768 w 1582768"/>
              <a:gd name="connsiteY2" fmla="*/ 1276398 h 1735400"/>
              <a:gd name="connsiteX3" fmla="*/ 1582768 w 1582768"/>
              <a:gd name="connsiteY3" fmla="*/ 1276399 h 1735400"/>
              <a:gd name="connsiteX4" fmla="*/ 1582768 w 1582768"/>
              <a:gd name="connsiteY4" fmla="*/ 1281704 h 1735400"/>
              <a:gd name="connsiteX5" fmla="*/ 1578194 w 1582768"/>
              <a:gd name="connsiteY5" fmla="*/ 1279052 h 1735400"/>
              <a:gd name="connsiteX6" fmla="*/ 791385 w 1582768"/>
              <a:gd name="connsiteY6" fmla="*/ 1735400 h 1735400"/>
              <a:gd name="connsiteX7" fmla="*/ 791385 w 1582768"/>
              <a:gd name="connsiteY7" fmla="*/ 822703 h 1735400"/>
              <a:gd name="connsiteX8" fmla="*/ 791384 w 1582768"/>
              <a:gd name="connsiteY8" fmla="*/ 822702 h 1735400"/>
              <a:gd name="connsiteX9" fmla="*/ 791384 w 1582768"/>
              <a:gd name="connsiteY9" fmla="*/ 1735400 h 1735400"/>
              <a:gd name="connsiteX10" fmla="*/ 4575 w 1582768"/>
              <a:gd name="connsiteY10" fmla="*/ 1279051 h 1735400"/>
              <a:gd name="connsiteX11" fmla="*/ 0 w 1582768"/>
              <a:gd name="connsiteY11" fmla="*/ 1281704 h 1735400"/>
              <a:gd name="connsiteX12" fmla="*/ 0 w 1582768"/>
              <a:gd name="connsiteY12" fmla="*/ 539631 h 1735400"/>
              <a:gd name="connsiteX13" fmla="*/ 7620 w 1582768"/>
              <a:gd name="connsiteY13" fmla="*/ 540016 h 1735400"/>
              <a:gd name="connsiteX14" fmla="*/ 782169 w 1582768"/>
              <a:gd name="connsiteY14" fmla="*/ 219187 h 1735400"/>
              <a:gd name="connsiteX15" fmla="*/ 791384 w 1582768"/>
              <a:gd name="connsiteY15" fmla="*/ 209048 h 1735400"/>
              <a:gd name="connsiteX16" fmla="*/ 852867 w 1582768"/>
              <a:gd name="connsiteY16" fmla="*/ 141400 h 1735400"/>
              <a:gd name="connsiteX17" fmla="*/ 915925 w 1582768"/>
              <a:gd name="connsiteY17" fmla="*/ 57074 h 1735400"/>
              <a:gd name="connsiteX18" fmla="*/ 950599 w 1582768"/>
              <a:gd name="connsiteY18" fmla="*/ 0 h 173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2768" h="1735400">
                <a:moveTo>
                  <a:pt x="950599" y="0"/>
                </a:moveTo>
                <a:lnTo>
                  <a:pt x="1582768" y="366658"/>
                </a:lnTo>
                <a:lnTo>
                  <a:pt x="1582768" y="1276398"/>
                </a:lnTo>
                <a:lnTo>
                  <a:pt x="1582768" y="1276399"/>
                </a:lnTo>
                <a:lnTo>
                  <a:pt x="1582768" y="1281704"/>
                </a:lnTo>
                <a:lnTo>
                  <a:pt x="1578194" y="1279052"/>
                </a:lnTo>
                <a:lnTo>
                  <a:pt x="791385" y="1735400"/>
                </a:lnTo>
                <a:lnTo>
                  <a:pt x="791385" y="822703"/>
                </a:lnTo>
                <a:lnTo>
                  <a:pt x="791384" y="822702"/>
                </a:lnTo>
                <a:lnTo>
                  <a:pt x="791384" y="1735400"/>
                </a:lnTo>
                <a:lnTo>
                  <a:pt x="4575" y="1279051"/>
                </a:lnTo>
                <a:lnTo>
                  <a:pt x="0" y="1281704"/>
                </a:lnTo>
                <a:lnTo>
                  <a:pt x="0" y="539631"/>
                </a:lnTo>
                <a:lnTo>
                  <a:pt x="7620" y="540016"/>
                </a:lnTo>
                <a:cubicBezTo>
                  <a:pt x="310101" y="540016"/>
                  <a:pt x="583945" y="417412"/>
                  <a:pt x="782169" y="219187"/>
                </a:cubicBezTo>
                <a:lnTo>
                  <a:pt x="791384" y="209048"/>
                </a:lnTo>
                <a:lnTo>
                  <a:pt x="852867" y="141400"/>
                </a:lnTo>
                <a:cubicBezTo>
                  <a:pt x="875190" y="114351"/>
                  <a:pt x="896240" y="86212"/>
                  <a:pt x="915925" y="57074"/>
                </a:cubicBezTo>
                <a:lnTo>
                  <a:pt x="950599" y="0"/>
                </a:lnTo>
                <a:close/>
              </a:path>
            </a:pathLst>
          </a:custGeom>
          <a:gradFill>
            <a:gsLst>
              <a:gs pos="0">
                <a:schemeClr val="accent1">
                  <a:lumMod val="5000"/>
                  <a:lumOff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1" name="Freeform: Shape 30">
            <a:extLst>
              <a:ext uri="{FF2B5EF4-FFF2-40B4-BE49-F238E27FC236}">
                <a16:creationId xmlns:a16="http://schemas.microsoft.com/office/drawing/2014/main" id="{A8952B75-B054-4F76-BF3D-E7EF8B86B5C8}"/>
              </a:ext>
            </a:extLst>
          </p:cNvPr>
          <p:cNvSpPr/>
          <p:nvPr/>
        </p:nvSpPr>
        <p:spPr>
          <a:xfrm rot="17986545" flipH="1" flipV="1">
            <a:off x="7190691" y="2750003"/>
            <a:ext cx="244450" cy="861868"/>
          </a:xfrm>
          <a:custGeom>
            <a:avLst/>
            <a:gdLst>
              <a:gd name="connsiteX0" fmla="*/ 165207 w 311614"/>
              <a:gd name="connsiteY0" fmla="*/ 0 h 1098673"/>
              <a:gd name="connsiteX1" fmla="*/ 179408 w 311614"/>
              <a:gd name="connsiteY1" fmla="*/ 23376 h 1098673"/>
              <a:gd name="connsiteX2" fmla="*/ 311614 w 311614"/>
              <a:gd name="connsiteY2" fmla="*/ 545498 h 1098673"/>
              <a:gd name="connsiteX3" fmla="*/ 179408 w 311614"/>
              <a:gd name="connsiteY3" fmla="*/ 1067620 h 1098673"/>
              <a:gd name="connsiteX4" fmla="*/ 160543 w 311614"/>
              <a:gd name="connsiteY4" fmla="*/ 1098673 h 1098673"/>
              <a:gd name="connsiteX5" fmla="*/ 0 w 311614"/>
              <a:gd name="connsiteY5" fmla="*/ 1005558 h 1098673"/>
              <a:gd name="connsiteX6" fmla="*/ 0 w 311614"/>
              <a:gd name="connsiteY6" fmla="*/ 95819 h 1098673"/>
              <a:gd name="connsiteX7" fmla="*/ 0 w 311614"/>
              <a:gd name="connsiteY7" fmla="*/ 95818 h 1098673"/>
              <a:gd name="connsiteX8" fmla="*/ 1 w 311614"/>
              <a:gd name="connsiteY8" fmla="*/ 95819 h 1098673"/>
              <a:gd name="connsiteX9" fmla="*/ 165207 w 311614"/>
              <a:gd name="connsiteY9" fmla="*/ 0 h 109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614" h="1098673">
                <a:moveTo>
                  <a:pt x="165207" y="0"/>
                </a:moveTo>
                <a:lnTo>
                  <a:pt x="179408" y="23376"/>
                </a:lnTo>
                <a:cubicBezTo>
                  <a:pt x="263722" y="178583"/>
                  <a:pt x="311614" y="356448"/>
                  <a:pt x="311614" y="545498"/>
                </a:cubicBezTo>
                <a:cubicBezTo>
                  <a:pt x="311614" y="734548"/>
                  <a:pt x="263722" y="912413"/>
                  <a:pt x="179408" y="1067620"/>
                </a:cubicBezTo>
                <a:lnTo>
                  <a:pt x="160543" y="1098673"/>
                </a:lnTo>
                <a:lnTo>
                  <a:pt x="0" y="1005558"/>
                </a:lnTo>
                <a:lnTo>
                  <a:pt x="0" y="95819"/>
                </a:lnTo>
                <a:lnTo>
                  <a:pt x="0" y="95818"/>
                </a:lnTo>
                <a:lnTo>
                  <a:pt x="1" y="95819"/>
                </a:lnTo>
                <a:lnTo>
                  <a:pt x="165207" y="0"/>
                </a:lnTo>
                <a:close/>
              </a:path>
            </a:pathLst>
          </a:custGeom>
          <a:solidFill>
            <a:srgbClr val="FFFF66"/>
          </a:solidFill>
          <a:ln>
            <a:noFill/>
          </a:ln>
          <a:effectLst>
            <a:innerShdw blurRad="63500" dist="50800" dir="1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sp>
        <p:nvSpPr>
          <p:cNvPr id="32" name="Freeform: Shape 31">
            <a:extLst>
              <a:ext uri="{FF2B5EF4-FFF2-40B4-BE49-F238E27FC236}">
                <a16:creationId xmlns:a16="http://schemas.microsoft.com/office/drawing/2014/main" id="{FBA324CE-03C4-4ECF-9ECE-3A286CCC0399}"/>
              </a:ext>
            </a:extLst>
          </p:cNvPr>
          <p:cNvSpPr/>
          <p:nvPr/>
        </p:nvSpPr>
        <p:spPr>
          <a:xfrm flipV="1">
            <a:off x="5199430" y="3824133"/>
            <a:ext cx="745709" cy="498384"/>
          </a:xfrm>
          <a:custGeom>
            <a:avLst/>
            <a:gdLst>
              <a:gd name="connsiteX0" fmla="*/ 791384 w 950599"/>
              <a:gd name="connsiteY0" fmla="*/ 0 h 635318"/>
              <a:gd name="connsiteX1" fmla="*/ 791384 w 950599"/>
              <a:gd name="connsiteY1" fmla="*/ 8264 h 635318"/>
              <a:gd name="connsiteX2" fmla="*/ 795959 w 950599"/>
              <a:gd name="connsiteY2" fmla="*/ 5611 h 635318"/>
              <a:gd name="connsiteX3" fmla="*/ 950599 w 950599"/>
              <a:gd name="connsiteY3" fmla="*/ 95302 h 635318"/>
              <a:gd name="connsiteX4" fmla="*/ 915925 w 950599"/>
              <a:gd name="connsiteY4" fmla="*/ 152376 h 635318"/>
              <a:gd name="connsiteX5" fmla="*/ 852867 w 950599"/>
              <a:gd name="connsiteY5" fmla="*/ 236702 h 635318"/>
              <a:gd name="connsiteX6" fmla="*/ 791384 w 950599"/>
              <a:gd name="connsiteY6" fmla="*/ 304350 h 635318"/>
              <a:gd name="connsiteX7" fmla="*/ 782169 w 950599"/>
              <a:gd name="connsiteY7" fmla="*/ 314489 h 635318"/>
              <a:gd name="connsiteX8" fmla="*/ 7620 w 950599"/>
              <a:gd name="connsiteY8" fmla="*/ 635318 h 635318"/>
              <a:gd name="connsiteX9" fmla="*/ 0 w 950599"/>
              <a:gd name="connsiteY9" fmla="*/ 634933 h 635318"/>
              <a:gd name="connsiteX10" fmla="*/ 0 w 950599"/>
              <a:gd name="connsiteY10" fmla="*/ 459003 h 635318"/>
              <a:gd name="connsiteX11" fmla="*/ 0 w 950599"/>
              <a:gd name="connsiteY11" fmla="*/ 459002 h 635318"/>
              <a:gd name="connsiteX12" fmla="*/ 1 w 950599"/>
              <a:gd name="connsiteY12" fmla="*/ 459003 h 635318"/>
              <a:gd name="connsiteX13" fmla="*/ 791384 w 950599"/>
              <a:gd name="connsiteY13" fmla="*/ 0 h 63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0599" h="635318">
                <a:moveTo>
                  <a:pt x="791384" y="0"/>
                </a:moveTo>
                <a:lnTo>
                  <a:pt x="791384" y="8264"/>
                </a:lnTo>
                <a:lnTo>
                  <a:pt x="795959" y="5611"/>
                </a:lnTo>
                <a:lnTo>
                  <a:pt x="950599" y="95302"/>
                </a:lnTo>
                <a:lnTo>
                  <a:pt x="915925" y="152376"/>
                </a:lnTo>
                <a:cubicBezTo>
                  <a:pt x="896240" y="181514"/>
                  <a:pt x="875190" y="209653"/>
                  <a:pt x="852867" y="236702"/>
                </a:cubicBezTo>
                <a:lnTo>
                  <a:pt x="791384" y="304350"/>
                </a:lnTo>
                <a:lnTo>
                  <a:pt x="782169" y="314489"/>
                </a:lnTo>
                <a:cubicBezTo>
                  <a:pt x="583945" y="512714"/>
                  <a:pt x="310101" y="635318"/>
                  <a:pt x="7620" y="635318"/>
                </a:cubicBezTo>
                <a:lnTo>
                  <a:pt x="0" y="634933"/>
                </a:lnTo>
                <a:lnTo>
                  <a:pt x="0" y="459003"/>
                </a:lnTo>
                <a:lnTo>
                  <a:pt x="0" y="459002"/>
                </a:lnTo>
                <a:lnTo>
                  <a:pt x="1" y="459003"/>
                </a:lnTo>
                <a:lnTo>
                  <a:pt x="791384" y="0"/>
                </a:lnTo>
                <a:close/>
              </a:path>
            </a:pathLst>
          </a:custGeom>
          <a:solidFill>
            <a:srgbClr val="99FF66"/>
          </a:solidFill>
          <a:ln>
            <a:noFill/>
          </a:ln>
          <a:effectLst>
            <a:innerShdw blurRad="63500" dist="50800" dir="2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73"/>
          </a:p>
        </p:txBody>
      </p:sp>
      <p:cxnSp>
        <p:nvCxnSpPr>
          <p:cNvPr id="33" name="Connector: Elbow 32">
            <a:extLst>
              <a:ext uri="{FF2B5EF4-FFF2-40B4-BE49-F238E27FC236}">
                <a16:creationId xmlns:a16="http://schemas.microsoft.com/office/drawing/2014/main" id="{5F31A74B-03A6-41A7-8C7D-7A260A6E97E2}"/>
              </a:ext>
            </a:extLst>
          </p:cNvPr>
          <p:cNvCxnSpPr>
            <a:cxnSpLocks/>
          </p:cNvCxnSpPr>
          <p:nvPr/>
        </p:nvCxnSpPr>
        <p:spPr>
          <a:xfrm rot="10800000">
            <a:off x="5284470" y="771630"/>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C658BCC0-52DC-4EAC-90A4-64F4A48930B5}"/>
              </a:ext>
            </a:extLst>
          </p:cNvPr>
          <p:cNvSpPr/>
          <p:nvPr/>
        </p:nvSpPr>
        <p:spPr>
          <a:xfrm>
            <a:off x="3348990" y="47558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onnector: Elbow 34">
            <a:extLst>
              <a:ext uri="{FF2B5EF4-FFF2-40B4-BE49-F238E27FC236}">
                <a16:creationId xmlns:a16="http://schemas.microsoft.com/office/drawing/2014/main" id="{73C7EA77-C775-45E1-A760-7BE2AC29E0CB}"/>
              </a:ext>
            </a:extLst>
          </p:cNvPr>
          <p:cNvCxnSpPr>
            <a:cxnSpLocks/>
          </p:cNvCxnSpPr>
          <p:nvPr/>
        </p:nvCxnSpPr>
        <p:spPr>
          <a:xfrm rot="10800000">
            <a:off x="4673859" y="1840684"/>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55AA3BB2-2C6C-4DBD-A301-DA956D86FA29}"/>
              </a:ext>
            </a:extLst>
          </p:cNvPr>
          <p:cNvCxnSpPr>
            <a:cxnSpLocks/>
          </p:cNvCxnSpPr>
          <p:nvPr/>
        </p:nvCxnSpPr>
        <p:spPr>
          <a:xfrm rot="10800000">
            <a:off x="4058947" y="29222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F33FD81-39ED-4757-B556-4BF5BB149EBB}"/>
              </a:ext>
            </a:extLst>
          </p:cNvPr>
          <p:cNvCxnSpPr>
            <a:cxnSpLocks/>
          </p:cNvCxnSpPr>
          <p:nvPr/>
        </p:nvCxnSpPr>
        <p:spPr>
          <a:xfrm rot="10800000">
            <a:off x="7678094" y="3969099"/>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2AE52E96-CD4D-4A7B-A070-52B498E04335}"/>
              </a:ext>
            </a:extLst>
          </p:cNvPr>
          <p:cNvCxnSpPr>
            <a:cxnSpLocks/>
          </p:cNvCxnSpPr>
          <p:nvPr/>
        </p:nvCxnSpPr>
        <p:spPr>
          <a:xfrm rot="10800000">
            <a:off x="7057686" y="5030992"/>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00B11DF8-A293-4036-A586-EB1D0556386A}"/>
              </a:ext>
            </a:extLst>
          </p:cNvPr>
          <p:cNvCxnSpPr>
            <a:cxnSpLocks/>
          </p:cNvCxnSpPr>
          <p:nvPr/>
        </p:nvCxnSpPr>
        <p:spPr>
          <a:xfrm rot="10800000">
            <a:off x="6426456" y="6105646"/>
            <a:ext cx="1148080" cy="330986"/>
          </a:xfrm>
          <a:prstGeom prst="bentConnector3">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EF8DCE1-F939-430A-974F-AEDFA83E0613}"/>
              </a:ext>
            </a:extLst>
          </p:cNvPr>
          <p:cNvSpPr/>
          <p:nvPr/>
        </p:nvSpPr>
        <p:spPr>
          <a:xfrm>
            <a:off x="2730326" y="1544067"/>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A0A2FC9-DA13-4A0F-8748-086A59805721}"/>
              </a:ext>
            </a:extLst>
          </p:cNvPr>
          <p:cNvSpPr/>
          <p:nvPr/>
        </p:nvSpPr>
        <p:spPr>
          <a:xfrm>
            <a:off x="8842579" y="4003469"/>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0221159-1856-4AD4-95DF-A96735C5121F}"/>
              </a:ext>
            </a:extLst>
          </p:cNvPr>
          <p:cNvSpPr/>
          <p:nvPr/>
        </p:nvSpPr>
        <p:spPr>
          <a:xfrm>
            <a:off x="2122433" y="2625683"/>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5A0D5C1B-03D4-4071-8C9E-6B402409517F}"/>
              </a:ext>
            </a:extLst>
          </p:cNvPr>
          <p:cNvSpPr/>
          <p:nvPr/>
        </p:nvSpPr>
        <p:spPr>
          <a:xfrm>
            <a:off x="8205766" y="5051878"/>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53CEA714-1B86-4BCF-8BE2-F36729AF0E14}"/>
              </a:ext>
            </a:extLst>
          </p:cNvPr>
          <p:cNvSpPr/>
          <p:nvPr/>
        </p:nvSpPr>
        <p:spPr>
          <a:xfrm>
            <a:off x="7574536" y="6126902"/>
            <a:ext cx="1935480" cy="593232"/>
          </a:xfrm>
          <a:prstGeom prst="roundRect">
            <a:avLst>
              <a:gd name="adj" fmla="val 5000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Graphic 44" descr="Bullseye with solid fill">
            <a:extLst>
              <a:ext uri="{FF2B5EF4-FFF2-40B4-BE49-F238E27FC236}">
                <a16:creationId xmlns:a16="http://schemas.microsoft.com/office/drawing/2014/main" id="{39E46765-30FC-41F7-8566-A50A1CE654E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8889" y="5511966"/>
            <a:ext cx="540000" cy="540000"/>
          </a:xfrm>
          <a:prstGeom prst="rect">
            <a:avLst/>
          </a:prstGeom>
          <a:effectLst>
            <a:outerShdw blurRad="50800" dist="266700" dir="3000000" algn="tl" rotWithShape="0">
              <a:schemeClr val="tx1">
                <a:alpha val="31000"/>
              </a:schemeClr>
            </a:outerShdw>
          </a:effectLst>
        </p:spPr>
      </p:pic>
      <p:pic>
        <p:nvPicPr>
          <p:cNvPr id="46" name="Graphic 45" descr="Bar graph with upward trend with solid fill">
            <a:extLst>
              <a:ext uri="{FF2B5EF4-FFF2-40B4-BE49-F238E27FC236}">
                <a16:creationId xmlns:a16="http://schemas.microsoft.com/office/drawing/2014/main" id="{4B568A1D-6739-4133-9E8C-BD3AF7C09E7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8542" y="4432128"/>
            <a:ext cx="540000" cy="540000"/>
          </a:xfrm>
          <a:prstGeom prst="rect">
            <a:avLst/>
          </a:prstGeom>
          <a:effectLst>
            <a:outerShdw blurRad="50800" dist="330200" dir="2400000" algn="tl" rotWithShape="0">
              <a:prstClr val="black">
                <a:alpha val="40000"/>
              </a:prstClr>
            </a:outerShdw>
          </a:effectLst>
        </p:spPr>
      </p:pic>
      <p:pic>
        <p:nvPicPr>
          <p:cNvPr id="47" name="Graphic 46" descr="Stopwatch with solid fill">
            <a:extLst>
              <a:ext uri="{FF2B5EF4-FFF2-40B4-BE49-F238E27FC236}">
                <a16:creationId xmlns:a16="http://schemas.microsoft.com/office/drawing/2014/main" id="{D9530905-13E8-4695-BFF9-3B11821490C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8163" y="3316963"/>
            <a:ext cx="540000" cy="540000"/>
          </a:xfrm>
          <a:prstGeom prst="rect">
            <a:avLst/>
          </a:prstGeom>
          <a:effectLst>
            <a:outerShdw blurRad="50800" dist="292100" dir="1800000" algn="tl" rotWithShape="0">
              <a:prstClr val="black">
                <a:alpha val="40000"/>
              </a:prstClr>
            </a:outerShdw>
          </a:effectLst>
        </p:spPr>
      </p:pic>
      <p:pic>
        <p:nvPicPr>
          <p:cNvPr id="48" name="Graphic 47" descr="Single gear with solid fill">
            <a:extLst>
              <a:ext uri="{FF2B5EF4-FFF2-40B4-BE49-F238E27FC236}">
                <a16:creationId xmlns:a16="http://schemas.microsoft.com/office/drawing/2014/main" id="{AFF084EB-A625-4679-9005-E608FDAD3FB5}"/>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90165" y="3347081"/>
            <a:ext cx="540000" cy="540000"/>
          </a:xfrm>
          <a:prstGeom prst="rect">
            <a:avLst/>
          </a:prstGeom>
          <a:effectLst>
            <a:outerShdw blurRad="50800" dist="266700" dir="1800000" algn="tl" rotWithShape="0">
              <a:prstClr val="black">
                <a:alpha val="40000"/>
              </a:prstClr>
            </a:outerShdw>
          </a:effectLst>
        </p:spPr>
      </p:pic>
      <p:pic>
        <p:nvPicPr>
          <p:cNvPr id="49" name="Graphic 48" descr="Magnifying glass with solid fill">
            <a:extLst>
              <a:ext uri="{FF2B5EF4-FFF2-40B4-BE49-F238E27FC236}">
                <a16:creationId xmlns:a16="http://schemas.microsoft.com/office/drawing/2014/main" id="{06979707-E88A-4C93-AFA1-30A21E2915B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2681" y="2247627"/>
            <a:ext cx="540000" cy="540000"/>
          </a:xfrm>
          <a:prstGeom prst="rect">
            <a:avLst/>
          </a:prstGeom>
          <a:effectLst>
            <a:outerShdw blurRad="50800" dist="177800" dir="1800000" algn="tl" rotWithShape="0">
              <a:prstClr val="black">
                <a:alpha val="40000"/>
              </a:prstClr>
            </a:outerShdw>
          </a:effectLst>
        </p:spPr>
      </p:pic>
      <p:pic>
        <p:nvPicPr>
          <p:cNvPr id="50" name="Graphic 49" descr="Lightbulb with solid fill">
            <a:extLst>
              <a:ext uri="{FF2B5EF4-FFF2-40B4-BE49-F238E27FC236}">
                <a16:creationId xmlns:a16="http://schemas.microsoft.com/office/drawing/2014/main" id="{9D0F1E9D-77B1-47A2-9965-7EF8757022A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99461" y="1100857"/>
            <a:ext cx="540000" cy="540000"/>
          </a:xfrm>
          <a:prstGeom prst="rect">
            <a:avLst/>
          </a:prstGeom>
          <a:effectLst>
            <a:outerShdw blurRad="50800" dist="190500" dir="2400000" algn="tl" rotWithShape="0">
              <a:prstClr val="black">
                <a:alpha val="40000"/>
              </a:prstClr>
            </a:outerShdw>
          </a:effectLst>
        </p:spPr>
      </p:pic>
      <p:sp>
        <p:nvSpPr>
          <p:cNvPr id="51" name="TextBox 50">
            <a:extLst>
              <a:ext uri="{FF2B5EF4-FFF2-40B4-BE49-F238E27FC236}">
                <a16:creationId xmlns:a16="http://schemas.microsoft.com/office/drawing/2014/main" id="{F663FCDC-2679-4560-B2BF-AB5965A0EE4F}"/>
              </a:ext>
            </a:extLst>
          </p:cNvPr>
          <p:cNvSpPr txBox="1"/>
          <p:nvPr/>
        </p:nvSpPr>
        <p:spPr>
          <a:xfrm>
            <a:off x="7151270" y="1704038"/>
            <a:ext cx="35779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01</a:t>
            </a:r>
          </a:p>
        </p:txBody>
      </p:sp>
      <p:sp>
        <p:nvSpPr>
          <p:cNvPr id="52" name="TextBox 51">
            <a:extLst>
              <a:ext uri="{FF2B5EF4-FFF2-40B4-BE49-F238E27FC236}">
                <a16:creationId xmlns:a16="http://schemas.microsoft.com/office/drawing/2014/main" id="{83B9310E-43E4-43F4-80A4-AACA8D4FD77D}"/>
              </a:ext>
            </a:extLst>
          </p:cNvPr>
          <p:cNvSpPr txBox="1"/>
          <p:nvPr/>
        </p:nvSpPr>
        <p:spPr>
          <a:xfrm>
            <a:off x="6747798" y="2338401"/>
            <a:ext cx="393056"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02</a:t>
            </a:r>
          </a:p>
        </p:txBody>
      </p:sp>
      <p:sp>
        <p:nvSpPr>
          <p:cNvPr id="53" name="TextBox 52">
            <a:extLst>
              <a:ext uri="{FF2B5EF4-FFF2-40B4-BE49-F238E27FC236}">
                <a16:creationId xmlns:a16="http://schemas.microsoft.com/office/drawing/2014/main" id="{55D71D65-0147-4631-82E1-BD82953684EA}"/>
              </a:ext>
            </a:extLst>
          </p:cNvPr>
          <p:cNvSpPr txBox="1"/>
          <p:nvPr/>
        </p:nvSpPr>
        <p:spPr>
          <a:xfrm>
            <a:off x="5737042" y="4492695"/>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05</a:t>
            </a:r>
          </a:p>
        </p:txBody>
      </p:sp>
      <p:sp>
        <p:nvSpPr>
          <p:cNvPr id="54" name="TextBox 53">
            <a:extLst>
              <a:ext uri="{FF2B5EF4-FFF2-40B4-BE49-F238E27FC236}">
                <a16:creationId xmlns:a16="http://schemas.microsoft.com/office/drawing/2014/main" id="{84A341CB-ED85-4BF4-8F62-7C18A1E39D94}"/>
              </a:ext>
            </a:extLst>
          </p:cNvPr>
          <p:cNvSpPr txBox="1"/>
          <p:nvPr/>
        </p:nvSpPr>
        <p:spPr>
          <a:xfrm>
            <a:off x="7109592" y="2980756"/>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03</a:t>
            </a:r>
          </a:p>
        </p:txBody>
      </p:sp>
      <p:sp>
        <p:nvSpPr>
          <p:cNvPr id="55" name="TextBox 54">
            <a:extLst>
              <a:ext uri="{FF2B5EF4-FFF2-40B4-BE49-F238E27FC236}">
                <a16:creationId xmlns:a16="http://schemas.microsoft.com/office/drawing/2014/main" id="{56754B27-32F0-44BE-B6AF-981570202F1C}"/>
              </a:ext>
            </a:extLst>
          </p:cNvPr>
          <p:cNvSpPr txBox="1"/>
          <p:nvPr/>
        </p:nvSpPr>
        <p:spPr>
          <a:xfrm>
            <a:off x="5328835" y="3831752"/>
            <a:ext cx="405880"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04</a:t>
            </a:r>
          </a:p>
        </p:txBody>
      </p:sp>
      <p:sp>
        <p:nvSpPr>
          <p:cNvPr id="56" name="TextBox 55">
            <a:extLst>
              <a:ext uri="{FF2B5EF4-FFF2-40B4-BE49-F238E27FC236}">
                <a16:creationId xmlns:a16="http://schemas.microsoft.com/office/drawing/2014/main" id="{0F703032-4DFE-4B25-8847-23F5806318F6}"/>
              </a:ext>
            </a:extLst>
          </p:cNvPr>
          <p:cNvSpPr txBox="1"/>
          <p:nvPr/>
        </p:nvSpPr>
        <p:spPr>
          <a:xfrm>
            <a:off x="5377061" y="5109837"/>
            <a:ext cx="396262" cy="338554"/>
          </a:xfrm>
          <a:prstGeom prst="rect">
            <a:avLst/>
          </a:prstGeom>
          <a:noFill/>
        </p:spPr>
        <p:txBody>
          <a:bodyPr wrap="none" rtlCol="0">
            <a:spAutoFit/>
          </a:bodyPr>
          <a:lstStyle/>
          <a:p>
            <a:r>
              <a:rPr lang="en-GB" sz="1600" b="1" dirty="0">
                <a:solidFill>
                  <a:schemeClr val="bg1"/>
                </a:solidFill>
                <a:effectLst>
                  <a:outerShdw blurRad="50800" dist="38100" dir="2700000" sx="105000" sy="105000" algn="tl" rotWithShape="0">
                    <a:prstClr val="black">
                      <a:alpha val="66000"/>
                    </a:prstClr>
                  </a:outerShdw>
                </a:effectLst>
                <a:latin typeface="EuroStyle" panose="02027200000000000000" pitchFamily="18" charset="0"/>
              </a:rPr>
              <a:t>06</a:t>
            </a:r>
          </a:p>
        </p:txBody>
      </p:sp>
      <p:sp>
        <p:nvSpPr>
          <p:cNvPr id="57" name="TextBox 56">
            <a:extLst>
              <a:ext uri="{FF2B5EF4-FFF2-40B4-BE49-F238E27FC236}">
                <a16:creationId xmlns:a16="http://schemas.microsoft.com/office/drawing/2014/main" id="{C511BFB5-EEAD-4CA1-979C-CC71A3834622}"/>
              </a:ext>
            </a:extLst>
          </p:cNvPr>
          <p:cNvSpPr txBox="1"/>
          <p:nvPr/>
        </p:nvSpPr>
        <p:spPr>
          <a:xfrm>
            <a:off x="7898512" y="108973"/>
            <a:ext cx="4338695" cy="2616101"/>
          </a:xfrm>
          <a:prstGeom prst="rect">
            <a:avLst/>
          </a:prstGeom>
          <a:noFill/>
        </p:spPr>
        <p:txBody>
          <a:bodyPr wrap="square" rtlCol="0">
            <a:spAutoFit/>
          </a:bodyPr>
          <a:lstStyle/>
          <a:p>
            <a:pPr algn="ctr"/>
            <a:r>
              <a:rPr lang="en-GB" sz="4400" b="1" spc="300" dirty="0">
                <a:solidFill>
                  <a:schemeClr val="bg1"/>
                </a:solidFill>
                <a:latin typeface="EuroStyle" panose="02027200000000000000" pitchFamily="18" charset="0"/>
              </a:rPr>
              <a:t>Information management and security </a:t>
            </a:r>
            <a:r>
              <a:rPr lang="en-GB" sz="3200" b="1" spc="300" dirty="0">
                <a:solidFill>
                  <a:schemeClr val="bg1"/>
                </a:solidFill>
                <a:latin typeface="EuroStyle" panose="02027200000000000000" pitchFamily="18" charset="0"/>
              </a:rPr>
              <a:t>Week 2</a:t>
            </a:r>
          </a:p>
        </p:txBody>
      </p:sp>
      <p:sp>
        <p:nvSpPr>
          <p:cNvPr id="58" name="TextBox 57">
            <a:extLst>
              <a:ext uri="{FF2B5EF4-FFF2-40B4-BE49-F238E27FC236}">
                <a16:creationId xmlns:a16="http://schemas.microsoft.com/office/drawing/2014/main" id="{DE6C5A3C-32EF-4195-8A42-ECEC36D1B91E}"/>
              </a:ext>
            </a:extLst>
          </p:cNvPr>
          <p:cNvSpPr txBox="1"/>
          <p:nvPr/>
        </p:nvSpPr>
        <p:spPr>
          <a:xfrm>
            <a:off x="3402826" y="517115"/>
            <a:ext cx="1794516" cy="461665"/>
          </a:xfrm>
          <a:prstGeom prst="rect">
            <a:avLst/>
          </a:prstGeom>
          <a:noFill/>
        </p:spPr>
        <p:txBody>
          <a:bodyPr wrap="square" rtlCol="0">
            <a:spAutoFit/>
          </a:bodyPr>
          <a:lstStyle/>
          <a:p>
            <a:pPr algn="ctr"/>
            <a:r>
              <a:rPr lang="en-GB" sz="2400" b="1" spc="300" dirty="0">
                <a:solidFill>
                  <a:schemeClr val="bg1"/>
                </a:solidFill>
                <a:latin typeface="EuroStyle" panose="02027200000000000000" pitchFamily="18" charset="0"/>
              </a:rPr>
              <a:t>Intro</a:t>
            </a:r>
          </a:p>
        </p:txBody>
      </p:sp>
      <p:sp>
        <p:nvSpPr>
          <p:cNvPr id="59" name="TextBox 58">
            <a:extLst>
              <a:ext uri="{FF2B5EF4-FFF2-40B4-BE49-F238E27FC236}">
                <a16:creationId xmlns:a16="http://schemas.microsoft.com/office/drawing/2014/main" id="{1F1E1CA2-8B22-4EBC-A8B3-4E1D4101D87E}"/>
              </a:ext>
            </a:extLst>
          </p:cNvPr>
          <p:cNvSpPr txBox="1"/>
          <p:nvPr/>
        </p:nvSpPr>
        <p:spPr>
          <a:xfrm>
            <a:off x="3019444" y="1601899"/>
            <a:ext cx="1253869"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Monday</a:t>
            </a:r>
            <a:endParaRPr lang="en-GB" spc="300" dirty="0">
              <a:solidFill>
                <a:schemeClr val="bg1"/>
              </a:solidFill>
              <a:latin typeface="EuroStyle" panose="02027200000000000000" pitchFamily="18" charset="0"/>
            </a:endParaRPr>
          </a:p>
        </p:txBody>
      </p:sp>
      <p:sp>
        <p:nvSpPr>
          <p:cNvPr id="60" name="TextBox 59">
            <a:extLst>
              <a:ext uri="{FF2B5EF4-FFF2-40B4-BE49-F238E27FC236}">
                <a16:creationId xmlns:a16="http://schemas.microsoft.com/office/drawing/2014/main" id="{ACF09B4E-41D8-4B56-8174-5E60E938E8D6}"/>
              </a:ext>
            </a:extLst>
          </p:cNvPr>
          <p:cNvSpPr txBox="1"/>
          <p:nvPr/>
        </p:nvSpPr>
        <p:spPr>
          <a:xfrm>
            <a:off x="9113041" y="4053349"/>
            <a:ext cx="1464696" cy="461665"/>
          </a:xfrm>
          <a:prstGeom prst="rect">
            <a:avLst/>
          </a:prstGeom>
          <a:noFill/>
        </p:spPr>
        <p:txBody>
          <a:bodyPr wrap="none" rtlCol="0">
            <a:spAutoFit/>
          </a:bodyPr>
          <a:lstStyle/>
          <a:p>
            <a:r>
              <a:rPr lang="en-GB" sz="2400" spc="300" dirty="0">
                <a:solidFill>
                  <a:schemeClr val="accent2"/>
                </a:solidFill>
                <a:latin typeface="EuroStyle" panose="02027200000000000000" pitchFamily="18" charset="0"/>
              </a:rPr>
              <a:t>Tuesday</a:t>
            </a:r>
            <a:endParaRPr lang="en-GB" spc="300" dirty="0">
              <a:solidFill>
                <a:schemeClr val="accent2"/>
              </a:solidFill>
              <a:latin typeface="EuroStyle" panose="02027200000000000000" pitchFamily="18" charset="0"/>
            </a:endParaRPr>
          </a:p>
        </p:txBody>
      </p:sp>
      <p:sp>
        <p:nvSpPr>
          <p:cNvPr id="61" name="TextBox 60">
            <a:extLst>
              <a:ext uri="{FF2B5EF4-FFF2-40B4-BE49-F238E27FC236}">
                <a16:creationId xmlns:a16="http://schemas.microsoft.com/office/drawing/2014/main" id="{9CF244F9-7E36-42DC-B24D-59EBF30A28A1}"/>
              </a:ext>
            </a:extLst>
          </p:cNvPr>
          <p:cNvSpPr txBox="1"/>
          <p:nvPr/>
        </p:nvSpPr>
        <p:spPr>
          <a:xfrm>
            <a:off x="2147731" y="2691467"/>
            <a:ext cx="1813317"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Wednesday</a:t>
            </a:r>
            <a:endParaRPr lang="en-GB" spc="300" dirty="0">
              <a:solidFill>
                <a:schemeClr val="bg1"/>
              </a:solidFill>
              <a:latin typeface="EuroStyle" panose="02027200000000000000" pitchFamily="18" charset="0"/>
            </a:endParaRPr>
          </a:p>
        </p:txBody>
      </p:sp>
      <p:sp>
        <p:nvSpPr>
          <p:cNvPr id="62" name="TextBox 61">
            <a:extLst>
              <a:ext uri="{FF2B5EF4-FFF2-40B4-BE49-F238E27FC236}">
                <a16:creationId xmlns:a16="http://schemas.microsoft.com/office/drawing/2014/main" id="{E55572B0-0A45-4057-94BB-B759D0F7135D}"/>
              </a:ext>
            </a:extLst>
          </p:cNvPr>
          <p:cNvSpPr txBox="1"/>
          <p:nvPr/>
        </p:nvSpPr>
        <p:spPr>
          <a:xfrm>
            <a:off x="8393801" y="5117662"/>
            <a:ext cx="1479892"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Thursday</a:t>
            </a:r>
            <a:endParaRPr lang="en-GB" spc="300" dirty="0">
              <a:solidFill>
                <a:schemeClr val="bg1"/>
              </a:solidFill>
              <a:latin typeface="EuroStyle" panose="02027200000000000000" pitchFamily="18" charset="0"/>
            </a:endParaRPr>
          </a:p>
        </p:txBody>
      </p:sp>
      <p:sp>
        <p:nvSpPr>
          <p:cNvPr id="63" name="TextBox 62">
            <a:extLst>
              <a:ext uri="{FF2B5EF4-FFF2-40B4-BE49-F238E27FC236}">
                <a16:creationId xmlns:a16="http://schemas.microsoft.com/office/drawing/2014/main" id="{282655B6-90CA-4328-86FC-0793928AD5CE}"/>
              </a:ext>
            </a:extLst>
          </p:cNvPr>
          <p:cNvSpPr txBox="1"/>
          <p:nvPr/>
        </p:nvSpPr>
        <p:spPr>
          <a:xfrm>
            <a:off x="7976602" y="6192686"/>
            <a:ext cx="1043876" cy="461665"/>
          </a:xfrm>
          <a:prstGeom prst="rect">
            <a:avLst/>
          </a:prstGeom>
          <a:noFill/>
        </p:spPr>
        <p:txBody>
          <a:bodyPr wrap="none" rtlCol="0">
            <a:spAutoFit/>
          </a:bodyPr>
          <a:lstStyle/>
          <a:p>
            <a:r>
              <a:rPr lang="en-GB" sz="2400" spc="300" dirty="0">
                <a:solidFill>
                  <a:schemeClr val="bg1"/>
                </a:solidFill>
                <a:latin typeface="EuroStyle" panose="02027200000000000000" pitchFamily="18" charset="0"/>
              </a:rPr>
              <a:t>Friday</a:t>
            </a:r>
            <a:endParaRPr lang="en-GB" spc="300" dirty="0">
              <a:solidFill>
                <a:schemeClr val="bg1"/>
              </a:solidFill>
              <a:latin typeface="EuroStyle" panose="02027200000000000000" pitchFamily="18" charset="0"/>
            </a:endParaRPr>
          </a:p>
        </p:txBody>
      </p:sp>
    </p:spTree>
    <p:extLst>
      <p:ext uri="{BB962C8B-B14F-4D97-AF65-F5344CB8AC3E}">
        <p14:creationId xmlns:p14="http://schemas.microsoft.com/office/powerpoint/2010/main" val="1120319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2DBF-AF20-49C9-B508-D70443D12D8C}"/>
              </a:ext>
            </a:extLst>
          </p:cNvPr>
          <p:cNvSpPr>
            <a:spLocks noGrp="1"/>
          </p:cNvSpPr>
          <p:nvPr>
            <p:ph type="title"/>
          </p:nvPr>
        </p:nvSpPr>
        <p:spPr/>
        <p:txBody>
          <a:bodyPr/>
          <a:lstStyle/>
          <a:p>
            <a:r>
              <a:rPr lang="en-GB" dirty="0"/>
              <a:t>OSINT – what is it?</a:t>
            </a:r>
          </a:p>
        </p:txBody>
      </p:sp>
      <p:sp>
        <p:nvSpPr>
          <p:cNvPr id="3" name="Content Placeholder 2">
            <a:extLst>
              <a:ext uri="{FF2B5EF4-FFF2-40B4-BE49-F238E27FC236}">
                <a16:creationId xmlns:a16="http://schemas.microsoft.com/office/drawing/2014/main" id="{3055EF58-517B-4DB6-A6D2-67BC8B1CC444}"/>
              </a:ext>
            </a:extLst>
          </p:cNvPr>
          <p:cNvSpPr>
            <a:spLocks noGrp="1"/>
          </p:cNvSpPr>
          <p:nvPr>
            <p:ph idx="1"/>
          </p:nvPr>
        </p:nvSpPr>
        <p:spPr>
          <a:xfrm>
            <a:off x="838199" y="1825625"/>
            <a:ext cx="5555286" cy="4351338"/>
          </a:xfrm>
        </p:spPr>
        <p:txBody>
          <a:bodyPr/>
          <a:lstStyle/>
          <a:p>
            <a:r>
              <a:rPr lang="en-GB" dirty="0"/>
              <a:t>As time has passed, the value of knowing more than your competitors has become not only increased, it has become a necessity. </a:t>
            </a:r>
          </a:p>
          <a:p>
            <a:r>
              <a:rPr lang="en-GB" dirty="0"/>
              <a:t>Consider searching twitter for </a:t>
            </a:r>
            <a:r>
              <a:rPr lang="en-GB" b="1" dirty="0"/>
              <a:t>#ukraineosint </a:t>
            </a:r>
            <a:r>
              <a:rPr lang="en-GB" dirty="0"/>
              <a:t>or </a:t>
            </a:r>
            <a:r>
              <a:rPr lang="en-GB" b="1" dirty="0"/>
              <a:t>#osintUkraine </a:t>
            </a:r>
          </a:p>
        </p:txBody>
      </p:sp>
      <p:pic>
        <p:nvPicPr>
          <p:cNvPr id="5" name="Picture 4">
            <a:extLst>
              <a:ext uri="{FF2B5EF4-FFF2-40B4-BE49-F238E27FC236}">
                <a16:creationId xmlns:a16="http://schemas.microsoft.com/office/drawing/2014/main" id="{D5D28B58-C026-4AAC-A1C1-2FA950FDDF45}"/>
              </a:ext>
            </a:extLst>
          </p:cNvPr>
          <p:cNvPicPr>
            <a:picLocks noChangeAspect="1"/>
          </p:cNvPicPr>
          <p:nvPr/>
        </p:nvPicPr>
        <p:blipFill>
          <a:blip r:embed="rId2"/>
          <a:stretch>
            <a:fillRect/>
          </a:stretch>
        </p:blipFill>
        <p:spPr>
          <a:xfrm>
            <a:off x="7451752" y="797355"/>
            <a:ext cx="3546078" cy="5934649"/>
          </a:xfrm>
          <a:prstGeom prst="rect">
            <a:avLst/>
          </a:prstGeom>
        </p:spPr>
      </p:pic>
    </p:spTree>
    <p:extLst>
      <p:ext uri="{BB962C8B-B14F-4D97-AF65-F5344CB8AC3E}">
        <p14:creationId xmlns:p14="http://schemas.microsoft.com/office/powerpoint/2010/main" val="2106021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48F7-00C3-4DCC-8C0A-F7660CC8D9A3}"/>
              </a:ext>
            </a:extLst>
          </p:cNvPr>
          <p:cNvSpPr>
            <a:spLocks noGrp="1"/>
          </p:cNvSpPr>
          <p:nvPr>
            <p:ph type="title"/>
          </p:nvPr>
        </p:nvSpPr>
        <p:spPr/>
        <p:txBody>
          <a:bodyPr/>
          <a:lstStyle/>
          <a:p>
            <a:r>
              <a:rPr lang="en-GB" dirty="0"/>
              <a:t>OSINT – A real world example</a:t>
            </a:r>
          </a:p>
        </p:txBody>
      </p:sp>
      <p:sp>
        <p:nvSpPr>
          <p:cNvPr id="3" name="Content Placeholder 2">
            <a:extLst>
              <a:ext uri="{FF2B5EF4-FFF2-40B4-BE49-F238E27FC236}">
                <a16:creationId xmlns:a16="http://schemas.microsoft.com/office/drawing/2014/main" id="{9482F5F5-65F7-4634-BA7E-9E0EB6459228}"/>
              </a:ext>
            </a:extLst>
          </p:cNvPr>
          <p:cNvSpPr>
            <a:spLocks noGrp="1"/>
          </p:cNvSpPr>
          <p:nvPr>
            <p:ph idx="1"/>
          </p:nvPr>
        </p:nvSpPr>
        <p:spPr>
          <a:xfrm>
            <a:off x="838200" y="1825625"/>
            <a:ext cx="9344558" cy="4351338"/>
          </a:xfrm>
        </p:spPr>
        <p:txBody>
          <a:bodyPr/>
          <a:lstStyle/>
          <a:p>
            <a:r>
              <a:rPr lang="en-GB" dirty="0"/>
              <a:t>Australia’s ABC TV Network conducted an investigation into China’s </a:t>
            </a:r>
            <a:r>
              <a:rPr lang="en-GB" dirty="0" err="1"/>
              <a:t>Uigher</a:t>
            </a:r>
            <a:r>
              <a:rPr lang="en-GB" dirty="0"/>
              <a:t> “</a:t>
            </a:r>
            <a:r>
              <a:rPr lang="en-GB" dirty="0" err="1"/>
              <a:t>reeducation</a:t>
            </a:r>
            <a:r>
              <a:rPr lang="en-GB" dirty="0"/>
              <a:t>” camps using OSINT techniques, such as freely available satellite imagery and documented their findings here:</a:t>
            </a:r>
          </a:p>
        </p:txBody>
      </p:sp>
      <p:pic>
        <p:nvPicPr>
          <p:cNvPr id="5" name="Picture 4">
            <a:extLst>
              <a:ext uri="{FF2B5EF4-FFF2-40B4-BE49-F238E27FC236}">
                <a16:creationId xmlns:a16="http://schemas.microsoft.com/office/drawing/2014/main" id="{8E9F49C6-9E0F-4DA4-9F8B-1D33AF66B07B}"/>
              </a:ext>
            </a:extLst>
          </p:cNvPr>
          <p:cNvPicPr>
            <a:picLocks noChangeAspect="1"/>
          </p:cNvPicPr>
          <p:nvPr/>
        </p:nvPicPr>
        <p:blipFill>
          <a:blip r:embed="rId2"/>
          <a:stretch>
            <a:fillRect/>
          </a:stretch>
        </p:blipFill>
        <p:spPr>
          <a:xfrm>
            <a:off x="5303522" y="3102897"/>
            <a:ext cx="6375782" cy="3209003"/>
          </a:xfrm>
          <a:prstGeom prst="rect">
            <a:avLst/>
          </a:prstGeom>
        </p:spPr>
      </p:pic>
      <p:sp>
        <p:nvSpPr>
          <p:cNvPr id="6" name="TextBox 5">
            <a:extLst>
              <a:ext uri="{FF2B5EF4-FFF2-40B4-BE49-F238E27FC236}">
                <a16:creationId xmlns:a16="http://schemas.microsoft.com/office/drawing/2014/main" id="{C16E2A91-7676-4544-9B1E-F361738FF916}"/>
              </a:ext>
            </a:extLst>
          </p:cNvPr>
          <p:cNvSpPr txBox="1"/>
          <p:nvPr/>
        </p:nvSpPr>
        <p:spPr>
          <a:xfrm>
            <a:off x="629740" y="4107233"/>
            <a:ext cx="4615891" cy="1200329"/>
          </a:xfrm>
          <a:prstGeom prst="rect">
            <a:avLst/>
          </a:prstGeom>
          <a:noFill/>
        </p:spPr>
        <p:txBody>
          <a:bodyPr wrap="square" rtlCol="0">
            <a:spAutoFit/>
          </a:bodyPr>
          <a:lstStyle/>
          <a:p>
            <a:r>
              <a:rPr lang="en-GB" dirty="0">
                <a:hlinkClick r:id="rId3"/>
              </a:rPr>
              <a:t>https://www.abc.net.au/news/2018-11-01/satellite-images-expose-chinas-network-of-re-education-camps</a:t>
            </a:r>
            <a:r>
              <a:rPr lang="en-GB" dirty="0">
                <a:hlinkClick r:id="rId4"/>
              </a:rPr>
              <a:t>/10432924</a:t>
            </a:r>
            <a:r>
              <a:rPr lang="en-GB" dirty="0"/>
              <a:t> </a:t>
            </a:r>
          </a:p>
          <a:p>
            <a:endParaRPr lang="en-GB" dirty="0"/>
          </a:p>
        </p:txBody>
      </p:sp>
    </p:spTree>
    <p:extLst>
      <p:ext uri="{BB962C8B-B14F-4D97-AF65-F5344CB8AC3E}">
        <p14:creationId xmlns:p14="http://schemas.microsoft.com/office/powerpoint/2010/main" val="2843515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238F-13C4-6F33-D652-F28B72721C47}"/>
              </a:ext>
            </a:extLst>
          </p:cNvPr>
          <p:cNvSpPr>
            <a:spLocks noGrp="1"/>
          </p:cNvSpPr>
          <p:nvPr>
            <p:ph type="title"/>
          </p:nvPr>
        </p:nvSpPr>
        <p:spPr/>
        <p:txBody>
          <a:bodyPr>
            <a:normAutofit/>
          </a:bodyPr>
          <a:lstStyle/>
          <a:p>
            <a:r>
              <a:rPr lang="en-US" sz="4000" dirty="0"/>
              <a:t>OSINT – Finding the B21 (not that it was hidden)</a:t>
            </a:r>
          </a:p>
        </p:txBody>
      </p:sp>
      <p:sp>
        <p:nvSpPr>
          <p:cNvPr id="3" name="Content Placeholder 2">
            <a:extLst>
              <a:ext uri="{FF2B5EF4-FFF2-40B4-BE49-F238E27FC236}">
                <a16:creationId xmlns:a16="http://schemas.microsoft.com/office/drawing/2014/main" id="{008362BC-537D-80F5-59EF-0281D1E0F8DA}"/>
              </a:ext>
            </a:extLst>
          </p:cNvPr>
          <p:cNvSpPr>
            <a:spLocks noGrp="1"/>
          </p:cNvSpPr>
          <p:nvPr>
            <p:ph idx="1"/>
          </p:nvPr>
        </p:nvSpPr>
        <p:spPr>
          <a:xfrm>
            <a:off x="838200" y="1825625"/>
            <a:ext cx="4886849" cy="4469158"/>
          </a:xfrm>
        </p:spPr>
        <p:txBody>
          <a:bodyPr/>
          <a:lstStyle/>
          <a:p>
            <a:pPr marL="0" indent="0" algn="ctr">
              <a:buNone/>
            </a:pPr>
            <a:r>
              <a:rPr lang="en-GB" sz="3600" dirty="0">
                <a:effectLst/>
              </a:rPr>
              <a:t>OSINT in action</a:t>
            </a:r>
            <a:endParaRPr lang="en-GB" sz="3600" dirty="0">
              <a:effectLst/>
              <a:hlinkClick r:id="rId2"/>
            </a:endParaRPr>
          </a:p>
          <a:p>
            <a:endParaRPr lang="en-GB" dirty="0">
              <a:hlinkClick r:id="rId2"/>
            </a:endParaRPr>
          </a:p>
          <a:p>
            <a:r>
              <a:rPr lang="en-GB" dirty="0">
                <a:effectLst/>
                <a:hlinkClick r:id="rId2"/>
              </a:rPr>
              <a:t>https://twitter.com/johnmcelhone8/status/1600683623250030593?s=20&amp;t=rgd-I9oaF0VCTLKv2BmuBw</a:t>
            </a:r>
            <a:r>
              <a:rPr lang="en-GB" dirty="0">
                <a:effectLst/>
              </a:rPr>
              <a:t> </a:t>
            </a:r>
          </a:p>
          <a:p>
            <a:endParaRPr lang="en-US" dirty="0"/>
          </a:p>
        </p:txBody>
      </p:sp>
      <p:pic>
        <p:nvPicPr>
          <p:cNvPr id="7" name="Picture 6" descr="Graphical user interface, website&#10;&#10;Description automatically generated">
            <a:extLst>
              <a:ext uri="{FF2B5EF4-FFF2-40B4-BE49-F238E27FC236}">
                <a16:creationId xmlns:a16="http://schemas.microsoft.com/office/drawing/2014/main" id="{83341A1B-818E-9B5B-F483-FE14416D3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753" y="1431234"/>
            <a:ext cx="3623343" cy="5294243"/>
          </a:xfrm>
          <a:prstGeom prst="rect">
            <a:avLst/>
          </a:prstGeom>
        </p:spPr>
      </p:pic>
    </p:spTree>
    <p:extLst>
      <p:ext uri="{BB962C8B-B14F-4D97-AF65-F5344CB8AC3E}">
        <p14:creationId xmlns:p14="http://schemas.microsoft.com/office/powerpoint/2010/main" val="641353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2CE8-93C4-FC4C-1D6B-4564E75C1659}"/>
              </a:ext>
            </a:extLst>
          </p:cNvPr>
          <p:cNvSpPr>
            <a:spLocks noGrp="1"/>
          </p:cNvSpPr>
          <p:nvPr>
            <p:ph type="title"/>
          </p:nvPr>
        </p:nvSpPr>
        <p:spPr/>
        <p:txBody>
          <a:bodyPr/>
          <a:lstStyle/>
          <a:p>
            <a:r>
              <a:rPr lang="en-US" dirty="0"/>
              <a:t>OSINT Tools – Awesome OSINT</a:t>
            </a:r>
          </a:p>
        </p:txBody>
      </p:sp>
      <p:sp>
        <p:nvSpPr>
          <p:cNvPr id="3" name="Content Placeholder 2">
            <a:extLst>
              <a:ext uri="{FF2B5EF4-FFF2-40B4-BE49-F238E27FC236}">
                <a16:creationId xmlns:a16="http://schemas.microsoft.com/office/drawing/2014/main" id="{F5681CA5-157D-E5B7-73F6-50FDB5EA6710}"/>
              </a:ext>
            </a:extLst>
          </p:cNvPr>
          <p:cNvSpPr>
            <a:spLocks noGrp="1"/>
          </p:cNvSpPr>
          <p:nvPr>
            <p:ph idx="1"/>
          </p:nvPr>
        </p:nvSpPr>
        <p:spPr>
          <a:xfrm>
            <a:off x="838200" y="1825625"/>
            <a:ext cx="10009909" cy="4351338"/>
          </a:xfrm>
        </p:spPr>
        <p:txBody>
          <a:bodyPr/>
          <a:lstStyle/>
          <a:p>
            <a:r>
              <a:rPr lang="en-GB" b="0" i="0" dirty="0">
                <a:effectLst/>
              </a:rPr>
              <a:t>A curated list of amazingly awesome open source intelligence tools and resources. </a:t>
            </a:r>
            <a:r>
              <a:rPr lang="en-GB" b="0" i="0" u="none" strike="noStrike" dirty="0">
                <a:effectLst/>
                <a:hlinkClick r:id="rId2">
                  <a:extLst>
                    <a:ext uri="{A12FA001-AC4F-418D-AE19-62706E023703}">
                      <ahyp:hlinkClr xmlns:ahyp="http://schemas.microsoft.com/office/drawing/2018/hyperlinkcolor" val="tx"/>
                    </a:ext>
                  </a:extLst>
                </a:hlinkClick>
              </a:rPr>
              <a:t>Open-source intelligence (OSINT)</a:t>
            </a:r>
            <a:r>
              <a:rPr lang="en-GB" b="0" i="0" dirty="0">
                <a:effectLst/>
              </a:rPr>
              <a:t> is intelligence collected from publicly available sources. In the intelligence community (IC), the term "open" refers to overt, publicly available sources (as opposed to covert or clandestine sources)</a:t>
            </a:r>
            <a:endParaRPr lang="en-GB" dirty="0">
              <a:hlinkClick r:id="rId3">
                <a:extLst>
                  <a:ext uri="{A12FA001-AC4F-418D-AE19-62706E023703}">
                    <ahyp:hlinkClr xmlns:ahyp="http://schemas.microsoft.com/office/drawing/2018/hyperlinkcolor" val="tx"/>
                  </a:ext>
                </a:extLst>
              </a:hlinkClick>
            </a:endParaRPr>
          </a:p>
          <a:p>
            <a:endParaRPr lang="en-GB" dirty="0">
              <a:solidFill>
                <a:srgbClr val="0563C1"/>
              </a:solidFill>
              <a:hlinkClick r:id="rId3">
                <a:extLst>
                  <a:ext uri="{A12FA001-AC4F-418D-AE19-62706E023703}">
                    <ahyp:hlinkClr xmlns:ahyp="http://schemas.microsoft.com/office/drawing/2018/hyperlinkcolor" val="tx"/>
                  </a:ext>
                </a:extLst>
              </a:hlinkClick>
            </a:endParaRPr>
          </a:p>
          <a:p>
            <a:r>
              <a:rPr lang="en-GB" dirty="0">
                <a:solidFill>
                  <a:srgbClr val="0563C1"/>
                </a:solidFill>
                <a:hlinkClick r:id="rId3">
                  <a:extLst>
                    <a:ext uri="{A12FA001-AC4F-418D-AE19-62706E023703}">
                      <ahyp:hlinkClr xmlns:ahyp="http://schemas.microsoft.com/office/drawing/2018/hyperlinkcolor" val="tx"/>
                    </a:ext>
                  </a:extLst>
                </a:hlinkClick>
              </a:rPr>
              <a:t>GitHub - jivoi/awesome-osint: A curated list of amazingly awesome OSINT</a:t>
            </a:r>
            <a:r>
              <a:rPr lang="en-GB" dirty="0"/>
              <a:t> </a:t>
            </a:r>
            <a:endParaRPr lang="en-US" dirty="0"/>
          </a:p>
        </p:txBody>
      </p:sp>
    </p:spTree>
    <p:extLst>
      <p:ext uri="{BB962C8B-B14F-4D97-AF65-F5344CB8AC3E}">
        <p14:creationId xmlns:p14="http://schemas.microsoft.com/office/powerpoint/2010/main" val="4104580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C2AEF-5F7F-694B-D878-578BAAA96FD0}"/>
              </a:ext>
            </a:extLst>
          </p:cNvPr>
          <p:cNvSpPr>
            <a:spLocks noGrp="1"/>
          </p:cNvSpPr>
          <p:nvPr>
            <p:ph type="title"/>
          </p:nvPr>
        </p:nvSpPr>
        <p:spPr/>
        <p:txBody>
          <a:bodyPr/>
          <a:lstStyle/>
          <a:p>
            <a:r>
              <a:rPr lang="en-US" dirty="0"/>
              <a:t>OSINT - Framework</a:t>
            </a:r>
          </a:p>
        </p:txBody>
      </p:sp>
      <p:sp>
        <p:nvSpPr>
          <p:cNvPr id="3" name="Content Placeholder 2">
            <a:extLst>
              <a:ext uri="{FF2B5EF4-FFF2-40B4-BE49-F238E27FC236}">
                <a16:creationId xmlns:a16="http://schemas.microsoft.com/office/drawing/2014/main" id="{C77F73B6-7970-1455-8784-952747EE14E2}"/>
              </a:ext>
            </a:extLst>
          </p:cNvPr>
          <p:cNvSpPr>
            <a:spLocks noGrp="1"/>
          </p:cNvSpPr>
          <p:nvPr>
            <p:ph idx="1"/>
          </p:nvPr>
        </p:nvSpPr>
        <p:spPr>
          <a:xfrm>
            <a:off x="838200" y="1825625"/>
            <a:ext cx="3286991" cy="4351338"/>
          </a:xfrm>
        </p:spPr>
        <p:txBody>
          <a:bodyPr/>
          <a:lstStyle/>
          <a:p>
            <a:r>
              <a:rPr lang="en-GB" dirty="0">
                <a:hlinkClick r:id="rId2"/>
              </a:rPr>
              <a:t>OSINT Framework</a:t>
            </a:r>
            <a:r>
              <a:rPr lang="en-GB" dirty="0"/>
              <a:t> </a:t>
            </a:r>
            <a:endParaRPr lang="en-US" dirty="0"/>
          </a:p>
        </p:txBody>
      </p:sp>
      <p:pic>
        <p:nvPicPr>
          <p:cNvPr id="4" name="Picture 3">
            <a:extLst>
              <a:ext uri="{FF2B5EF4-FFF2-40B4-BE49-F238E27FC236}">
                <a16:creationId xmlns:a16="http://schemas.microsoft.com/office/drawing/2014/main" id="{F1967F09-65FC-1EA2-C3D8-6C85B838D51A}"/>
              </a:ext>
            </a:extLst>
          </p:cNvPr>
          <p:cNvPicPr>
            <a:picLocks noChangeAspect="1"/>
          </p:cNvPicPr>
          <p:nvPr/>
        </p:nvPicPr>
        <p:blipFill>
          <a:blip r:embed="rId3"/>
          <a:stretch>
            <a:fillRect/>
          </a:stretch>
        </p:blipFill>
        <p:spPr>
          <a:xfrm>
            <a:off x="4995394" y="1379808"/>
            <a:ext cx="5887953" cy="5113067"/>
          </a:xfrm>
          <a:prstGeom prst="rect">
            <a:avLst/>
          </a:prstGeom>
        </p:spPr>
      </p:pic>
    </p:spTree>
    <p:extLst>
      <p:ext uri="{BB962C8B-B14F-4D97-AF65-F5344CB8AC3E}">
        <p14:creationId xmlns:p14="http://schemas.microsoft.com/office/powerpoint/2010/main" val="2626687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F1CBE-7AC4-F759-99DB-84C359DC3BC2}"/>
              </a:ext>
            </a:extLst>
          </p:cNvPr>
          <p:cNvSpPr>
            <a:spLocks noGrp="1"/>
          </p:cNvSpPr>
          <p:nvPr>
            <p:ph type="title"/>
          </p:nvPr>
        </p:nvSpPr>
        <p:spPr/>
        <p:txBody>
          <a:bodyPr/>
          <a:lstStyle/>
          <a:p>
            <a:r>
              <a:rPr lang="en-US" dirty="0"/>
              <a:t>OSINT Updates – Gone quiet</a:t>
            </a:r>
          </a:p>
        </p:txBody>
      </p:sp>
      <p:sp>
        <p:nvSpPr>
          <p:cNvPr id="3" name="Content Placeholder 2">
            <a:extLst>
              <a:ext uri="{FF2B5EF4-FFF2-40B4-BE49-F238E27FC236}">
                <a16:creationId xmlns:a16="http://schemas.microsoft.com/office/drawing/2014/main" id="{A4102540-E4CC-92D6-8F12-7570B2924C9E}"/>
              </a:ext>
            </a:extLst>
          </p:cNvPr>
          <p:cNvSpPr>
            <a:spLocks noGrp="1"/>
          </p:cNvSpPr>
          <p:nvPr>
            <p:ph idx="1"/>
          </p:nvPr>
        </p:nvSpPr>
        <p:spPr/>
        <p:txBody>
          <a:bodyPr/>
          <a:lstStyle/>
          <a:p>
            <a:r>
              <a:rPr lang="en-GB" b="0" i="0" dirty="0">
                <a:effectLst/>
                <a:latin typeface="Calibri" panose="020F0502020204030204" pitchFamily="34" charset="0"/>
                <a:hlinkClick r:id="rId2"/>
              </a:rPr>
              <a:t>https://twitter.com/osintupdates</a:t>
            </a:r>
            <a:r>
              <a:rPr lang="en-GB" b="0" i="0" dirty="0">
                <a:solidFill>
                  <a:srgbClr val="000000"/>
                </a:solidFill>
                <a:effectLst/>
                <a:latin typeface="Calibri" panose="020F0502020204030204" pitchFamily="34" charset="0"/>
              </a:rPr>
              <a:t> </a:t>
            </a:r>
            <a:endParaRPr lang="en-US" dirty="0"/>
          </a:p>
        </p:txBody>
      </p:sp>
    </p:spTree>
    <p:extLst>
      <p:ext uri="{BB962C8B-B14F-4D97-AF65-F5344CB8AC3E}">
        <p14:creationId xmlns:p14="http://schemas.microsoft.com/office/powerpoint/2010/main" val="84442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5C9C2-AEEF-4C86-9CCD-EC115AAB682E}"/>
              </a:ext>
            </a:extLst>
          </p:cNvPr>
          <p:cNvSpPr>
            <a:spLocks noGrp="1"/>
          </p:cNvSpPr>
          <p:nvPr>
            <p:ph type="title"/>
          </p:nvPr>
        </p:nvSpPr>
        <p:spPr/>
        <p:txBody>
          <a:bodyPr/>
          <a:lstStyle/>
          <a:p>
            <a:r>
              <a:rPr lang="en-GB" dirty="0"/>
              <a:t>OSINT – what can you use it for?</a:t>
            </a:r>
          </a:p>
        </p:txBody>
      </p:sp>
      <p:sp>
        <p:nvSpPr>
          <p:cNvPr id="3" name="Content Placeholder 2">
            <a:extLst>
              <a:ext uri="{FF2B5EF4-FFF2-40B4-BE49-F238E27FC236}">
                <a16:creationId xmlns:a16="http://schemas.microsoft.com/office/drawing/2014/main" id="{68511B1B-152C-46D2-882A-4418B61043E3}"/>
              </a:ext>
            </a:extLst>
          </p:cNvPr>
          <p:cNvSpPr>
            <a:spLocks noGrp="1"/>
          </p:cNvSpPr>
          <p:nvPr>
            <p:ph idx="1"/>
          </p:nvPr>
        </p:nvSpPr>
        <p:spPr>
          <a:xfrm>
            <a:off x="838200" y="1825625"/>
            <a:ext cx="4136136" cy="4351338"/>
          </a:xfrm>
        </p:spPr>
        <p:txBody>
          <a:bodyPr>
            <a:normAutofit fontScale="92500" lnSpcReduction="20000"/>
          </a:bodyPr>
          <a:lstStyle/>
          <a:p>
            <a:r>
              <a:rPr lang="en-GB" dirty="0"/>
              <a:t>When you research a subject either for an assignment or project at work or even for one of your hobbies, you are conducting an OSINT investigation  you just might not have realised it. </a:t>
            </a:r>
          </a:p>
          <a:p>
            <a:endParaRPr lang="en-GB" dirty="0"/>
          </a:p>
          <a:p>
            <a:r>
              <a:rPr lang="en-GB" dirty="0"/>
              <a:t>Here you can see me performing an OSINT investigation for my car shopping at the weekend…</a:t>
            </a:r>
          </a:p>
          <a:p>
            <a:endParaRPr lang="en-GB" dirty="0"/>
          </a:p>
          <a:p>
            <a:endParaRPr lang="en-GB" dirty="0"/>
          </a:p>
        </p:txBody>
      </p:sp>
      <p:pic>
        <p:nvPicPr>
          <p:cNvPr id="5" name="Picture 4" descr="Graphical user interface, application&#10;&#10;Description automatically generated">
            <a:extLst>
              <a:ext uri="{FF2B5EF4-FFF2-40B4-BE49-F238E27FC236}">
                <a16:creationId xmlns:a16="http://schemas.microsoft.com/office/drawing/2014/main" id="{452ED4B1-FCA8-4290-B131-228AD3BA0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17567"/>
            <a:ext cx="4775115" cy="53674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93754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61E91-9891-4C9B-A9A6-0322FDDBD1F0}"/>
              </a:ext>
            </a:extLst>
          </p:cNvPr>
          <p:cNvSpPr>
            <a:spLocks noGrp="1"/>
          </p:cNvSpPr>
          <p:nvPr>
            <p:ph type="title"/>
          </p:nvPr>
        </p:nvSpPr>
        <p:spPr/>
        <p:txBody>
          <a:bodyPr/>
          <a:lstStyle/>
          <a:p>
            <a:r>
              <a:rPr lang="en-GB" dirty="0"/>
              <a:t>OSINT - Collecting</a:t>
            </a:r>
          </a:p>
        </p:txBody>
      </p:sp>
      <p:sp>
        <p:nvSpPr>
          <p:cNvPr id="4" name="Text Placeholder 3">
            <a:extLst>
              <a:ext uri="{FF2B5EF4-FFF2-40B4-BE49-F238E27FC236}">
                <a16:creationId xmlns:a16="http://schemas.microsoft.com/office/drawing/2014/main" id="{7F026FEF-A112-4A77-AAA5-AE20E871EDCD}"/>
              </a:ext>
            </a:extLst>
          </p:cNvPr>
          <p:cNvSpPr>
            <a:spLocks noGrp="1"/>
          </p:cNvSpPr>
          <p:nvPr>
            <p:ph type="body" idx="1"/>
          </p:nvPr>
        </p:nvSpPr>
        <p:spPr/>
        <p:txBody>
          <a:bodyPr/>
          <a:lstStyle/>
          <a:p>
            <a:r>
              <a:rPr lang="en-GB" dirty="0"/>
              <a:t>Active</a:t>
            </a:r>
          </a:p>
        </p:txBody>
      </p:sp>
      <p:sp>
        <p:nvSpPr>
          <p:cNvPr id="5" name="Content Placeholder 4">
            <a:extLst>
              <a:ext uri="{FF2B5EF4-FFF2-40B4-BE49-F238E27FC236}">
                <a16:creationId xmlns:a16="http://schemas.microsoft.com/office/drawing/2014/main" id="{32F2A61F-04B4-4CEE-95A0-6EE0EEC65F92}"/>
              </a:ext>
            </a:extLst>
          </p:cNvPr>
          <p:cNvSpPr>
            <a:spLocks noGrp="1"/>
          </p:cNvSpPr>
          <p:nvPr>
            <p:ph sz="half" idx="2"/>
          </p:nvPr>
        </p:nvSpPr>
        <p:spPr/>
        <p:txBody>
          <a:bodyPr/>
          <a:lstStyle/>
          <a:p>
            <a:r>
              <a:rPr lang="en-GB" dirty="0"/>
              <a:t>Physically going out there to collect information. E.g.: </a:t>
            </a:r>
          </a:p>
          <a:p>
            <a:pPr lvl="1"/>
            <a:r>
              <a:rPr lang="en-GB" dirty="0"/>
              <a:t>Bin-diving</a:t>
            </a:r>
          </a:p>
          <a:p>
            <a:pPr lvl="1"/>
            <a:r>
              <a:rPr lang="en-GB" dirty="0"/>
              <a:t>Conducting interviews</a:t>
            </a:r>
          </a:p>
          <a:p>
            <a:pPr lvl="1"/>
            <a:r>
              <a:rPr lang="en-GB" dirty="0"/>
              <a:t>Spying </a:t>
            </a:r>
          </a:p>
          <a:p>
            <a:pPr lvl="1"/>
            <a:r>
              <a:rPr lang="en-GB" dirty="0"/>
              <a:t>Vulnerability scanning</a:t>
            </a:r>
          </a:p>
        </p:txBody>
      </p:sp>
      <p:sp>
        <p:nvSpPr>
          <p:cNvPr id="6" name="Text Placeholder 5">
            <a:extLst>
              <a:ext uri="{FF2B5EF4-FFF2-40B4-BE49-F238E27FC236}">
                <a16:creationId xmlns:a16="http://schemas.microsoft.com/office/drawing/2014/main" id="{EAA71A72-2C7A-4ED8-9C71-3A5064C0434C}"/>
              </a:ext>
            </a:extLst>
          </p:cNvPr>
          <p:cNvSpPr>
            <a:spLocks noGrp="1"/>
          </p:cNvSpPr>
          <p:nvPr>
            <p:ph type="body" sz="quarter" idx="3"/>
          </p:nvPr>
        </p:nvSpPr>
        <p:spPr/>
        <p:txBody>
          <a:bodyPr/>
          <a:lstStyle/>
          <a:p>
            <a:r>
              <a:rPr lang="en-GB" dirty="0"/>
              <a:t>Passive</a:t>
            </a:r>
          </a:p>
        </p:txBody>
      </p:sp>
      <p:sp>
        <p:nvSpPr>
          <p:cNvPr id="7" name="Content Placeholder 6">
            <a:extLst>
              <a:ext uri="{FF2B5EF4-FFF2-40B4-BE49-F238E27FC236}">
                <a16:creationId xmlns:a16="http://schemas.microsoft.com/office/drawing/2014/main" id="{836E141C-D9AD-4778-A34A-68FFD804CA6D}"/>
              </a:ext>
            </a:extLst>
          </p:cNvPr>
          <p:cNvSpPr>
            <a:spLocks noGrp="1"/>
          </p:cNvSpPr>
          <p:nvPr>
            <p:ph sz="quarter" idx="4"/>
          </p:nvPr>
        </p:nvSpPr>
        <p:spPr/>
        <p:txBody>
          <a:bodyPr/>
          <a:lstStyle/>
          <a:p>
            <a:r>
              <a:rPr lang="en-GB" dirty="0"/>
              <a:t>Trying to stay disconnected from the target as much as possible. E.g.:</a:t>
            </a:r>
          </a:p>
          <a:p>
            <a:pPr lvl="1"/>
            <a:r>
              <a:rPr lang="en-GB" dirty="0"/>
              <a:t>Conduct background searches via the internet</a:t>
            </a:r>
          </a:p>
          <a:p>
            <a:pPr lvl="1"/>
            <a:r>
              <a:rPr lang="en-GB" dirty="0"/>
              <a:t>Monitoring network traffic </a:t>
            </a:r>
          </a:p>
        </p:txBody>
      </p:sp>
      <p:sp>
        <p:nvSpPr>
          <p:cNvPr id="8" name="TextBox 7">
            <a:extLst>
              <a:ext uri="{FF2B5EF4-FFF2-40B4-BE49-F238E27FC236}">
                <a16:creationId xmlns:a16="http://schemas.microsoft.com/office/drawing/2014/main" id="{C9012125-4038-4D85-9C20-401202B0A842}"/>
              </a:ext>
            </a:extLst>
          </p:cNvPr>
          <p:cNvSpPr txBox="1"/>
          <p:nvPr/>
        </p:nvSpPr>
        <p:spPr>
          <a:xfrm>
            <a:off x="3010379" y="5661878"/>
            <a:ext cx="6171241" cy="830997"/>
          </a:xfrm>
          <a:prstGeom prst="rect">
            <a:avLst/>
          </a:prstGeom>
          <a:noFill/>
        </p:spPr>
        <p:txBody>
          <a:bodyPr wrap="none" rtlCol="0">
            <a:spAutoFit/>
          </a:bodyPr>
          <a:lstStyle/>
          <a:p>
            <a:r>
              <a:rPr lang="en-GB" sz="2400" dirty="0"/>
              <a:t>Most activities associated with OSINT gathering </a:t>
            </a:r>
          </a:p>
          <a:p>
            <a:r>
              <a:rPr lang="en-GB" sz="2400" dirty="0"/>
              <a:t>can be considered to be more passive activities.</a:t>
            </a:r>
          </a:p>
        </p:txBody>
      </p:sp>
    </p:spTree>
    <p:extLst>
      <p:ext uri="{BB962C8B-B14F-4D97-AF65-F5344CB8AC3E}">
        <p14:creationId xmlns:p14="http://schemas.microsoft.com/office/powerpoint/2010/main" val="3577114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85D69-2002-48A6-BCCB-5D22DCD928A3}"/>
              </a:ext>
            </a:extLst>
          </p:cNvPr>
          <p:cNvSpPr>
            <a:spLocks noGrp="1"/>
          </p:cNvSpPr>
          <p:nvPr>
            <p:ph type="title"/>
          </p:nvPr>
        </p:nvSpPr>
        <p:spPr/>
        <p:txBody>
          <a:bodyPr/>
          <a:lstStyle/>
          <a:p>
            <a:r>
              <a:rPr lang="en-GB" dirty="0"/>
              <a:t>OSINT - Collecting</a:t>
            </a:r>
          </a:p>
        </p:txBody>
      </p:sp>
      <p:sp>
        <p:nvSpPr>
          <p:cNvPr id="7" name="Content Placeholder 6">
            <a:extLst>
              <a:ext uri="{FF2B5EF4-FFF2-40B4-BE49-F238E27FC236}">
                <a16:creationId xmlns:a16="http://schemas.microsoft.com/office/drawing/2014/main" id="{08C11AAF-EA87-4F8C-B1AF-F1F2FF12B830}"/>
              </a:ext>
            </a:extLst>
          </p:cNvPr>
          <p:cNvSpPr>
            <a:spLocks noGrp="1"/>
          </p:cNvSpPr>
          <p:nvPr>
            <p:ph idx="1"/>
          </p:nvPr>
        </p:nvSpPr>
        <p:spPr/>
        <p:txBody>
          <a:bodyPr/>
          <a:lstStyle/>
          <a:p>
            <a:r>
              <a:rPr lang="en-GB" dirty="0"/>
              <a:t>And there is a third OSINT collection method, Semi-Passive</a:t>
            </a:r>
          </a:p>
          <a:p>
            <a:r>
              <a:rPr lang="en-GB" dirty="0"/>
              <a:t>Usually involves a third-party investigating on your behalf</a:t>
            </a:r>
          </a:p>
          <a:p>
            <a:endParaRPr lang="en-GB" dirty="0"/>
          </a:p>
          <a:p>
            <a:r>
              <a:rPr lang="en-GB" dirty="0"/>
              <a:t>OSINT can include literally any kind of information regarding someone or something – you are only limited by your imagination</a:t>
            </a:r>
          </a:p>
        </p:txBody>
      </p:sp>
    </p:spTree>
    <p:extLst>
      <p:ext uri="{BB962C8B-B14F-4D97-AF65-F5344CB8AC3E}">
        <p14:creationId xmlns:p14="http://schemas.microsoft.com/office/powerpoint/2010/main" val="1046772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A67C0-DC86-479E-A9E6-4CB13942661F}"/>
              </a:ext>
            </a:extLst>
          </p:cNvPr>
          <p:cNvSpPr>
            <a:spLocks noGrp="1"/>
          </p:cNvSpPr>
          <p:nvPr>
            <p:ph type="title"/>
          </p:nvPr>
        </p:nvSpPr>
        <p:spPr/>
        <p:txBody>
          <a:bodyPr/>
          <a:lstStyle/>
          <a:p>
            <a:r>
              <a:rPr lang="en-GB" dirty="0"/>
              <a:t>Task – 1 hour</a:t>
            </a:r>
          </a:p>
        </p:txBody>
      </p:sp>
      <p:sp>
        <p:nvSpPr>
          <p:cNvPr id="3" name="Content Placeholder 2">
            <a:extLst>
              <a:ext uri="{FF2B5EF4-FFF2-40B4-BE49-F238E27FC236}">
                <a16:creationId xmlns:a16="http://schemas.microsoft.com/office/drawing/2014/main" id="{A586A73C-6129-4A55-BF6F-04EC7A2B5F6B}"/>
              </a:ext>
            </a:extLst>
          </p:cNvPr>
          <p:cNvSpPr>
            <a:spLocks noGrp="1"/>
          </p:cNvSpPr>
          <p:nvPr>
            <p:ph idx="1"/>
          </p:nvPr>
        </p:nvSpPr>
        <p:spPr/>
        <p:txBody>
          <a:bodyPr/>
          <a:lstStyle/>
          <a:p>
            <a:r>
              <a:rPr lang="en-GB" dirty="0"/>
              <a:t>In two teams</a:t>
            </a:r>
          </a:p>
          <a:p>
            <a:r>
              <a:rPr lang="en-GB" dirty="0"/>
              <a:t>Each team pick a target company and passively investigate them </a:t>
            </a:r>
          </a:p>
          <a:p>
            <a:r>
              <a:rPr lang="en-GB" dirty="0"/>
              <a:t>Produce a </a:t>
            </a:r>
            <a:r>
              <a:rPr lang="en-GB" dirty="0" err="1"/>
              <a:t>powerpoint</a:t>
            </a:r>
            <a:r>
              <a:rPr lang="en-GB" dirty="0"/>
              <a:t> report</a:t>
            </a:r>
          </a:p>
          <a:p>
            <a:pPr lvl="1"/>
            <a:r>
              <a:rPr lang="en-GB" dirty="0"/>
              <a:t>What did you find?</a:t>
            </a:r>
          </a:p>
          <a:p>
            <a:pPr lvl="1"/>
            <a:r>
              <a:rPr lang="en-GB" dirty="0"/>
              <a:t>What worked</a:t>
            </a:r>
          </a:p>
          <a:p>
            <a:pPr lvl="1"/>
            <a:r>
              <a:rPr lang="en-GB" dirty="0"/>
              <a:t>What didn’t</a:t>
            </a:r>
          </a:p>
        </p:txBody>
      </p:sp>
    </p:spTree>
    <p:extLst>
      <p:ext uri="{BB962C8B-B14F-4D97-AF65-F5344CB8AC3E}">
        <p14:creationId xmlns:p14="http://schemas.microsoft.com/office/powerpoint/2010/main" val="588892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C9A-B51D-482F-B675-7540FF765976}"/>
              </a:ext>
            </a:extLst>
          </p:cNvPr>
          <p:cNvSpPr>
            <a:spLocks noGrp="1"/>
          </p:cNvSpPr>
          <p:nvPr>
            <p:ph type="title"/>
          </p:nvPr>
        </p:nvSpPr>
        <p:spPr/>
        <p:txBody>
          <a:bodyPr/>
          <a:lstStyle/>
          <a:p>
            <a:r>
              <a:rPr lang="en-GB" dirty="0"/>
              <a:t>Today</a:t>
            </a:r>
          </a:p>
        </p:txBody>
      </p:sp>
      <p:sp>
        <p:nvSpPr>
          <p:cNvPr id="3" name="Content Placeholder 2">
            <a:extLst>
              <a:ext uri="{FF2B5EF4-FFF2-40B4-BE49-F238E27FC236}">
                <a16:creationId xmlns:a16="http://schemas.microsoft.com/office/drawing/2014/main" id="{04A1CE4E-3687-4F48-8092-B469193899BE}"/>
              </a:ext>
            </a:extLst>
          </p:cNvPr>
          <p:cNvSpPr>
            <a:spLocks noGrp="1"/>
          </p:cNvSpPr>
          <p:nvPr>
            <p:ph idx="1"/>
          </p:nvPr>
        </p:nvSpPr>
        <p:spPr/>
        <p:txBody>
          <a:bodyPr/>
          <a:lstStyle/>
          <a:p>
            <a:r>
              <a:rPr lang="en-GB" dirty="0"/>
              <a:t>Today we are going to cover the following topics:</a:t>
            </a:r>
          </a:p>
          <a:p>
            <a:pPr lvl="1"/>
            <a:r>
              <a:rPr lang="en-GB" sz="1800" b="1" dirty="0">
                <a:cs typeface="Calibri Light" panose="020F0302020204030204" pitchFamily="34" charset="0"/>
              </a:rPr>
              <a:t>Security planning for the enterprise</a:t>
            </a:r>
            <a:endParaRPr lang="en-GB" sz="1800" b="1" i="0" u="none" strike="noStrike" baseline="0" dirty="0">
              <a:cs typeface="Calibri Light" panose="020F0302020204030204" pitchFamily="34" charset="0"/>
            </a:endParaRPr>
          </a:p>
          <a:p>
            <a:pPr lvl="2"/>
            <a:r>
              <a:rPr lang="en-GB" sz="1800" dirty="0">
                <a:solidFill>
                  <a:srgbClr val="000000"/>
                </a:solidFill>
                <a:cs typeface="Calibri Light" panose="020F0302020204030204" pitchFamily="34" charset="0"/>
              </a:rPr>
              <a:t>Do</a:t>
            </a:r>
            <a:r>
              <a:rPr lang="en-GB" sz="1800" b="0" i="0" u="none" strike="noStrike" baseline="0" dirty="0">
                <a:solidFill>
                  <a:srgbClr val="000000"/>
                </a:solidFill>
                <a:cs typeface="Calibri Light" panose="020F0302020204030204" pitchFamily="34" charset="0"/>
              </a:rPr>
              <a:t> regulatory requirements apply?</a:t>
            </a:r>
          </a:p>
          <a:p>
            <a:pPr lvl="2"/>
            <a:r>
              <a:rPr lang="en-GB" sz="1800" dirty="0">
                <a:solidFill>
                  <a:srgbClr val="000000"/>
                </a:solidFill>
                <a:cs typeface="Calibri Light" panose="020F0302020204030204" pitchFamily="34" charset="0"/>
              </a:rPr>
              <a:t>Do we have c</a:t>
            </a:r>
            <a:r>
              <a:rPr lang="en-GB" sz="1800" b="0" i="0" u="none" strike="noStrike" baseline="0" dirty="0">
                <a:solidFill>
                  <a:srgbClr val="000000"/>
                </a:solidFill>
                <a:cs typeface="Calibri Light" panose="020F0302020204030204" pitchFamily="34" charset="0"/>
              </a:rPr>
              <a:t>onfidentiality requirements?</a:t>
            </a:r>
          </a:p>
          <a:p>
            <a:pPr lvl="2"/>
            <a:r>
              <a:rPr lang="en-GB" sz="1800" b="0" i="0" u="none" strike="noStrike" baseline="0" dirty="0">
                <a:solidFill>
                  <a:srgbClr val="000000"/>
                </a:solidFill>
                <a:cs typeface="Calibri Light" panose="020F0302020204030204" pitchFamily="34" charset="0"/>
              </a:rPr>
              <a:t>Living in the new normal - Local and remote access requirements, </a:t>
            </a:r>
          </a:p>
          <a:p>
            <a:pPr lvl="2"/>
            <a:r>
              <a:rPr lang="en-GB" sz="1800" b="0" i="0" u="none" strike="noStrike" baseline="0" dirty="0">
                <a:solidFill>
                  <a:srgbClr val="000000"/>
                </a:solidFill>
                <a:cs typeface="Calibri Light" panose="020F0302020204030204" pitchFamily="34" charset="0"/>
              </a:rPr>
              <a:t>the use of OSINT</a:t>
            </a:r>
          </a:p>
          <a:p>
            <a:pPr lvl="2"/>
            <a:r>
              <a:rPr lang="en-GB" sz="1800" b="0" i="0" u="none" strike="noStrike" baseline="0" dirty="0">
                <a:solidFill>
                  <a:srgbClr val="000000"/>
                </a:solidFill>
                <a:cs typeface="Calibri Light" panose="020F0302020204030204" pitchFamily="34" charset="0"/>
              </a:rPr>
              <a:t>Building teams Roles, responsibilities, policies and the use of CERT for incident response</a:t>
            </a:r>
          </a:p>
          <a:p>
            <a:pPr lvl="2"/>
            <a:r>
              <a:rPr lang="en-GB" sz="1800" b="0" i="0" u="none" strike="noStrike" baseline="0" dirty="0">
                <a:solidFill>
                  <a:srgbClr val="000000"/>
                </a:solidFill>
                <a:cs typeface="Calibri Light" panose="020F0302020204030204" pitchFamily="34" charset="0"/>
              </a:rPr>
              <a:t>Testing, logging and monitoring</a:t>
            </a:r>
          </a:p>
          <a:p>
            <a:pPr lvl="2"/>
            <a:r>
              <a:rPr lang="en-GB" sz="1800" b="0" i="0" u="none" strike="noStrike" baseline="0" dirty="0">
                <a:solidFill>
                  <a:srgbClr val="000000"/>
                </a:solidFill>
                <a:cs typeface="Calibri Light" panose="020F0302020204030204" pitchFamily="34" charset="0"/>
              </a:rPr>
              <a:t>Training</a:t>
            </a:r>
          </a:p>
          <a:p>
            <a:pPr lvl="2"/>
            <a:r>
              <a:rPr lang="en-GB" sz="1800" b="0" i="0" u="none" strike="noStrike" baseline="0" dirty="0">
                <a:solidFill>
                  <a:srgbClr val="000000"/>
                </a:solidFill>
                <a:cs typeface="Calibri Light" panose="020F0302020204030204" pitchFamily="34" charset="0"/>
              </a:rPr>
              <a:t>Assets</a:t>
            </a:r>
          </a:p>
          <a:p>
            <a:pPr lvl="2"/>
            <a:r>
              <a:rPr lang="en-GB" sz="1800" b="0" i="0" u="none" strike="noStrike" baseline="0" dirty="0">
                <a:solidFill>
                  <a:srgbClr val="000000"/>
                </a:solidFill>
                <a:cs typeface="Calibri Light" panose="020F0302020204030204" pitchFamily="34" charset="0"/>
              </a:rPr>
              <a:t>Backup and recovery</a:t>
            </a:r>
          </a:p>
          <a:p>
            <a:pPr lvl="2"/>
            <a:r>
              <a:rPr lang="en-GB" sz="1800" b="0" i="0" u="none" strike="noStrike" baseline="0" dirty="0">
                <a:solidFill>
                  <a:srgbClr val="000000"/>
                </a:solidFill>
                <a:cs typeface="Calibri Light" panose="020F0302020204030204" pitchFamily="34" charset="0"/>
              </a:rPr>
              <a:t>Physical security</a:t>
            </a:r>
          </a:p>
        </p:txBody>
      </p:sp>
    </p:spTree>
    <p:extLst>
      <p:ext uri="{BB962C8B-B14F-4D97-AF65-F5344CB8AC3E}">
        <p14:creationId xmlns:p14="http://schemas.microsoft.com/office/powerpoint/2010/main" val="1260531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25C1-194A-488B-9487-A9C82CEC3C35}"/>
              </a:ext>
            </a:extLst>
          </p:cNvPr>
          <p:cNvSpPr>
            <a:spLocks noGrp="1"/>
          </p:cNvSpPr>
          <p:nvPr>
            <p:ph type="title"/>
          </p:nvPr>
        </p:nvSpPr>
        <p:spPr/>
        <p:txBody>
          <a:bodyPr/>
          <a:lstStyle/>
          <a:p>
            <a:r>
              <a:rPr lang="en-GB" dirty="0"/>
              <a:t>OSINT – further reading</a:t>
            </a:r>
          </a:p>
        </p:txBody>
      </p:sp>
      <p:sp>
        <p:nvSpPr>
          <p:cNvPr id="3" name="Content Placeholder 2">
            <a:extLst>
              <a:ext uri="{FF2B5EF4-FFF2-40B4-BE49-F238E27FC236}">
                <a16:creationId xmlns:a16="http://schemas.microsoft.com/office/drawing/2014/main" id="{C56BAFFB-8375-4773-836B-668BEF211483}"/>
              </a:ext>
            </a:extLst>
          </p:cNvPr>
          <p:cNvSpPr>
            <a:spLocks noGrp="1"/>
          </p:cNvSpPr>
          <p:nvPr>
            <p:ph idx="1"/>
          </p:nvPr>
        </p:nvSpPr>
        <p:spPr/>
        <p:txBody>
          <a:bodyPr/>
          <a:lstStyle/>
          <a:p>
            <a:r>
              <a:rPr lang="en-GB" b="0" i="0" dirty="0">
                <a:effectLst/>
                <a:latin typeface="Roboto" panose="02000000000000000000" pitchFamily="2" charset="0"/>
              </a:rPr>
              <a:t>The Creepiest OSINT Tool to Date</a:t>
            </a:r>
          </a:p>
          <a:p>
            <a:r>
              <a:rPr lang="en-GB" dirty="0">
                <a:hlinkClick r:id="rId2"/>
              </a:rPr>
              <a:t>https://www.youtube.com/watch?v=uBynB50liTw</a:t>
            </a:r>
            <a:r>
              <a:rPr lang="en-GB" dirty="0"/>
              <a:t> </a:t>
            </a:r>
          </a:p>
          <a:p>
            <a:endParaRPr lang="en-GB" dirty="0"/>
          </a:p>
          <a:p>
            <a:r>
              <a:rPr lang="en-GB" b="0" i="0" dirty="0">
                <a:effectLst/>
                <a:latin typeface="Roboto" panose="02000000000000000000" pitchFamily="2" charset="0"/>
              </a:rPr>
              <a:t>Open-Source Intelligence (OSINT) in 5 Hours - Full Course - Learn OSINT!</a:t>
            </a:r>
            <a:endParaRPr lang="en-GB" dirty="0"/>
          </a:p>
          <a:p>
            <a:r>
              <a:rPr lang="en-GB" dirty="0">
                <a:hlinkClick r:id="rId3"/>
              </a:rPr>
              <a:t>https://www.youtube.com/watch?v=qwA6MmbeGNo</a:t>
            </a:r>
            <a:r>
              <a:rPr lang="en-GB" dirty="0"/>
              <a:t> </a:t>
            </a:r>
          </a:p>
          <a:p>
            <a:endParaRPr lang="en-GB" dirty="0"/>
          </a:p>
          <a:p>
            <a:r>
              <a:rPr lang="en-GB" dirty="0">
                <a:hlinkClick r:id="rId4"/>
              </a:rPr>
              <a:t>https://www.skopenow.com/news/6-open-source-intelligence-osint-applications-for-your-business</a:t>
            </a:r>
            <a:r>
              <a:rPr lang="en-GB" dirty="0"/>
              <a:t> </a:t>
            </a:r>
          </a:p>
          <a:p>
            <a:endParaRPr lang="en-GB" dirty="0"/>
          </a:p>
        </p:txBody>
      </p:sp>
    </p:spTree>
    <p:extLst>
      <p:ext uri="{BB962C8B-B14F-4D97-AF65-F5344CB8AC3E}">
        <p14:creationId xmlns:p14="http://schemas.microsoft.com/office/powerpoint/2010/main" val="68030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BBA57-D3BE-4976-8A4C-8B55DD749BBC}"/>
              </a:ext>
            </a:extLst>
          </p:cNvPr>
          <p:cNvSpPr>
            <a:spLocks noGrp="1"/>
          </p:cNvSpPr>
          <p:nvPr>
            <p:ph type="title"/>
          </p:nvPr>
        </p:nvSpPr>
        <p:spPr/>
        <p:txBody>
          <a:bodyPr/>
          <a:lstStyle/>
          <a:p>
            <a:r>
              <a:rPr lang="en-GB" dirty="0"/>
              <a:t>Building a security capability</a:t>
            </a:r>
          </a:p>
        </p:txBody>
      </p:sp>
      <p:sp>
        <p:nvSpPr>
          <p:cNvPr id="3" name="Text Placeholder 2">
            <a:extLst>
              <a:ext uri="{FF2B5EF4-FFF2-40B4-BE49-F238E27FC236}">
                <a16:creationId xmlns:a16="http://schemas.microsoft.com/office/drawing/2014/main" id="{FD766784-AA94-42A2-ABD1-0247F18224DC}"/>
              </a:ext>
            </a:extLst>
          </p:cNvPr>
          <p:cNvSpPr>
            <a:spLocks noGrp="1"/>
          </p:cNvSpPr>
          <p:nvPr>
            <p:ph type="body" idx="1"/>
          </p:nvPr>
        </p:nvSpPr>
        <p:spPr/>
        <p:txBody>
          <a:bodyPr/>
          <a:lstStyle/>
          <a:p>
            <a:r>
              <a:rPr lang="en-GB" sz="2400" b="0" i="0" u="none" strike="noStrike" baseline="0" dirty="0">
                <a:solidFill>
                  <a:srgbClr val="000000"/>
                </a:solidFill>
                <a:latin typeface="Calibri Light" panose="020F0302020204030204" pitchFamily="34" charset="0"/>
                <a:cs typeface="Calibri Light" panose="020F0302020204030204" pitchFamily="34" charset="0"/>
              </a:rPr>
              <a:t>Building teams Roles, responsibilities, policies and the use of CERT for incident response</a:t>
            </a:r>
          </a:p>
        </p:txBody>
      </p:sp>
    </p:spTree>
    <p:extLst>
      <p:ext uri="{BB962C8B-B14F-4D97-AF65-F5344CB8AC3E}">
        <p14:creationId xmlns:p14="http://schemas.microsoft.com/office/powerpoint/2010/main" val="641060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9A62F-962D-4E09-A69B-B660761E56A2}"/>
              </a:ext>
            </a:extLst>
          </p:cNvPr>
          <p:cNvSpPr>
            <a:spLocks noGrp="1"/>
          </p:cNvSpPr>
          <p:nvPr>
            <p:ph type="title"/>
          </p:nvPr>
        </p:nvSpPr>
        <p:spPr/>
        <p:txBody>
          <a:bodyPr/>
          <a:lstStyle/>
          <a:p>
            <a:r>
              <a:rPr lang="en-GB" dirty="0"/>
              <a:t>Building a security capability			</a:t>
            </a:r>
          </a:p>
        </p:txBody>
      </p:sp>
      <p:sp>
        <p:nvSpPr>
          <p:cNvPr id="3" name="Content Placeholder 2">
            <a:extLst>
              <a:ext uri="{FF2B5EF4-FFF2-40B4-BE49-F238E27FC236}">
                <a16:creationId xmlns:a16="http://schemas.microsoft.com/office/drawing/2014/main" id="{018A107B-4A9F-4C95-956F-A87A4E69D347}"/>
              </a:ext>
            </a:extLst>
          </p:cNvPr>
          <p:cNvSpPr>
            <a:spLocks noGrp="1"/>
          </p:cNvSpPr>
          <p:nvPr>
            <p:ph idx="1"/>
          </p:nvPr>
        </p:nvSpPr>
        <p:spPr>
          <a:xfrm>
            <a:off x="838200" y="1825625"/>
            <a:ext cx="6412606" cy="4351338"/>
          </a:xfrm>
        </p:spPr>
        <p:txBody>
          <a:bodyPr/>
          <a:lstStyle/>
          <a:p>
            <a:r>
              <a:rPr lang="en-GB" dirty="0"/>
              <a:t>As a senior manager in an organisation, you will often be tasked with building teams to perform a specific, or perhaps continuing task.</a:t>
            </a:r>
          </a:p>
          <a:p>
            <a:endParaRPr lang="en-GB" dirty="0"/>
          </a:p>
          <a:p>
            <a:r>
              <a:rPr lang="en-GB" dirty="0"/>
              <a:t>For example, you may be tasked with creating a SOC focussed on the threats emerging from Russia’s invasion of Ukraine</a:t>
            </a:r>
          </a:p>
        </p:txBody>
      </p:sp>
      <p:pic>
        <p:nvPicPr>
          <p:cNvPr id="5" name="Picture 4" descr="Chart, sunburst chart&#10;&#10;Description automatically generated">
            <a:extLst>
              <a:ext uri="{FF2B5EF4-FFF2-40B4-BE49-F238E27FC236}">
                <a16:creationId xmlns:a16="http://schemas.microsoft.com/office/drawing/2014/main" id="{99015951-CE7E-4A6E-BEF3-FAE750A77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4581" y="785611"/>
            <a:ext cx="4357331" cy="4351338"/>
          </a:xfrm>
          <a:prstGeom prst="rect">
            <a:avLst/>
          </a:prstGeom>
        </p:spPr>
      </p:pic>
      <p:sp>
        <p:nvSpPr>
          <p:cNvPr id="6" name="TextBox 5">
            <a:extLst>
              <a:ext uri="{FF2B5EF4-FFF2-40B4-BE49-F238E27FC236}">
                <a16:creationId xmlns:a16="http://schemas.microsoft.com/office/drawing/2014/main" id="{2F48F6FB-FEDF-4C48-9D0F-0E00B6B70A72}"/>
              </a:ext>
            </a:extLst>
          </p:cNvPr>
          <p:cNvSpPr txBox="1"/>
          <p:nvPr/>
        </p:nvSpPr>
        <p:spPr>
          <a:xfrm>
            <a:off x="7753082" y="5718220"/>
            <a:ext cx="3942041" cy="369332"/>
          </a:xfrm>
          <a:prstGeom prst="rect">
            <a:avLst/>
          </a:prstGeom>
          <a:noFill/>
        </p:spPr>
        <p:txBody>
          <a:bodyPr wrap="none" rtlCol="0">
            <a:spAutoFit/>
          </a:bodyPr>
          <a:lstStyle/>
          <a:p>
            <a:r>
              <a:rPr lang="en-GB" dirty="0"/>
              <a:t>Tuckman’s stages of group development</a:t>
            </a:r>
          </a:p>
        </p:txBody>
      </p:sp>
    </p:spTree>
    <p:extLst>
      <p:ext uri="{BB962C8B-B14F-4D97-AF65-F5344CB8AC3E}">
        <p14:creationId xmlns:p14="http://schemas.microsoft.com/office/powerpoint/2010/main" val="1637758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20FD9-4F57-4686-9470-CEC992F1BC68}"/>
              </a:ext>
            </a:extLst>
          </p:cNvPr>
          <p:cNvSpPr>
            <a:spLocks noGrp="1"/>
          </p:cNvSpPr>
          <p:nvPr>
            <p:ph type="title"/>
          </p:nvPr>
        </p:nvSpPr>
        <p:spPr/>
        <p:txBody>
          <a:bodyPr/>
          <a:lstStyle/>
          <a:p>
            <a:r>
              <a:rPr lang="en-GB" dirty="0"/>
              <a:t>Building a security capability	</a:t>
            </a:r>
          </a:p>
        </p:txBody>
      </p:sp>
      <p:sp>
        <p:nvSpPr>
          <p:cNvPr id="3" name="Content Placeholder 2">
            <a:extLst>
              <a:ext uri="{FF2B5EF4-FFF2-40B4-BE49-F238E27FC236}">
                <a16:creationId xmlns:a16="http://schemas.microsoft.com/office/drawing/2014/main" id="{ED38D6C2-F225-4245-A74A-801F83C173D8}"/>
              </a:ext>
            </a:extLst>
          </p:cNvPr>
          <p:cNvSpPr>
            <a:spLocks noGrp="1"/>
          </p:cNvSpPr>
          <p:nvPr>
            <p:ph idx="1"/>
          </p:nvPr>
        </p:nvSpPr>
        <p:spPr>
          <a:xfrm>
            <a:off x="838200" y="1825625"/>
            <a:ext cx="7430037" cy="4351338"/>
          </a:xfrm>
        </p:spPr>
        <p:txBody>
          <a:bodyPr>
            <a:normAutofit fontScale="92500" lnSpcReduction="20000"/>
          </a:bodyPr>
          <a:lstStyle/>
          <a:p>
            <a:r>
              <a:rPr lang="en-GB" dirty="0"/>
              <a:t>To quickly build a team with the right skills in the cybersecurity space today, you will likely need to blend in-house skills with bought-in expertise.</a:t>
            </a:r>
          </a:p>
          <a:p>
            <a:endParaRPr lang="en-GB" dirty="0"/>
          </a:p>
          <a:p>
            <a:r>
              <a:rPr lang="en-GB" dirty="0"/>
              <a:t>Some reasons for this blended model of resourcing are:</a:t>
            </a:r>
          </a:p>
          <a:p>
            <a:pPr lvl="1"/>
            <a:r>
              <a:rPr lang="en-GB" dirty="0"/>
              <a:t>It can take a long time (years) to skill-up individuals to be fully contributing team members – remind me, how long is your degree again?</a:t>
            </a:r>
          </a:p>
          <a:p>
            <a:pPr lvl="1"/>
            <a:r>
              <a:rPr lang="en-GB" dirty="0"/>
              <a:t> Finding people with the right technical skills and, if they’re to be client-facing, commercial skills is almost impossible. Add to that the challenge of them being familiar with your organisation’s own internal business processes make for a Mission: Impossible </a:t>
            </a:r>
          </a:p>
          <a:p>
            <a:endParaRPr lang="en-GB" dirty="0"/>
          </a:p>
        </p:txBody>
      </p:sp>
      <p:pic>
        <p:nvPicPr>
          <p:cNvPr id="1026" name="Picture 2" descr="Mission Impossible - YouTube">
            <a:extLst>
              <a:ext uri="{FF2B5EF4-FFF2-40B4-BE49-F238E27FC236}">
                <a16:creationId xmlns:a16="http://schemas.microsoft.com/office/drawing/2014/main" id="{D9F94D34-0917-42E2-A096-01AACC820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8237" y="1825625"/>
            <a:ext cx="3876541" cy="387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765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25C1-194A-488B-9487-A9C82CEC3C35}"/>
              </a:ext>
            </a:extLst>
          </p:cNvPr>
          <p:cNvSpPr>
            <a:spLocks noGrp="1"/>
          </p:cNvSpPr>
          <p:nvPr>
            <p:ph type="title"/>
          </p:nvPr>
        </p:nvSpPr>
        <p:spPr/>
        <p:txBody>
          <a:bodyPr/>
          <a:lstStyle/>
          <a:p>
            <a:r>
              <a:rPr lang="en-GB" dirty="0"/>
              <a:t>Building a security capability	 - CERT/CSIRT</a:t>
            </a:r>
          </a:p>
        </p:txBody>
      </p:sp>
      <p:sp>
        <p:nvSpPr>
          <p:cNvPr id="3" name="Content Placeholder 2">
            <a:extLst>
              <a:ext uri="{FF2B5EF4-FFF2-40B4-BE49-F238E27FC236}">
                <a16:creationId xmlns:a16="http://schemas.microsoft.com/office/drawing/2014/main" id="{C56BAFFB-8375-4773-836B-668BEF211483}"/>
              </a:ext>
            </a:extLst>
          </p:cNvPr>
          <p:cNvSpPr>
            <a:spLocks noGrp="1"/>
          </p:cNvSpPr>
          <p:nvPr>
            <p:ph idx="1"/>
          </p:nvPr>
        </p:nvSpPr>
        <p:spPr/>
        <p:txBody>
          <a:bodyPr/>
          <a:lstStyle/>
          <a:p>
            <a:r>
              <a:rPr lang="en-GB" dirty="0"/>
              <a:t>Very often, if you are building a security function for an organisation so you will need to need to build a CERT/CSIRT as part of the core capability</a:t>
            </a:r>
          </a:p>
          <a:p>
            <a:r>
              <a:rPr lang="en-GB" dirty="0"/>
              <a:t>A CERT/CSIRT is two names for essentially the same team:</a:t>
            </a:r>
          </a:p>
          <a:p>
            <a:pPr lvl="1"/>
            <a:r>
              <a:rPr lang="en-GB" dirty="0"/>
              <a:t>CERT – Computer Emergency Response Team</a:t>
            </a:r>
          </a:p>
          <a:p>
            <a:pPr lvl="1"/>
            <a:r>
              <a:rPr lang="en-GB" dirty="0"/>
              <a:t>CSIRT – Computer Security Incident Response Team</a:t>
            </a:r>
          </a:p>
          <a:p>
            <a:endParaRPr lang="en-GB" dirty="0"/>
          </a:p>
          <a:p>
            <a:r>
              <a:rPr lang="en-GB" dirty="0"/>
              <a:t>The Role of this team is to…</a:t>
            </a:r>
          </a:p>
          <a:p>
            <a:endParaRPr lang="en-GB" dirty="0"/>
          </a:p>
        </p:txBody>
      </p:sp>
    </p:spTree>
    <p:extLst>
      <p:ext uri="{BB962C8B-B14F-4D97-AF65-F5344CB8AC3E}">
        <p14:creationId xmlns:p14="http://schemas.microsoft.com/office/powerpoint/2010/main" val="451687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EB176-ADAE-406E-ACCB-5775A834AFB6}"/>
              </a:ext>
            </a:extLst>
          </p:cNvPr>
          <p:cNvSpPr>
            <a:spLocks noGrp="1"/>
          </p:cNvSpPr>
          <p:nvPr>
            <p:ph type="title"/>
          </p:nvPr>
        </p:nvSpPr>
        <p:spPr/>
        <p:txBody>
          <a:bodyPr/>
          <a:lstStyle/>
          <a:p>
            <a:r>
              <a:rPr lang="en-GB" dirty="0"/>
              <a:t>Building a security capability	 - CERT/CSIRT</a:t>
            </a:r>
          </a:p>
        </p:txBody>
      </p:sp>
      <p:sp>
        <p:nvSpPr>
          <p:cNvPr id="3" name="Content Placeholder 2">
            <a:extLst>
              <a:ext uri="{FF2B5EF4-FFF2-40B4-BE49-F238E27FC236}">
                <a16:creationId xmlns:a16="http://schemas.microsoft.com/office/drawing/2014/main" id="{CC953D58-281F-486C-B16B-C8A00D881EF2}"/>
              </a:ext>
            </a:extLst>
          </p:cNvPr>
          <p:cNvSpPr>
            <a:spLocks noGrp="1"/>
          </p:cNvSpPr>
          <p:nvPr>
            <p:ph idx="1"/>
          </p:nvPr>
        </p:nvSpPr>
        <p:spPr/>
        <p:txBody>
          <a:bodyPr/>
          <a:lstStyle/>
          <a:p>
            <a:endParaRPr lang="en-GB" dirty="0"/>
          </a:p>
          <a:p>
            <a:endParaRPr lang="en-GB" dirty="0"/>
          </a:p>
        </p:txBody>
      </p:sp>
      <p:graphicFrame>
        <p:nvGraphicFramePr>
          <p:cNvPr id="4" name="Table 4">
            <a:extLst>
              <a:ext uri="{FF2B5EF4-FFF2-40B4-BE49-F238E27FC236}">
                <a16:creationId xmlns:a16="http://schemas.microsoft.com/office/drawing/2014/main" id="{388A1CC0-6D91-4E3E-BD90-7D540C98A909}"/>
              </a:ext>
            </a:extLst>
          </p:cNvPr>
          <p:cNvGraphicFramePr>
            <a:graphicFrameLocks noGrp="1"/>
          </p:cNvGraphicFramePr>
          <p:nvPr>
            <p:extLst>
              <p:ext uri="{D42A27DB-BD31-4B8C-83A1-F6EECF244321}">
                <p14:modId xmlns:p14="http://schemas.microsoft.com/office/powerpoint/2010/main" val="761245193"/>
              </p:ext>
            </p:extLst>
          </p:nvPr>
        </p:nvGraphicFramePr>
        <p:xfrm>
          <a:off x="654423" y="1909482"/>
          <a:ext cx="11017624" cy="4670616"/>
        </p:xfrm>
        <a:graphic>
          <a:graphicData uri="http://schemas.openxmlformats.org/drawingml/2006/table">
            <a:tbl>
              <a:tblPr firstRow="1" bandRow="1">
                <a:tableStyleId>{5C22544A-7EE6-4342-B048-85BDC9FD1C3A}</a:tableStyleId>
              </a:tblPr>
              <a:tblGrid>
                <a:gridCol w="11017624">
                  <a:extLst>
                    <a:ext uri="{9D8B030D-6E8A-4147-A177-3AD203B41FA5}">
                      <a16:colId xmlns:a16="http://schemas.microsoft.com/office/drawing/2014/main" val="1691712334"/>
                    </a:ext>
                  </a:extLst>
                </a:gridCol>
              </a:tblGrid>
              <a:tr h="5838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Role of the CERT/CSIRT team is to:</a:t>
                      </a:r>
                    </a:p>
                  </a:txBody>
                  <a:tcPr/>
                </a:tc>
                <a:extLst>
                  <a:ext uri="{0D108BD9-81ED-4DB2-BD59-A6C34878D82A}">
                    <a16:rowId xmlns:a16="http://schemas.microsoft.com/office/drawing/2014/main" val="237327184"/>
                  </a:ext>
                </a:extLst>
              </a:tr>
              <a:tr h="583827">
                <a:tc>
                  <a:txBody>
                    <a:bodyPr/>
                    <a:lstStyle/>
                    <a:p>
                      <a:r>
                        <a:rPr lang="en-GB" dirty="0"/>
                        <a:t>Investigating breaches</a:t>
                      </a:r>
                    </a:p>
                  </a:txBody>
                  <a:tcPr/>
                </a:tc>
                <a:extLst>
                  <a:ext uri="{0D108BD9-81ED-4DB2-BD59-A6C34878D82A}">
                    <a16:rowId xmlns:a16="http://schemas.microsoft.com/office/drawing/2014/main" val="1684863974"/>
                  </a:ext>
                </a:extLst>
              </a:tr>
              <a:tr h="583827">
                <a:tc>
                  <a:txBody>
                    <a:bodyPr/>
                    <a:lstStyle/>
                    <a:p>
                      <a:r>
                        <a:rPr lang="en-GB" dirty="0"/>
                        <a:t>Uncovering previously unknown attack vectors</a:t>
                      </a:r>
                    </a:p>
                  </a:txBody>
                  <a:tcPr/>
                </a:tc>
                <a:extLst>
                  <a:ext uri="{0D108BD9-81ED-4DB2-BD59-A6C34878D82A}">
                    <a16:rowId xmlns:a16="http://schemas.microsoft.com/office/drawing/2014/main" val="2627724790"/>
                  </a:ext>
                </a:extLst>
              </a:tr>
              <a:tr h="583827">
                <a:tc>
                  <a:txBody>
                    <a:bodyPr/>
                    <a:lstStyle/>
                    <a:p>
                      <a:r>
                        <a:rPr lang="en-GB" dirty="0"/>
                        <a:t>Highlight areas that need improvement</a:t>
                      </a:r>
                    </a:p>
                  </a:txBody>
                  <a:tcPr/>
                </a:tc>
                <a:extLst>
                  <a:ext uri="{0D108BD9-81ED-4DB2-BD59-A6C34878D82A}">
                    <a16:rowId xmlns:a16="http://schemas.microsoft.com/office/drawing/2014/main" val="1544378463"/>
                  </a:ext>
                </a:extLst>
              </a:tr>
              <a:tr h="583827">
                <a:tc>
                  <a:txBody>
                    <a:bodyPr/>
                    <a:lstStyle/>
                    <a:p>
                      <a:r>
                        <a:rPr lang="en-GB" dirty="0"/>
                        <a:t>Reporting to Senior Exec</a:t>
                      </a:r>
                    </a:p>
                  </a:txBody>
                  <a:tcPr/>
                </a:tc>
                <a:extLst>
                  <a:ext uri="{0D108BD9-81ED-4DB2-BD59-A6C34878D82A}">
                    <a16:rowId xmlns:a16="http://schemas.microsoft.com/office/drawing/2014/main" val="2640726017"/>
                  </a:ext>
                </a:extLst>
              </a:tr>
              <a:tr h="583827">
                <a:tc>
                  <a:txBody>
                    <a:bodyPr/>
                    <a:lstStyle/>
                    <a:p>
                      <a:r>
                        <a:rPr lang="en-GB" dirty="0"/>
                        <a:t>Help with Disaster Recovery processes</a:t>
                      </a:r>
                    </a:p>
                  </a:txBody>
                  <a:tcPr/>
                </a:tc>
                <a:extLst>
                  <a:ext uri="{0D108BD9-81ED-4DB2-BD59-A6C34878D82A}">
                    <a16:rowId xmlns:a16="http://schemas.microsoft.com/office/drawing/2014/main" val="1038375513"/>
                  </a:ext>
                </a:extLst>
              </a:tr>
              <a:tr h="583827">
                <a:tc>
                  <a:txBody>
                    <a:bodyPr/>
                    <a:lstStyle/>
                    <a:p>
                      <a:r>
                        <a:rPr lang="en-GB" dirty="0"/>
                        <a:t>Auxiliary manpower to help reset</a:t>
                      </a:r>
                    </a:p>
                  </a:txBody>
                  <a:tcPr/>
                </a:tc>
                <a:extLst>
                  <a:ext uri="{0D108BD9-81ED-4DB2-BD59-A6C34878D82A}">
                    <a16:rowId xmlns:a16="http://schemas.microsoft.com/office/drawing/2014/main" val="768463476"/>
                  </a:ext>
                </a:extLst>
              </a:tr>
              <a:tr h="583827">
                <a:tc>
                  <a:txBody>
                    <a:bodyPr/>
                    <a:lstStyle/>
                    <a:p>
                      <a:r>
                        <a:rPr lang="en-GB" dirty="0"/>
                        <a:t>CSI – Crime Scene Investigation – gathering logs for example. </a:t>
                      </a:r>
                    </a:p>
                  </a:txBody>
                  <a:tcPr/>
                </a:tc>
                <a:extLst>
                  <a:ext uri="{0D108BD9-81ED-4DB2-BD59-A6C34878D82A}">
                    <a16:rowId xmlns:a16="http://schemas.microsoft.com/office/drawing/2014/main" val="3957714873"/>
                  </a:ext>
                </a:extLst>
              </a:tr>
            </a:tbl>
          </a:graphicData>
        </a:graphic>
      </p:graphicFrame>
    </p:spTree>
    <p:extLst>
      <p:ext uri="{BB962C8B-B14F-4D97-AF65-F5344CB8AC3E}">
        <p14:creationId xmlns:p14="http://schemas.microsoft.com/office/powerpoint/2010/main" val="1246062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25C1-194A-488B-9487-A9C82CEC3C35}"/>
              </a:ext>
            </a:extLst>
          </p:cNvPr>
          <p:cNvSpPr>
            <a:spLocks noGrp="1"/>
          </p:cNvSpPr>
          <p:nvPr>
            <p:ph type="title"/>
          </p:nvPr>
        </p:nvSpPr>
        <p:spPr/>
        <p:txBody>
          <a:bodyPr/>
          <a:lstStyle/>
          <a:p>
            <a:r>
              <a:rPr lang="en-GB" dirty="0"/>
              <a:t>Task - Incident Response – 15 minutes</a:t>
            </a:r>
          </a:p>
        </p:txBody>
      </p:sp>
      <p:sp>
        <p:nvSpPr>
          <p:cNvPr id="3" name="Content Placeholder 2">
            <a:extLst>
              <a:ext uri="{FF2B5EF4-FFF2-40B4-BE49-F238E27FC236}">
                <a16:creationId xmlns:a16="http://schemas.microsoft.com/office/drawing/2014/main" id="{C56BAFFB-8375-4773-836B-668BEF211483}"/>
              </a:ext>
            </a:extLst>
          </p:cNvPr>
          <p:cNvSpPr>
            <a:spLocks noGrp="1"/>
          </p:cNvSpPr>
          <p:nvPr>
            <p:ph idx="1"/>
          </p:nvPr>
        </p:nvSpPr>
        <p:spPr/>
        <p:txBody>
          <a:bodyPr>
            <a:normAutofit/>
          </a:bodyPr>
          <a:lstStyle/>
          <a:p>
            <a:r>
              <a:rPr lang="en-GB" dirty="0"/>
              <a:t>Workshop – how would you handle a cyber security incident and respond?</a:t>
            </a:r>
          </a:p>
          <a:p>
            <a:endParaRPr lang="en-GB" dirty="0"/>
          </a:p>
          <a:p>
            <a:endParaRPr lang="en-GB" dirty="0"/>
          </a:p>
          <a:p>
            <a:pPr algn="l"/>
            <a:r>
              <a:rPr lang="en-GB" sz="1800" b="0" i="0" dirty="0">
                <a:effectLst/>
                <a:latin typeface="Segoe UI" panose="020B0502040204020203" pitchFamily="34" charset="0"/>
              </a:rPr>
              <a:t>Step 1: Don’t Panic – Cup of tea</a:t>
            </a:r>
            <a:endParaRPr lang="en-GB" b="0" i="0" dirty="0">
              <a:effectLst/>
              <a:latin typeface="Segoe UI" panose="020B0502040204020203" pitchFamily="34" charset="0"/>
            </a:endParaRPr>
          </a:p>
          <a:p>
            <a:pPr algn="l"/>
            <a:r>
              <a:rPr lang="en-GB" sz="1800" b="0" i="0" dirty="0">
                <a:effectLst/>
                <a:latin typeface="Segoe UI" panose="020B0502040204020203" pitchFamily="34" charset="0"/>
              </a:rPr>
              <a:t>Step 2: Isolation – Firewall/ Disconnect/ Access (Potentially outbound)</a:t>
            </a:r>
            <a:endParaRPr lang="en-GB" b="0" i="0" dirty="0">
              <a:effectLst/>
              <a:latin typeface="Segoe UI" panose="020B0502040204020203" pitchFamily="34" charset="0"/>
            </a:endParaRPr>
          </a:p>
          <a:p>
            <a:pPr algn="l"/>
            <a:r>
              <a:rPr lang="en-GB" sz="1800" b="0" i="0" dirty="0">
                <a:effectLst/>
                <a:latin typeface="Segoe UI" panose="020B0502040204020203" pitchFamily="34" charset="0"/>
              </a:rPr>
              <a:t>Step 3: ICO Report prep (72 Hours) and sifting through logs/ monitoring (Logging, Privilege use, Traffic, File Access)</a:t>
            </a:r>
            <a:endParaRPr lang="en-GB" b="0" i="0" dirty="0">
              <a:effectLst/>
              <a:latin typeface="Segoe UI" panose="020B0502040204020203" pitchFamily="34" charset="0"/>
            </a:endParaRPr>
          </a:p>
          <a:p>
            <a:pPr marL="514350" indent="-514350">
              <a:buFont typeface="+mj-lt"/>
              <a:buAutoNum type="arabicPeriod"/>
            </a:pPr>
            <a:endParaRPr lang="en-GB" dirty="0"/>
          </a:p>
        </p:txBody>
      </p:sp>
    </p:spTree>
    <p:extLst>
      <p:ext uri="{BB962C8B-B14F-4D97-AF65-F5344CB8AC3E}">
        <p14:creationId xmlns:p14="http://schemas.microsoft.com/office/powerpoint/2010/main" val="3569405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A58F-F802-44A0-BEDE-B80992C304E1}"/>
              </a:ext>
            </a:extLst>
          </p:cNvPr>
          <p:cNvSpPr>
            <a:spLocks noGrp="1"/>
          </p:cNvSpPr>
          <p:nvPr>
            <p:ph type="title"/>
          </p:nvPr>
        </p:nvSpPr>
        <p:spPr/>
        <p:txBody>
          <a:bodyPr/>
          <a:lstStyle/>
          <a:p>
            <a:r>
              <a:rPr lang="en-GB" dirty="0"/>
              <a:t>Task – 30 minutes</a:t>
            </a:r>
          </a:p>
        </p:txBody>
      </p:sp>
      <p:sp>
        <p:nvSpPr>
          <p:cNvPr id="3" name="Content Placeholder 2">
            <a:extLst>
              <a:ext uri="{FF2B5EF4-FFF2-40B4-BE49-F238E27FC236}">
                <a16:creationId xmlns:a16="http://schemas.microsoft.com/office/drawing/2014/main" id="{9E0FDC96-FD13-4C4D-B429-DB729C3E6043}"/>
              </a:ext>
            </a:extLst>
          </p:cNvPr>
          <p:cNvSpPr>
            <a:spLocks noGrp="1"/>
          </p:cNvSpPr>
          <p:nvPr>
            <p:ph idx="1"/>
          </p:nvPr>
        </p:nvSpPr>
        <p:spPr/>
        <p:txBody>
          <a:bodyPr/>
          <a:lstStyle/>
          <a:p>
            <a:r>
              <a:rPr lang="en-GB" dirty="0"/>
              <a:t>Write a high-level job/role description for a cyber security specialist in your organisation</a:t>
            </a:r>
          </a:p>
          <a:p>
            <a:r>
              <a:rPr lang="en-GB" dirty="0"/>
              <a:t>Include</a:t>
            </a:r>
          </a:p>
          <a:p>
            <a:pPr lvl="1"/>
            <a:r>
              <a:rPr lang="en-GB" dirty="0"/>
              <a:t>How they interface with other departments</a:t>
            </a:r>
          </a:p>
          <a:p>
            <a:pPr lvl="1"/>
            <a:r>
              <a:rPr lang="en-GB" dirty="0"/>
              <a:t>What skills and certifications should they possess</a:t>
            </a:r>
          </a:p>
          <a:p>
            <a:pPr lvl="1"/>
            <a:r>
              <a:rPr lang="en-GB" dirty="0"/>
              <a:t>How their skills should complement others in your team. </a:t>
            </a:r>
          </a:p>
          <a:p>
            <a:pPr lvl="2"/>
            <a:r>
              <a:rPr lang="en-GB" dirty="0"/>
              <a:t>Think of your team as a whole</a:t>
            </a:r>
          </a:p>
          <a:p>
            <a:pPr lvl="2"/>
            <a:r>
              <a:rPr lang="en-GB" dirty="0"/>
              <a:t>Are you missing someone with a specialist technical skill or experience?</a:t>
            </a:r>
          </a:p>
          <a:p>
            <a:endParaRPr lang="en-GB" dirty="0"/>
          </a:p>
        </p:txBody>
      </p:sp>
    </p:spTree>
    <p:extLst>
      <p:ext uri="{BB962C8B-B14F-4D97-AF65-F5344CB8AC3E}">
        <p14:creationId xmlns:p14="http://schemas.microsoft.com/office/powerpoint/2010/main" val="759339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6E16-B970-4089-9DDA-EDD141148357}"/>
              </a:ext>
            </a:extLst>
          </p:cNvPr>
          <p:cNvSpPr>
            <a:spLocks noGrp="1"/>
          </p:cNvSpPr>
          <p:nvPr>
            <p:ph type="title"/>
          </p:nvPr>
        </p:nvSpPr>
        <p:spPr/>
        <p:txBody>
          <a:bodyPr/>
          <a:lstStyle/>
          <a:p>
            <a:r>
              <a:rPr lang="en-GB" dirty="0"/>
              <a:t>Training</a:t>
            </a:r>
          </a:p>
        </p:txBody>
      </p:sp>
      <p:sp>
        <p:nvSpPr>
          <p:cNvPr id="3" name="Text Placeholder 2">
            <a:extLst>
              <a:ext uri="{FF2B5EF4-FFF2-40B4-BE49-F238E27FC236}">
                <a16:creationId xmlns:a16="http://schemas.microsoft.com/office/drawing/2014/main" id="{97FFEA6D-5483-4209-8B51-50E00CDE1A35}"/>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080946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6FDD8-CC96-4981-850B-A9184CC69F28}"/>
              </a:ext>
            </a:extLst>
          </p:cNvPr>
          <p:cNvSpPr>
            <a:spLocks noGrp="1"/>
          </p:cNvSpPr>
          <p:nvPr>
            <p:ph type="title"/>
          </p:nvPr>
        </p:nvSpPr>
        <p:spPr/>
        <p:txBody>
          <a:bodyPr/>
          <a:lstStyle/>
          <a:p>
            <a:r>
              <a:rPr lang="en-GB" dirty="0"/>
              <a:t>Training - Task</a:t>
            </a:r>
          </a:p>
        </p:txBody>
      </p:sp>
      <p:sp>
        <p:nvSpPr>
          <p:cNvPr id="3" name="Content Placeholder 2">
            <a:extLst>
              <a:ext uri="{FF2B5EF4-FFF2-40B4-BE49-F238E27FC236}">
                <a16:creationId xmlns:a16="http://schemas.microsoft.com/office/drawing/2014/main" id="{7EF2C805-BECC-4E1F-B3FE-DA452B8C1E0B}"/>
              </a:ext>
            </a:extLst>
          </p:cNvPr>
          <p:cNvSpPr>
            <a:spLocks noGrp="1"/>
          </p:cNvSpPr>
          <p:nvPr>
            <p:ph idx="1"/>
          </p:nvPr>
        </p:nvSpPr>
        <p:spPr/>
        <p:txBody>
          <a:bodyPr>
            <a:normAutofit lnSpcReduction="10000"/>
          </a:bodyPr>
          <a:lstStyle/>
          <a:p>
            <a:r>
              <a:rPr lang="en-GB" dirty="0"/>
              <a:t>Now you have considered many of the factors involved in building an effective cyber security team, how would you go about keeping their skills up-to-date?</a:t>
            </a:r>
          </a:p>
          <a:p>
            <a:endParaRPr lang="en-GB" dirty="0"/>
          </a:p>
          <a:p>
            <a:r>
              <a:rPr lang="en-GB" dirty="0"/>
              <a:t>Presumably you want your team to be ‘good’ – but what does good look like? </a:t>
            </a:r>
          </a:p>
          <a:p>
            <a:endParaRPr lang="en-GB" dirty="0"/>
          </a:p>
          <a:p>
            <a:r>
              <a:rPr lang="en-GB" dirty="0"/>
              <a:t>How would you design a process that allows individual team members the time and budget to keep their skills current?</a:t>
            </a:r>
          </a:p>
          <a:p>
            <a:pPr lvl="1"/>
            <a:r>
              <a:rPr lang="en-GB" dirty="0"/>
              <a:t>Consider: Individual Learning Plans and Team Goals</a:t>
            </a:r>
          </a:p>
        </p:txBody>
      </p:sp>
    </p:spTree>
    <p:extLst>
      <p:ext uri="{BB962C8B-B14F-4D97-AF65-F5344CB8AC3E}">
        <p14:creationId xmlns:p14="http://schemas.microsoft.com/office/powerpoint/2010/main" val="2203907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25C1-194A-488B-9487-A9C82CEC3C35}"/>
              </a:ext>
            </a:extLst>
          </p:cNvPr>
          <p:cNvSpPr>
            <a:spLocks noGrp="1"/>
          </p:cNvSpPr>
          <p:nvPr>
            <p:ph type="title"/>
          </p:nvPr>
        </p:nvSpPr>
        <p:spPr/>
        <p:txBody>
          <a:bodyPr/>
          <a:lstStyle/>
          <a:p>
            <a:r>
              <a:rPr lang="en-GB" dirty="0"/>
              <a:t>Introduction</a:t>
            </a:r>
          </a:p>
        </p:txBody>
      </p:sp>
      <p:sp>
        <p:nvSpPr>
          <p:cNvPr id="3" name="Content Placeholder 2">
            <a:extLst>
              <a:ext uri="{FF2B5EF4-FFF2-40B4-BE49-F238E27FC236}">
                <a16:creationId xmlns:a16="http://schemas.microsoft.com/office/drawing/2014/main" id="{C56BAFFB-8375-4773-836B-668BEF211483}"/>
              </a:ext>
            </a:extLst>
          </p:cNvPr>
          <p:cNvSpPr>
            <a:spLocks noGrp="1"/>
          </p:cNvSpPr>
          <p:nvPr>
            <p:ph idx="1"/>
          </p:nvPr>
        </p:nvSpPr>
        <p:spPr/>
        <p:txBody>
          <a:bodyPr/>
          <a:lstStyle/>
          <a:p>
            <a:r>
              <a:rPr lang="en-GB" dirty="0"/>
              <a:t>In week 1 of this module, we spent some time covering how organisations can assess their own cybersecurity maturity using frameworks such as ISO27k</a:t>
            </a:r>
          </a:p>
          <a:p>
            <a:r>
              <a:rPr lang="en-GB" dirty="0"/>
              <a:t>Today, we will build on that work by discussing several other factors that organisations may need to consider when building out their cybersecurity capability </a:t>
            </a:r>
          </a:p>
        </p:txBody>
      </p:sp>
    </p:spTree>
    <p:extLst>
      <p:ext uri="{BB962C8B-B14F-4D97-AF65-F5344CB8AC3E}">
        <p14:creationId xmlns:p14="http://schemas.microsoft.com/office/powerpoint/2010/main" val="3016592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A6CE3-D51D-40F9-8E47-AE403D229F08}"/>
              </a:ext>
            </a:extLst>
          </p:cNvPr>
          <p:cNvSpPr>
            <a:spLocks noGrp="1"/>
          </p:cNvSpPr>
          <p:nvPr>
            <p:ph type="title"/>
          </p:nvPr>
        </p:nvSpPr>
        <p:spPr/>
        <p:txBody>
          <a:bodyPr/>
          <a:lstStyle/>
          <a:p>
            <a:r>
              <a:rPr lang="en-GB" dirty="0"/>
              <a:t>Testing, Logging &amp; Monitoring</a:t>
            </a:r>
          </a:p>
        </p:txBody>
      </p:sp>
      <p:sp>
        <p:nvSpPr>
          <p:cNvPr id="3" name="Text Placeholder 2">
            <a:extLst>
              <a:ext uri="{FF2B5EF4-FFF2-40B4-BE49-F238E27FC236}">
                <a16:creationId xmlns:a16="http://schemas.microsoft.com/office/drawing/2014/main" id="{7EB18A45-569B-49D7-BC81-5B9E8C67117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621134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E124F-49C8-40EF-A280-DA83657ADECB}"/>
              </a:ext>
            </a:extLst>
          </p:cNvPr>
          <p:cNvSpPr>
            <a:spLocks noGrp="1"/>
          </p:cNvSpPr>
          <p:nvPr>
            <p:ph type="title"/>
          </p:nvPr>
        </p:nvSpPr>
        <p:spPr/>
        <p:txBody>
          <a:bodyPr/>
          <a:lstStyle/>
          <a:p>
            <a:r>
              <a:rPr lang="en-GB" dirty="0"/>
              <a:t>Testing</a:t>
            </a:r>
          </a:p>
        </p:txBody>
      </p:sp>
      <p:sp>
        <p:nvSpPr>
          <p:cNvPr id="3" name="Content Placeholder 2">
            <a:extLst>
              <a:ext uri="{FF2B5EF4-FFF2-40B4-BE49-F238E27FC236}">
                <a16:creationId xmlns:a16="http://schemas.microsoft.com/office/drawing/2014/main" id="{0643A74E-306F-42CC-AB88-12C794A5E4D0}"/>
              </a:ext>
            </a:extLst>
          </p:cNvPr>
          <p:cNvSpPr>
            <a:spLocks noGrp="1"/>
          </p:cNvSpPr>
          <p:nvPr>
            <p:ph idx="1"/>
          </p:nvPr>
        </p:nvSpPr>
        <p:spPr/>
        <p:txBody>
          <a:bodyPr/>
          <a:lstStyle/>
          <a:p>
            <a:r>
              <a:rPr lang="en-GB" dirty="0"/>
              <a:t>As a Senior IT Manager in your organisation, what testing regimes should you put in place to assert your readiness to deal with security incidents? Let’s discuss…</a:t>
            </a:r>
          </a:p>
        </p:txBody>
      </p:sp>
      <p:graphicFrame>
        <p:nvGraphicFramePr>
          <p:cNvPr id="4" name="Table 4">
            <a:extLst>
              <a:ext uri="{FF2B5EF4-FFF2-40B4-BE49-F238E27FC236}">
                <a16:creationId xmlns:a16="http://schemas.microsoft.com/office/drawing/2014/main" id="{F73B9916-0D23-4721-B8AE-CF23F63CDB19}"/>
              </a:ext>
            </a:extLst>
          </p:cNvPr>
          <p:cNvGraphicFramePr>
            <a:graphicFrameLocks noGrp="1"/>
          </p:cNvGraphicFramePr>
          <p:nvPr>
            <p:extLst>
              <p:ext uri="{D42A27DB-BD31-4B8C-83A1-F6EECF244321}">
                <p14:modId xmlns:p14="http://schemas.microsoft.com/office/powerpoint/2010/main" val="1375459689"/>
              </p:ext>
            </p:extLst>
          </p:nvPr>
        </p:nvGraphicFramePr>
        <p:xfrm>
          <a:off x="2032000" y="3210243"/>
          <a:ext cx="8128000" cy="296672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4089929421"/>
                    </a:ext>
                  </a:extLst>
                </a:gridCol>
              </a:tblGrid>
              <a:tr h="370840">
                <a:tc>
                  <a:txBody>
                    <a:bodyPr/>
                    <a:lstStyle/>
                    <a:p>
                      <a:r>
                        <a:rPr lang="en-GB" dirty="0"/>
                        <a:t>Testing </a:t>
                      </a:r>
                    </a:p>
                  </a:txBody>
                  <a:tcPr/>
                </a:tc>
                <a:extLst>
                  <a:ext uri="{0D108BD9-81ED-4DB2-BD59-A6C34878D82A}">
                    <a16:rowId xmlns:a16="http://schemas.microsoft.com/office/drawing/2014/main" val="3114698772"/>
                  </a:ext>
                </a:extLst>
              </a:tr>
              <a:tr h="370840">
                <a:tc>
                  <a:txBody>
                    <a:bodyPr/>
                    <a:lstStyle/>
                    <a:p>
                      <a:r>
                        <a:rPr lang="en-GB" dirty="0"/>
                        <a:t> </a:t>
                      </a:r>
                    </a:p>
                  </a:txBody>
                  <a:tcPr/>
                </a:tc>
                <a:extLst>
                  <a:ext uri="{0D108BD9-81ED-4DB2-BD59-A6C34878D82A}">
                    <a16:rowId xmlns:a16="http://schemas.microsoft.com/office/drawing/2014/main" val="4240326328"/>
                  </a:ext>
                </a:extLst>
              </a:tr>
              <a:tr h="370840">
                <a:tc>
                  <a:txBody>
                    <a:bodyPr/>
                    <a:lstStyle/>
                    <a:p>
                      <a:r>
                        <a:rPr lang="en-GB" dirty="0"/>
                        <a:t> </a:t>
                      </a:r>
                    </a:p>
                  </a:txBody>
                  <a:tcPr/>
                </a:tc>
                <a:extLst>
                  <a:ext uri="{0D108BD9-81ED-4DB2-BD59-A6C34878D82A}">
                    <a16:rowId xmlns:a16="http://schemas.microsoft.com/office/drawing/2014/main" val="732286978"/>
                  </a:ext>
                </a:extLst>
              </a:tr>
              <a:tr h="370840">
                <a:tc>
                  <a:txBody>
                    <a:bodyPr/>
                    <a:lstStyle/>
                    <a:p>
                      <a:r>
                        <a:rPr lang="en-GB" dirty="0"/>
                        <a:t> </a:t>
                      </a:r>
                    </a:p>
                  </a:txBody>
                  <a:tcPr/>
                </a:tc>
                <a:extLst>
                  <a:ext uri="{0D108BD9-81ED-4DB2-BD59-A6C34878D82A}">
                    <a16:rowId xmlns:a16="http://schemas.microsoft.com/office/drawing/2014/main" val="2020200060"/>
                  </a:ext>
                </a:extLst>
              </a:tr>
              <a:tr h="370840">
                <a:tc>
                  <a:txBody>
                    <a:bodyPr/>
                    <a:lstStyle/>
                    <a:p>
                      <a:r>
                        <a:rPr lang="en-GB" dirty="0"/>
                        <a:t> </a:t>
                      </a:r>
                    </a:p>
                  </a:txBody>
                  <a:tcPr/>
                </a:tc>
                <a:extLst>
                  <a:ext uri="{0D108BD9-81ED-4DB2-BD59-A6C34878D82A}">
                    <a16:rowId xmlns:a16="http://schemas.microsoft.com/office/drawing/2014/main" val="3196984734"/>
                  </a:ext>
                </a:extLst>
              </a:tr>
              <a:tr h="370840">
                <a:tc>
                  <a:txBody>
                    <a:bodyPr/>
                    <a:lstStyle/>
                    <a:p>
                      <a:r>
                        <a:rPr lang="en-GB" dirty="0"/>
                        <a:t> </a:t>
                      </a:r>
                    </a:p>
                  </a:txBody>
                  <a:tcPr/>
                </a:tc>
                <a:extLst>
                  <a:ext uri="{0D108BD9-81ED-4DB2-BD59-A6C34878D82A}">
                    <a16:rowId xmlns:a16="http://schemas.microsoft.com/office/drawing/2014/main" val="3929581994"/>
                  </a:ext>
                </a:extLst>
              </a:tr>
              <a:tr h="370840">
                <a:tc>
                  <a:txBody>
                    <a:bodyPr/>
                    <a:lstStyle/>
                    <a:p>
                      <a:r>
                        <a:rPr lang="en-GB" dirty="0"/>
                        <a:t> </a:t>
                      </a:r>
                    </a:p>
                  </a:txBody>
                  <a:tcPr/>
                </a:tc>
                <a:extLst>
                  <a:ext uri="{0D108BD9-81ED-4DB2-BD59-A6C34878D82A}">
                    <a16:rowId xmlns:a16="http://schemas.microsoft.com/office/drawing/2014/main" val="863552301"/>
                  </a:ext>
                </a:extLst>
              </a:tr>
              <a:tr h="370840">
                <a:tc>
                  <a:txBody>
                    <a:bodyPr/>
                    <a:lstStyle/>
                    <a:p>
                      <a:endParaRPr lang="en-GB" dirty="0"/>
                    </a:p>
                  </a:txBody>
                  <a:tcPr/>
                </a:tc>
                <a:extLst>
                  <a:ext uri="{0D108BD9-81ED-4DB2-BD59-A6C34878D82A}">
                    <a16:rowId xmlns:a16="http://schemas.microsoft.com/office/drawing/2014/main" val="2124193494"/>
                  </a:ext>
                </a:extLst>
              </a:tr>
            </a:tbl>
          </a:graphicData>
        </a:graphic>
      </p:graphicFrame>
    </p:spTree>
    <p:extLst>
      <p:ext uri="{BB962C8B-B14F-4D97-AF65-F5344CB8AC3E}">
        <p14:creationId xmlns:p14="http://schemas.microsoft.com/office/powerpoint/2010/main" val="3528029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6F454-0F7D-43FB-833E-7B01D2E05029}"/>
              </a:ext>
            </a:extLst>
          </p:cNvPr>
          <p:cNvSpPr>
            <a:spLocks noGrp="1"/>
          </p:cNvSpPr>
          <p:nvPr>
            <p:ph type="title"/>
          </p:nvPr>
        </p:nvSpPr>
        <p:spPr/>
        <p:txBody>
          <a:bodyPr/>
          <a:lstStyle/>
          <a:p>
            <a:r>
              <a:rPr lang="en-GB" dirty="0"/>
              <a:t>Logging</a:t>
            </a:r>
          </a:p>
        </p:txBody>
      </p:sp>
      <p:sp>
        <p:nvSpPr>
          <p:cNvPr id="3" name="Content Placeholder 2">
            <a:extLst>
              <a:ext uri="{FF2B5EF4-FFF2-40B4-BE49-F238E27FC236}">
                <a16:creationId xmlns:a16="http://schemas.microsoft.com/office/drawing/2014/main" id="{06895463-F51C-4FE7-A216-98A35919EC9C}"/>
              </a:ext>
            </a:extLst>
          </p:cNvPr>
          <p:cNvSpPr>
            <a:spLocks noGrp="1"/>
          </p:cNvSpPr>
          <p:nvPr>
            <p:ph idx="1"/>
          </p:nvPr>
        </p:nvSpPr>
        <p:spPr/>
        <p:txBody>
          <a:bodyPr/>
          <a:lstStyle/>
          <a:p>
            <a:r>
              <a:rPr lang="en-GB" dirty="0"/>
              <a:t>Alongside your Testing policies you will no doubt want to check for security incidents. </a:t>
            </a:r>
          </a:p>
          <a:p>
            <a:r>
              <a:rPr lang="en-GB" dirty="0"/>
              <a:t>What Logs should/would you implement in your organisation?</a:t>
            </a:r>
          </a:p>
          <a:p>
            <a:endParaRPr lang="en-GB" dirty="0"/>
          </a:p>
        </p:txBody>
      </p:sp>
      <p:graphicFrame>
        <p:nvGraphicFramePr>
          <p:cNvPr id="4" name="Table 4">
            <a:extLst>
              <a:ext uri="{FF2B5EF4-FFF2-40B4-BE49-F238E27FC236}">
                <a16:creationId xmlns:a16="http://schemas.microsoft.com/office/drawing/2014/main" id="{7A5F04BC-2D77-43E8-9BDC-411E93303BAA}"/>
              </a:ext>
            </a:extLst>
          </p:cNvPr>
          <p:cNvGraphicFramePr>
            <a:graphicFrameLocks noGrp="1"/>
          </p:cNvGraphicFramePr>
          <p:nvPr>
            <p:extLst>
              <p:ext uri="{D42A27DB-BD31-4B8C-83A1-F6EECF244321}">
                <p14:modId xmlns:p14="http://schemas.microsoft.com/office/powerpoint/2010/main" val="1319092261"/>
              </p:ext>
            </p:extLst>
          </p:nvPr>
        </p:nvGraphicFramePr>
        <p:xfrm>
          <a:off x="2032000" y="3429000"/>
          <a:ext cx="8128000" cy="296672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339644879"/>
                    </a:ext>
                  </a:extLst>
                </a:gridCol>
              </a:tblGrid>
              <a:tr h="370840">
                <a:tc>
                  <a:txBody>
                    <a:bodyPr/>
                    <a:lstStyle/>
                    <a:p>
                      <a:r>
                        <a:rPr lang="en-GB" dirty="0"/>
                        <a:t>Logs</a:t>
                      </a:r>
                    </a:p>
                  </a:txBody>
                  <a:tcPr/>
                </a:tc>
                <a:extLst>
                  <a:ext uri="{0D108BD9-81ED-4DB2-BD59-A6C34878D82A}">
                    <a16:rowId xmlns:a16="http://schemas.microsoft.com/office/drawing/2014/main" val="2946959118"/>
                  </a:ext>
                </a:extLst>
              </a:tr>
              <a:tr h="370840">
                <a:tc>
                  <a:txBody>
                    <a:bodyPr/>
                    <a:lstStyle/>
                    <a:p>
                      <a:endParaRPr lang="en-GB"/>
                    </a:p>
                  </a:txBody>
                  <a:tcPr/>
                </a:tc>
                <a:extLst>
                  <a:ext uri="{0D108BD9-81ED-4DB2-BD59-A6C34878D82A}">
                    <a16:rowId xmlns:a16="http://schemas.microsoft.com/office/drawing/2014/main" val="4099899666"/>
                  </a:ext>
                </a:extLst>
              </a:tr>
              <a:tr h="370840">
                <a:tc>
                  <a:txBody>
                    <a:bodyPr/>
                    <a:lstStyle/>
                    <a:p>
                      <a:endParaRPr lang="en-GB"/>
                    </a:p>
                  </a:txBody>
                  <a:tcPr/>
                </a:tc>
                <a:extLst>
                  <a:ext uri="{0D108BD9-81ED-4DB2-BD59-A6C34878D82A}">
                    <a16:rowId xmlns:a16="http://schemas.microsoft.com/office/drawing/2014/main" val="1696480043"/>
                  </a:ext>
                </a:extLst>
              </a:tr>
              <a:tr h="370840">
                <a:tc>
                  <a:txBody>
                    <a:bodyPr/>
                    <a:lstStyle/>
                    <a:p>
                      <a:endParaRPr lang="en-GB"/>
                    </a:p>
                  </a:txBody>
                  <a:tcPr/>
                </a:tc>
                <a:extLst>
                  <a:ext uri="{0D108BD9-81ED-4DB2-BD59-A6C34878D82A}">
                    <a16:rowId xmlns:a16="http://schemas.microsoft.com/office/drawing/2014/main" val="2244078944"/>
                  </a:ext>
                </a:extLst>
              </a:tr>
              <a:tr h="370840">
                <a:tc>
                  <a:txBody>
                    <a:bodyPr/>
                    <a:lstStyle/>
                    <a:p>
                      <a:endParaRPr lang="en-GB"/>
                    </a:p>
                  </a:txBody>
                  <a:tcPr/>
                </a:tc>
                <a:extLst>
                  <a:ext uri="{0D108BD9-81ED-4DB2-BD59-A6C34878D82A}">
                    <a16:rowId xmlns:a16="http://schemas.microsoft.com/office/drawing/2014/main" val="151515122"/>
                  </a:ext>
                </a:extLst>
              </a:tr>
              <a:tr h="370840">
                <a:tc>
                  <a:txBody>
                    <a:bodyPr/>
                    <a:lstStyle/>
                    <a:p>
                      <a:endParaRPr lang="en-GB"/>
                    </a:p>
                  </a:txBody>
                  <a:tcPr/>
                </a:tc>
                <a:extLst>
                  <a:ext uri="{0D108BD9-81ED-4DB2-BD59-A6C34878D82A}">
                    <a16:rowId xmlns:a16="http://schemas.microsoft.com/office/drawing/2014/main" val="922444189"/>
                  </a:ext>
                </a:extLst>
              </a:tr>
              <a:tr h="370840">
                <a:tc>
                  <a:txBody>
                    <a:bodyPr/>
                    <a:lstStyle/>
                    <a:p>
                      <a:endParaRPr lang="en-GB"/>
                    </a:p>
                  </a:txBody>
                  <a:tcPr/>
                </a:tc>
                <a:extLst>
                  <a:ext uri="{0D108BD9-81ED-4DB2-BD59-A6C34878D82A}">
                    <a16:rowId xmlns:a16="http://schemas.microsoft.com/office/drawing/2014/main" val="1713112630"/>
                  </a:ext>
                </a:extLst>
              </a:tr>
              <a:tr h="370840">
                <a:tc>
                  <a:txBody>
                    <a:bodyPr/>
                    <a:lstStyle/>
                    <a:p>
                      <a:endParaRPr lang="en-GB" dirty="0"/>
                    </a:p>
                  </a:txBody>
                  <a:tcPr/>
                </a:tc>
                <a:extLst>
                  <a:ext uri="{0D108BD9-81ED-4DB2-BD59-A6C34878D82A}">
                    <a16:rowId xmlns:a16="http://schemas.microsoft.com/office/drawing/2014/main" val="4172620314"/>
                  </a:ext>
                </a:extLst>
              </a:tr>
            </a:tbl>
          </a:graphicData>
        </a:graphic>
      </p:graphicFrame>
    </p:spTree>
    <p:extLst>
      <p:ext uri="{BB962C8B-B14F-4D97-AF65-F5344CB8AC3E}">
        <p14:creationId xmlns:p14="http://schemas.microsoft.com/office/powerpoint/2010/main" val="457126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23291-927D-49EB-AEEB-C572156007A2}"/>
              </a:ext>
            </a:extLst>
          </p:cNvPr>
          <p:cNvSpPr>
            <a:spLocks noGrp="1"/>
          </p:cNvSpPr>
          <p:nvPr>
            <p:ph type="title"/>
          </p:nvPr>
        </p:nvSpPr>
        <p:spPr/>
        <p:txBody>
          <a:bodyPr/>
          <a:lstStyle/>
          <a:p>
            <a:r>
              <a:rPr lang="en-GB" dirty="0"/>
              <a:t>Monitoring</a:t>
            </a:r>
          </a:p>
        </p:txBody>
      </p:sp>
      <p:sp>
        <p:nvSpPr>
          <p:cNvPr id="3" name="Content Placeholder 2">
            <a:extLst>
              <a:ext uri="{FF2B5EF4-FFF2-40B4-BE49-F238E27FC236}">
                <a16:creationId xmlns:a16="http://schemas.microsoft.com/office/drawing/2014/main" id="{FC7CA6EE-0893-4CA5-ACEE-D4195649FA0A}"/>
              </a:ext>
            </a:extLst>
          </p:cNvPr>
          <p:cNvSpPr>
            <a:spLocks noGrp="1"/>
          </p:cNvSpPr>
          <p:nvPr>
            <p:ph idx="1"/>
          </p:nvPr>
        </p:nvSpPr>
        <p:spPr/>
        <p:txBody>
          <a:bodyPr/>
          <a:lstStyle/>
          <a:p>
            <a:r>
              <a:rPr lang="en-GB" dirty="0"/>
              <a:t>Are there any other types of monitoring you would/should implement in your organisation? What would be their benefit? </a:t>
            </a:r>
          </a:p>
        </p:txBody>
      </p:sp>
      <p:graphicFrame>
        <p:nvGraphicFramePr>
          <p:cNvPr id="4" name="Table 4">
            <a:extLst>
              <a:ext uri="{FF2B5EF4-FFF2-40B4-BE49-F238E27FC236}">
                <a16:creationId xmlns:a16="http://schemas.microsoft.com/office/drawing/2014/main" id="{3A89D00E-4CEE-43D1-91A3-7AC7626A2B30}"/>
              </a:ext>
            </a:extLst>
          </p:cNvPr>
          <p:cNvGraphicFramePr>
            <a:graphicFrameLocks noGrp="1"/>
          </p:cNvGraphicFramePr>
          <p:nvPr>
            <p:extLst>
              <p:ext uri="{D42A27DB-BD31-4B8C-83A1-F6EECF244321}">
                <p14:modId xmlns:p14="http://schemas.microsoft.com/office/powerpoint/2010/main" val="3808619018"/>
              </p:ext>
            </p:extLst>
          </p:nvPr>
        </p:nvGraphicFramePr>
        <p:xfrm>
          <a:off x="2032000" y="3050742"/>
          <a:ext cx="8128000" cy="296672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123081267"/>
                    </a:ext>
                  </a:extLst>
                </a:gridCol>
              </a:tblGrid>
              <a:tr h="370840">
                <a:tc>
                  <a:txBody>
                    <a:bodyPr/>
                    <a:lstStyle/>
                    <a:p>
                      <a:r>
                        <a:rPr lang="en-GB" dirty="0"/>
                        <a:t>Monitoring</a:t>
                      </a:r>
                    </a:p>
                  </a:txBody>
                  <a:tcPr/>
                </a:tc>
                <a:extLst>
                  <a:ext uri="{0D108BD9-81ED-4DB2-BD59-A6C34878D82A}">
                    <a16:rowId xmlns:a16="http://schemas.microsoft.com/office/drawing/2014/main" val="3989600575"/>
                  </a:ext>
                </a:extLst>
              </a:tr>
              <a:tr h="370840">
                <a:tc>
                  <a:txBody>
                    <a:bodyPr/>
                    <a:lstStyle/>
                    <a:p>
                      <a:r>
                        <a:rPr lang="en-GB" dirty="0"/>
                        <a:t>Log all the things!  - Authentication and authorisation </a:t>
                      </a:r>
                    </a:p>
                  </a:txBody>
                  <a:tcPr/>
                </a:tc>
                <a:extLst>
                  <a:ext uri="{0D108BD9-81ED-4DB2-BD59-A6C34878D82A}">
                    <a16:rowId xmlns:a16="http://schemas.microsoft.com/office/drawing/2014/main" val="2992101322"/>
                  </a:ext>
                </a:extLst>
              </a:tr>
              <a:tr h="370840">
                <a:tc>
                  <a:txBody>
                    <a:bodyPr/>
                    <a:lstStyle/>
                    <a:p>
                      <a:endParaRPr lang="en-GB" dirty="0"/>
                    </a:p>
                  </a:txBody>
                  <a:tcPr/>
                </a:tc>
                <a:extLst>
                  <a:ext uri="{0D108BD9-81ED-4DB2-BD59-A6C34878D82A}">
                    <a16:rowId xmlns:a16="http://schemas.microsoft.com/office/drawing/2014/main" val="827187263"/>
                  </a:ext>
                </a:extLst>
              </a:tr>
              <a:tr h="370840">
                <a:tc>
                  <a:txBody>
                    <a:bodyPr/>
                    <a:lstStyle/>
                    <a:p>
                      <a:endParaRPr lang="en-GB"/>
                    </a:p>
                  </a:txBody>
                  <a:tcPr/>
                </a:tc>
                <a:extLst>
                  <a:ext uri="{0D108BD9-81ED-4DB2-BD59-A6C34878D82A}">
                    <a16:rowId xmlns:a16="http://schemas.microsoft.com/office/drawing/2014/main" val="2595229847"/>
                  </a:ext>
                </a:extLst>
              </a:tr>
              <a:tr h="370840">
                <a:tc>
                  <a:txBody>
                    <a:bodyPr/>
                    <a:lstStyle/>
                    <a:p>
                      <a:endParaRPr lang="en-GB"/>
                    </a:p>
                  </a:txBody>
                  <a:tcPr/>
                </a:tc>
                <a:extLst>
                  <a:ext uri="{0D108BD9-81ED-4DB2-BD59-A6C34878D82A}">
                    <a16:rowId xmlns:a16="http://schemas.microsoft.com/office/drawing/2014/main" val="1819209197"/>
                  </a:ext>
                </a:extLst>
              </a:tr>
              <a:tr h="370840">
                <a:tc>
                  <a:txBody>
                    <a:bodyPr/>
                    <a:lstStyle/>
                    <a:p>
                      <a:endParaRPr lang="en-GB"/>
                    </a:p>
                  </a:txBody>
                  <a:tcPr/>
                </a:tc>
                <a:extLst>
                  <a:ext uri="{0D108BD9-81ED-4DB2-BD59-A6C34878D82A}">
                    <a16:rowId xmlns:a16="http://schemas.microsoft.com/office/drawing/2014/main" val="4055379881"/>
                  </a:ext>
                </a:extLst>
              </a:tr>
              <a:tr h="370840">
                <a:tc>
                  <a:txBody>
                    <a:bodyPr/>
                    <a:lstStyle/>
                    <a:p>
                      <a:endParaRPr lang="en-GB"/>
                    </a:p>
                  </a:txBody>
                  <a:tcPr/>
                </a:tc>
                <a:extLst>
                  <a:ext uri="{0D108BD9-81ED-4DB2-BD59-A6C34878D82A}">
                    <a16:rowId xmlns:a16="http://schemas.microsoft.com/office/drawing/2014/main" val="953977161"/>
                  </a:ext>
                </a:extLst>
              </a:tr>
              <a:tr h="370840">
                <a:tc>
                  <a:txBody>
                    <a:bodyPr/>
                    <a:lstStyle/>
                    <a:p>
                      <a:endParaRPr lang="en-GB" dirty="0"/>
                    </a:p>
                  </a:txBody>
                  <a:tcPr/>
                </a:tc>
                <a:extLst>
                  <a:ext uri="{0D108BD9-81ED-4DB2-BD59-A6C34878D82A}">
                    <a16:rowId xmlns:a16="http://schemas.microsoft.com/office/drawing/2014/main" val="4028587836"/>
                  </a:ext>
                </a:extLst>
              </a:tr>
            </a:tbl>
          </a:graphicData>
        </a:graphic>
      </p:graphicFrame>
    </p:spTree>
    <p:extLst>
      <p:ext uri="{BB962C8B-B14F-4D97-AF65-F5344CB8AC3E}">
        <p14:creationId xmlns:p14="http://schemas.microsoft.com/office/powerpoint/2010/main" val="550735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659D1-D573-4248-9B4C-AE2882F2EE6C}"/>
              </a:ext>
            </a:extLst>
          </p:cNvPr>
          <p:cNvSpPr>
            <a:spLocks noGrp="1"/>
          </p:cNvSpPr>
          <p:nvPr>
            <p:ph type="title"/>
          </p:nvPr>
        </p:nvSpPr>
        <p:spPr/>
        <p:txBody>
          <a:bodyPr/>
          <a:lstStyle/>
          <a:p>
            <a:r>
              <a:rPr lang="en-GB" dirty="0"/>
              <a:t>Asset Management</a:t>
            </a:r>
          </a:p>
        </p:txBody>
      </p:sp>
      <p:sp>
        <p:nvSpPr>
          <p:cNvPr id="3" name="Text Placeholder 2">
            <a:extLst>
              <a:ext uri="{FF2B5EF4-FFF2-40B4-BE49-F238E27FC236}">
                <a16:creationId xmlns:a16="http://schemas.microsoft.com/office/drawing/2014/main" id="{4A52C6B5-711A-4FA9-80AC-FD86514111BA}"/>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950329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8FB5-5C36-4A4D-8CC4-431EB689F847}"/>
              </a:ext>
            </a:extLst>
          </p:cNvPr>
          <p:cNvSpPr>
            <a:spLocks noGrp="1"/>
          </p:cNvSpPr>
          <p:nvPr>
            <p:ph type="title"/>
          </p:nvPr>
        </p:nvSpPr>
        <p:spPr/>
        <p:txBody>
          <a:bodyPr/>
          <a:lstStyle/>
          <a:p>
            <a:r>
              <a:rPr lang="en-GB" dirty="0"/>
              <a:t>Asset Management</a:t>
            </a:r>
          </a:p>
        </p:txBody>
      </p:sp>
      <p:sp>
        <p:nvSpPr>
          <p:cNvPr id="3" name="Content Placeholder 2">
            <a:extLst>
              <a:ext uri="{FF2B5EF4-FFF2-40B4-BE49-F238E27FC236}">
                <a16:creationId xmlns:a16="http://schemas.microsoft.com/office/drawing/2014/main" id="{446060F5-CC2F-4542-B390-89807465D9FF}"/>
              </a:ext>
            </a:extLst>
          </p:cNvPr>
          <p:cNvSpPr>
            <a:spLocks noGrp="1"/>
          </p:cNvSpPr>
          <p:nvPr>
            <p:ph idx="1"/>
          </p:nvPr>
        </p:nvSpPr>
        <p:spPr/>
        <p:txBody>
          <a:bodyPr/>
          <a:lstStyle/>
          <a:p>
            <a:r>
              <a:rPr lang="en-GB" dirty="0"/>
              <a:t>Why is Asset Management a good idea?</a:t>
            </a:r>
          </a:p>
          <a:p>
            <a:r>
              <a:rPr lang="en-GB" dirty="0"/>
              <a:t>Think about from a legal perspective but also from a security perspective. </a:t>
            </a:r>
          </a:p>
          <a:p>
            <a:r>
              <a:rPr lang="en-GB" dirty="0"/>
              <a:t>What challenges does the modern IT department face?</a:t>
            </a:r>
          </a:p>
        </p:txBody>
      </p:sp>
    </p:spTree>
    <p:extLst>
      <p:ext uri="{BB962C8B-B14F-4D97-AF65-F5344CB8AC3E}">
        <p14:creationId xmlns:p14="http://schemas.microsoft.com/office/powerpoint/2010/main" val="2702241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D505-282B-477F-BC61-495619F5D3BB}"/>
              </a:ext>
            </a:extLst>
          </p:cNvPr>
          <p:cNvSpPr>
            <a:spLocks noGrp="1"/>
          </p:cNvSpPr>
          <p:nvPr>
            <p:ph type="title"/>
          </p:nvPr>
        </p:nvSpPr>
        <p:spPr/>
        <p:txBody>
          <a:bodyPr/>
          <a:lstStyle/>
          <a:p>
            <a:r>
              <a:rPr lang="en-GB" dirty="0"/>
              <a:t>Identification</a:t>
            </a:r>
          </a:p>
        </p:txBody>
      </p:sp>
      <p:sp>
        <p:nvSpPr>
          <p:cNvPr id="3" name="Content Placeholder 2">
            <a:extLst>
              <a:ext uri="{FF2B5EF4-FFF2-40B4-BE49-F238E27FC236}">
                <a16:creationId xmlns:a16="http://schemas.microsoft.com/office/drawing/2014/main" id="{898575E9-E3D5-4F19-8CCC-D428AA58EB05}"/>
              </a:ext>
            </a:extLst>
          </p:cNvPr>
          <p:cNvSpPr>
            <a:spLocks noGrp="1"/>
          </p:cNvSpPr>
          <p:nvPr>
            <p:ph idx="1"/>
          </p:nvPr>
        </p:nvSpPr>
        <p:spPr/>
        <p:txBody>
          <a:bodyPr/>
          <a:lstStyle/>
          <a:p>
            <a:r>
              <a:rPr lang="en-GB" dirty="0"/>
              <a:t>What strategies can you think of to fully understand and document what is on your network. </a:t>
            </a:r>
          </a:p>
        </p:txBody>
      </p:sp>
      <p:graphicFrame>
        <p:nvGraphicFramePr>
          <p:cNvPr id="4" name="Table 4">
            <a:extLst>
              <a:ext uri="{FF2B5EF4-FFF2-40B4-BE49-F238E27FC236}">
                <a16:creationId xmlns:a16="http://schemas.microsoft.com/office/drawing/2014/main" id="{D1C8C742-7D71-4250-88C2-398965E4A62D}"/>
              </a:ext>
            </a:extLst>
          </p:cNvPr>
          <p:cNvGraphicFramePr>
            <a:graphicFrameLocks noGrp="1"/>
          </p:cNvGraphicFramePr>
          <p:nvPr>
            <p:extLst>
              <p:ext uri="{D42A27DB-BD31-4B8C-83A1-F6EECF244321}">
                <p14:modId xmlns:p14="http://schemas.microsoft.com/office/powerpoint/2010/main" val="2888971010"/>
              </p:ext>
            </p:extLst>
          </p:nvPr>
        </p:nvGraphicFramePr>
        <p:xfrm>
          <a:off x="1941095" y="2954866"/>
          <a:ext cx="8128000" cy="296672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621818132"/>
                    </a:ext>
                  </a:extLst>
                </a:gridCol>
              </a:tblGrid>
              <a:tr h="370840">
                <a:tc>
                  <a:txBody>
                    <a:bodyPr/>
                    <a:lstStyle/>
                    <a:p>
                      <a:r>
                        <a:rPr lang="en-GB" dirty="0"/>
                        <a:t>Asset Identification </a:t>
                      </a:r>
                    </a:p>
                  </a:txBody>
                  <a:tcPr/>
                </a:tc>
                <a:extLst>
                  <a:ext uri="{0D108BD9-81ED-4DB2-BD59-A6C34878D82A}">
                    <a16:rowId xmlns:a16="http://schemas.microsoft.com/office/drawing/2014/main" val="333241794"/>
                  </a:ext>
                </a:extLst>
              </a:tr>
              <a:tr h="370840">
                <a:tc>
                  <a:txBody>
                    <a:bodyPr/>
                    <a:lstStyle/>
                    <a:p>
                      <a:endParaRPr lang="en-GB"/>
                    </a:p>
                  </a:txBody>
                  <a:tcPr/>
                </a:tc>
                <a:extLst>
                  <a:ext uri="{0D108BD9-81ED-4DB2-BD59-A6C34878D82A}">
                    <a16:rowId xmlns:a16="http://schemas.microsoft.com/office/drawing/2014/main" val="4003069556"/>
                  </a:ext>
                </a:extLst>
              </a:tr>
              <a:tr h="370840">
                <a:tc>
                  <a:txBody>
                    <a:bodyPr/>
                    <a:lstStyle/>
                    <a:p>
                      <a:endParaRPr lang="en-GB"/>
                    </a:p>
                  </a:txBody>
                  <a:tcPr/>
                </a:tc>
                <a:extLst>
                  <a:ext uri="{0D108BD9-81ED-4DB2-BD59-A6C34878D82A}">
                    <a16:rowId xmlns:a16="http://schemas.microsoft.com/office/drawing/2014/main" val="2723962922"/>
                  </a:ext>
                </a:extLst>
              </a:tr>
              <a:tr h="370840">
                <a:tc>
                  <a:txBody>
                    <a:bodyPr/>
                    <a:lstStyle/>
                    <a:p>
                      <a:endParaRPr lang="en-GB"/>
                    </a:p>
                  </a:txBody>
                  <a:tcPr/>
                </a:tc>
                <a:extLst>
                  <a:ext uri="{0D108BD9-81ED-4DB2-BD59-A6C34878D82A}">
                    <a16:rowId xmlns:a16="http://schemas.microsoft.com/office/drawing/2014/main" val="2835997386"/>
                  </a:ext>
                </a:extLst>
              </a:tr>
              <a:tr h="370840">
                <a:tc>
                  <a:txBody>
                    <a:bodyPr/>
                    <a:lstStyle/>
                    <a:p>
                      <a:endParaRPr lang="en-GB"/>
                    </a:p>
                  </a:txBody>
                  <a:tcPr/>
                </a:tc>
                <a:extLst>
                  <a:ext uri="{0D108BD9-81ED-4DB2-BD59-A6C34878D82A}">
                    <a16:rowId xmlns:a16="http://schemas.microsoft.com/office/drawing/2014/main" val="116839535"/>
                  </a:ext>
                </a:extLst>
              </a:tr>
              <a:tr h="370840">
                <a:tc>
                  <a:txBody>
                    <a:bodyPr/>
                    <a:lstStyle/>
                    <a:p>
                      <a:endParaRPr lang="en-GB"/>
                    </a:p>
                  </a:txBody>
                  <a:tcPr/>
                </a:tc>
                <a:extLst>
                  <a:ext uri="{0D108BD9-81ED-4DB2-BD59-A6C34878D82A}">
                    <a16:rowId xmlns:a16="http://schemas.microsoft.com/office/drawing/2014/main" val="2747635684"/>
                  </a:ext>
                </a:extLst>
              </a:tr>
              <a:tr h="370840">
                <a:tc>
                  <a:txBody>
                    <a:bodyPr/>
                    <a:lstStyle/>
                    <a:p>
                      <a:endParaRPr lang="en-GB"/>
                    </a:p>
                  </a:txBody>
                  <a:tcPr/>
                </a:tc>
                <a:extLst>
                  <a:ext uri="{0D108BD9-81ED-4DB2-BD59-A6C34878D82A}">
                    <a16:rowId xmlns:a16="http://schemas.microsoft.com/office/drawing/2014/main" val="2471743425"/>
                  </a:ext>
                </a:extLst>
              </a:tr>
              <a:tr h="370840">
                <a:tc>
                  <a:txBody>
                    <a:bodyPr/>
                    <a:lstStyle/>
                    <a:p>
                      <a:endParaRPr lang="en-GB" dirty="0"/>
                    </a:p>
                  </a:txBody>
                  <a:tcPr/>
                </a:tc>
                <a:extLst>
                  <a:ext uri="{0D108BD9-81ED-4DB2-BD59-A6C34878D82A}">
                    <a16:rowId xmlns:a16="http://schemas.microsoft.com/office/drawing/2014/main" val="154008054"/>
                  </a:ext>
                </a:extLst>
              </a:tr>
            </a:tbl>
          </a:graphicData>
        </a:graphic>
      </p:graphicFrame>
    </p:spTree>
    <p:extLst>
      <p:ext uri="{BB962C8B-B14F-4D97-AF65-F5344CB8AC3E}">
        <p14:creationId xmlns:p14="http://schemas.microsoft.com/office/powerpoint/2010/main" val="265612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3F6C3-4B3E-4B03-BBB4-8374D751B680}"/>
              </a:ext>
            </a:extLst>
          </p:cNvPr>
          <p:cNvSpPr>
            <a:spLocks noGrp="1"/>
          </p:cNvSpPr>
          <p:nvPr>
            <p:ph type="title"/>
          </p:nvPr>
        </p:nvSpPr>
        <p:spPr/>
        <p:txBody>
          <a:bodyPr/>
          <a:lstStyle/>
          <a:p>
            <a:r>
              <a:rPr lang="en-GB" dirty="0"/>
              <a:t>Housekeeping :</a:t>
            </a:r>
            <a:br>
              <a:rPr lang="en-GB" dirty="0"/>
            </a:br>
            <a:r>
              <a:rPr lang="en-GB" dirty="0"/>
              <a:t>backups and recovery</a:t>
            </a:r>
          </a:p>
        </p:txBody>
      </p:sp>
      <p:sp>
        <p:nvSpPr>
          <p:cNvPr id="3" name="Text Placeholder 2">
            <a:extLst>
              <a:ext uri="{FF2B5EF4-FFF2-40B4-BE49-F238E27FC236}">
                <a16:creationId xmlns:a16="http://schemas.microsoft.com/office/drawing/2014/main" id="{ACFF649E-5FE7-4280-AD12-77A41ABAE9F5}"/>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064848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E9EF7-B1D6-4A43-AC61-82FE2ECD19DC}"/>
              </a:ext>
            </a:extLst>
          </p:cNvPr>
          <p:cNvSpPr>
            <a:spLocks noGrp="1"/>
          </p:cNvSpPr>
          <p:nvPr>
            <p:ph type="title"/>
          </p:nvPr>
        </p:nvSpPr>
        <p:spPr/>
        <p:txBody>
          <a:bodyPr/>
          <a:lstStyle/>
          <a:p>
            <a:r>
              <a:rPr lang="en-GB" dirty="0"/>
              <a:t>Backups</a:t>
            </a:r>
          </a:p>
        </p:txBody>
      </p:sp>
      <p:sp>
        <p:nvSpPr>
          <p:cNvPr id="3" name="Content Placeholder 2">
            <a:extLst>
              <a:ext uri="{FF2B5EF4-FFF2-40B4-BE49-F238E27FC236}">
                <a16:creationId xmlns:a16="http://schemas.microsoft.com/office/drawing/2014/main" id="{BF2AD2B8-7DD4-48A4-8813-F0076CB455C6}"/>
              </a:ext>
            </a:extLst>
          </p:cNvPr>
          <p:cNvSpPr>
            <a:spLocks noGrp="1"/>
          </p:cNvSpPr>
          <p:nvPr>
            <p:ph idx="1"/>
          </p:nvPr>
        </p:nvSpPr>
        <p:spPr/>
        <p:txBody>
          <a:bodyPr/>
          <a:lstStyle/>
          <a:p>
            <a:r>
              <a:rPr lang="en-GB" dirty="0"/>
              <a:t>What does a “Good” backup strategy look like?</a:t>
            </a:r>
          </a:p>
          <a:p>
            <a:endParaRPr lang="en-GB" dirty="0"/>
          </a:p>
          <a:p>
            <a:endParaRPr lang="en-GB" dirty="0"/>
          </a:p>
          <a:p>
            <a:endParaRPr lang="en-GB" dirty="0"/>
          </a:p>
        </p:txBody>
      </p:sp>
      <p:graphicFrame>
        <p:nvGraphicFramePr>
          <p:cNvPr id="4" name="Table 4">
            <a:extLst>
              <a:ext uri="{FF2B5EF4-FFF2-40B4-BE49-F238E27FC236}">
                <a16:creationId xmlns:a16="http://schemas.microsoft.com/office/drawing/2014/main" id="{F3AC605D-E385-40F0-97D2-2895A78CF51D}"/>
              </a:ext>
            </a:extLst>
          </p:cNvPr>
          <p:cNvGraphicFramePr>
            <a:graphicFrameLocks noGrp="1"/>
          </p:cNvGraphicFramePr>
          <p:nvPr>
            <p:extLst>
              <p:ext uri="{D42A27DB-BD31-4B8C-83A1-F6EECF244321}">
                <p14:modId xmlns:p14="http://schemas.microsoft.com/office/powerpoint/2010/main" val="2452093198"/>
              </p:ext>
            </p:extLst>
          </p:nvPr>
        </p:nvGraphicFramePr>
        <p:xfrm>
          <a:off x="2032000" y="2446867"/>
          <a:ext cx="8128000" cy="296672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848525431"/>
                    </a:ext>
                  </a:extLst>
                </a:gridCol>
              </a:tblGrid>
              <a:tr h="370840">
                <a:tc>
                  <a:txBody>
                    <a:bodyPr/>
                    <a:lstStyle/>
                    <a:p>
                      <a:r>
                        <a:rPr lang="en-GB" dirty="0"/>
                        <a:t>Good backups</a:t>
                      </a:r>
                    </a:p>
                  </a:txBody>
                  <a:tcPr/>
                </a:tc>
                <a:extLst>
                  <a:ext uri="{0D108BD9-81ED-4DB2-BD59-A6C34878D82A}">
                    <a16:rowId xmlns:a16="http://schemas.microsoft.com/office/drawing/2014/main" val="77884401"/>
                  </a:ext>
                </a:extLst>
              </a:tr>
              <a:tr h="370840">
                <a:tc>
                  <a:txBody>
                    <a:bodyPr/>
                    <a:lstStyle/>
                    <a:p>
                      <a:endParaRPr lang="en-GB" dirty="0"/>
                    </a:p>
                  </a:txBody>
                  <a:tcPr/>
                </a:tc>
                <a:extLst>
                  <a:ext uri="{0D108BD9-81ED-4DB2-BD59-A6C34878D82A}">
                    <a16:rowId xmlns:a16="http://schemas.microsoft.com/office/drawing/2014/main" val="2060918020"/>
                  </a:ext>
                </a:extLst>
              </a:tr>
              <a:tr h="370840">
                <a:tc>
                  <a:txBody>
                    <a:bodyPr/>
                    <a:lstStyle/>
                    <a:p>
                      <a:endParaRPr lang="en-GB"/>
                    </a:p>
                  </a:txBody>
                  <a:tcPr/>
                </a:tc>
                <a:extLst>
                  <a:ext uri="{0D108BD9-81ED-4DB2-BD59-A6C34878D82A}">
                    <a16:rowId xmlns:a16="http://schemas.microsoft.com/office/drawing/2014/main" val="1742011224"/>
                  </a:ext>
                </a:extLst>
              </a:tr>
              <a:tr h="370840">
                <a:tc>
                  <a:txBody>
                    <a:bodyPr/>
                    <a:lstStyle/>
                    <a:p>
                      <a:endParaRPr lang="en-GB"/>
                    </a:p>
                  </a:txBody>
                  <a:tcPr/>
                </a:tc>
                <a:extLst>
                  <a:ext uri="{0D108BD9-81ED-4DB2-BD59-A6C34878D82A}">
                    <a16:rowId xmlns:a16="http://schemas.microsoft.com/office/drawing/2014/main" val="1893611495"/>
                  </a:ext>
                </a:extLst>
              </a:tr>
              <a:tr h="370840">
                <a:tc>
                  <a:txBody>
                    <a:bodyPr/>
                    <a:lstStyle/>
                    <a:p>
                      <a:endParaRPr lang="en-GB"/>
                    </a:p>
                  </a:txBody>
                  <a:tcPr/>
                </a:tc>
                <a:extLst>
                  <a:ext uri="{0D108BD9-81ED-4DB2-BD59-A6C34878D82A}">
                    <a16:rowId xmlns:a16="http://schemas.microsoft.com/office/drawing/2014/main" val="1562277309"/>
                  </a:ext>
                </a:extLst>
              </a:tr>
              <a:tr h="370840">
                <a:tc>
                  <a:txBody>
                    <a:bodyPr/>
                    <a:lstStyle/>
                    <a:p>
                      <a:endParaRPr lang="en-GB"/>
                    </a:p>
                  </a:txBody>
                  <a:tcPr/>
                </a:tc>
                <a:extLst>
                  <a:ext uri="{0D108BD9-81ED-4DB2-BD59-A6C34878D82A}">
                    <a16:rowId xmlns:a16="http://schemas.microsoft.com/office/drawing/2014/main" val="4025257039"/>
                  </a:ext>
                </a:extLst>
              </a:tr>
              <a:tr h="370840">
                <a:tc>
                  <a:txBody>
                    <a:bodyPr/>
                    <a:lstStyle/>
                    <a:p>
                      <a:endParaRPr lang="en-GB"/>
                    </a:p>
                  </a:txBody>
                  <a:tcPr/>
                </a:tc>
                <a:extLst>
                  <a:ext uri="{0D108BD9-81ED-4DB2-BD59-A6C34878D82A}">
                    <a16:rowId xmlns:a16="http://schemas.microsoft.com/office/drawing/2014/main" val="3608866005"/>
                  </a:ext>
                </a:extLst>
              </a:tr>
              <a:tr h="370840">
                <a:tc>
                  <a:txBody>
                    <a:bodyPr/>
                    <a:lstStyle/>
                    <a:p>
                      <a:endParaRPr lang="en-GB" dirty="0"/>
                    </a:p>
                  </a:txBody>
                  <a:tcPr/>
                </a:tc>
                <a:extLst>
                  <a:ext uri="{0D108BD9-81ED-4DB2-BD59-A6C34878D82A}">
                    <a16:rowId xmlns:a16="http://schemas.microsoft.com/office/drawing/2014/main" val="3871493094"/>
                  </a:ext>
                </a:extLst>
              </a:tr>
            </a:tbl>
          </a:graphicData>
        </a:graphic>
      </p:graphicFrame>
    </p:spTree>
    <p:extLst>
      <p:ext uri="{BB962C8B-B14F-4D97-AF65-F5344CB8AC3E}">
        <p14:creationId xmlns:p14="http://schemas.microsoft.com/office/powerpoint/2010/main" val="32410747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E9EF7-B1D6-4A43-AC61-82FE2ECD19DC}"/>
              </a:ext>
            </a:extLst>
          </p:cNvPr>
          <p:cNvSpPr>
            <a:spLocks noGrp="1"/>
          </p:cNvSpPr>
          <p:nvPr>
            <p:ph type="title"/>
          </p:nvPr>
        </p:nvSpPr>
        <p:spPr/>
        <p:txBody>
          <a:bodyPr/>
          <a:lstStyle/>
          <a:p>
            <a:r>
              <a:rPr lang="en-GB" dirty="0"/>
              <a:t>Recovery</a:t>
            </a:r>
          </a:p>
        </p:txBody>
      </p:sp>
      <p:sp>
        <p:nvSpPr>
          <p:cNvPr id="3" name="Content Placeholder 2">
            <a:extLst>
              <a:ext uri="{FF2B5EF4-FFF2-40B4-BE49-F238E27FC236}">
                <a16:creationId xmlns:a16="http://schemas.microsoft.com/office/drawing/2014/main" id="{BF2AD2B8-7DD4-48A4-8813-F0076CB455C6}"/>
              </a:ext>
            </a:extLst>
          </p:cNvPr>
          <p:cNvSpPr>
            <a:spLocks noGrp="1"/>
          </p:cNvSpPr>
          <p:nvPr>
            <p:ph idx="1"/>
          </p:nvPr>
        </p:nvSpPr>
        <p:spPr/>
        <p:txBody>
          <a:bodyPr/>
          <a:lstStyle/>
          <a:p>
            <a:r>
              <a:rPr lang="en-GB" dirty="0"/>
              <a:t>What does a “Good” recovery test strategy look like?</a:t>
            </a:r>
          </a:p>
          <a:p>
            <a:endParaRPr lang="en-GB" dirty="0"/>
          </a:p>
          <a:p>
            <a:endParaRPr lang="en-GB" dirty="0"/>
          </a:p>
          <a:p>
            <a:endParaRPr lang="en-GB" dirty="0"/>
          </a:p>
        </p:txBody>
      </p:sp>
      <p:graphicFrame>
        <p:nvGraphicFramePr>
          <p:cNvPr id="4" name="Table 4">
            <a:extLst>
              <a:ext uri="{FF2B5EF4-FFF2-40B4-BE49-F238E27FC236}">
                <a16:creationId xmlns:a16="http://schemas.microsoft.com/office/drawing/2014/main" id="{CD50AA70-59D4-490D-82DA-FFB22358BE63}"/>
              </a:ext>
            </a:extLst>
          </p:cNvPr>
          <p:cNvGraphicFramePr>
            <a:graphicFrameLocks noGrp="1"/>
          </p:cNvGraphicFramePr>
          <p:nvPr>
            <p:extLst>
              <p:ext uri="{D42A27DB-BD31-4B8C-83A1-F6EECF244321}">
                <p14:modId xmlns:p14="http://schemas.microsoft.com/office/powerpoint/2010/main" val="522823876"/>
              </p:ext>
            </p:extLst>
          </p:nvPr>
        </p:nvGraphicFramePr>
        <p:xfrm>
          <a:off x="2032000" y="2446867"/>
          <a:ext cx="8128000" cy="296672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848525431"/>
                    </a:ext>
                  </a:extLst>
                </a:gridCol>
              </a:tblGrid>
              <a:tr h="370840">
                <a:tc>
                  <a:txBody>
                    <a:bodyPr/>
                    <a:lstStyle/>
                    <a:p>
                      <a:r>
                        <a:rPr lang="en-GB" dirty="0"/>
                        <a:t>Good recovery test</a:t>
                      </a:r>
                    </a:p>
                  </a:txBody>
                  <a:tcPr/>
                </a:tc>
                <a:extLst>
                  <a:ext uri="{0D108BD9-81ED-4DB2-BD59-A6C34878D82A}">
                    <a16:rowId xmlns:a16="http://schemas.microsoft.com/office/drawing/2014/main" val="77884401"/>
                  </a:ext>
                </a:extLst>
              </a:tr>
              <a:tr h="370840">
                <a:tc>
                  <a:txBody>
                    <a:bodyPr/>
                    <a:lstStyle/>
                    <a:p>
                      <a:endParaRPr lang="en-GB" dirty="0"/>
                    </a:p>
                  </a:txBody>
                  <a:tcPr/>
                </a:tc>
                <a:extLst>
                  <a:ext uri="{0D108BD9-81ED-4DB2-BD59-A6C34878D82A}">
                    <a16:rowId xmlns:a16="http://schemas.microsoft.com/office/drawing/2014/main" val="2060918020"/>
                  </a:ext>
                </a:extLst>
              </a:tr>
              <a:tr h="370840">
                <a:tc>
                  <a:txBody>
                    <a:bodyPr/>
                    <a:lstStyle/>
                    <a:p>
                      <a:endParaRPr lang="en-GB"/>
                    </a:p>
                  </a:txBody>
                  <a:tcPr/>
                </a:tc>
                <a:extLst>
                  <a:ext uri="{0D108BD9-81ED-4DB2-BD59-A6C34878D82A}">
                    <a16:rowId xmlns:a16="http://schemas.microsoft.com/office/drawing/2014/main" val="1742011224"/>
                  </a:ext>
                </a:extLst>
              </a:tr>
              <a:tr h="370840">
                <a:tc>
                  <a:txBody>
                    <a:bodyPr/>
                    <a:lstStyle/>
                    <a:p>
                      <a:endParaRPr lang="en-GB"/>
                    </a:p>
                  </a:txBody>
                  <a:tcPr/>
                </a:tc>
                <a:extLst>
                  <a:ext uri="{0D108BD9-81ED-4DB2-BD59-A6C34878D82A}">
                    <a16:rowId xmlns:a16="http://schemas.microsoft.com/office/drawing/2014/main" val="1893611495"/>
                  </a:ext>
                </a:extLst>
              </a:tr>
              <a:tr h="370840">
                <a:tc>
                  <a:txBody>
                    <a:bodyPr/>
                    <a:lstStyle/>
                    <a:p>
                      <a:endParaRPr lang="en-GB"/>
                    </a:p>
                  </a:txBody>
                  <a:tcPr/>
                </a:tc>
                <a:extLst>
                  <a:ext uri="{0D108BD9-81ED-4DB2-BD59-A6C34878D82A}">
                    <a16:rowId xmlns:a16="http://schemas.microsoft.com/office/drawing/2014/main" val="1562277309"/>
                  </a:ext>
                </a:extLst>
              </a:tr>
              <a:tr h="370840">
                <a:tc>
                  <a:txBody>
                    <a:bodyPr/>
                    <a:lstStyle/>
                    <a:p>
                      <a:endParaRPr lang="en-GB"/>
                    </a:p>
                  </a:txBody>
                  <a:tcPr/>
                </a:tc>
                <a:extLst>
                  <a:ext uri="{0D108BD9-81ED-4DB2-BD59-A6C34878D82A}">
                    <a16:rowId xmlns:a16="http://schemas.microsoft.com/office/drawing/2014/main" val="4025257039"/>
                  </a:ext>
                </a:extLst>
              </a:tr>
              <a:tr h="370840">
                <a:tc>
                  <a:txBody>
                    <a:bodyPr/>
                    <a:lstStyle/>
                    <a:p>
                      <a:endParaRPr lang="en-GB"/>
                    </a:p>
                  </a:txBody>
                  <a:tcPr/>
                </a:tc>
                <a:extLst>
                  <a:ext uri="{0D108BD9-81ED-4DB2-BD59-A6C34878D82A}">
                    <a16:rowId xmlns:a16="http://schemas.microsoft.com/office/drawing/2014/main" val="3608866005"/>
                  </a:ext>
                </a:extLst>
              </a:tr>
              <a:tr h="370840">
                <a:tc>
                  <a:txBody>
                    <a:bodyPr/>
                    <a:lstStyle/>
                    <a:p>
                      <a:endParaRPr lang="en-GB" dirty="0"/>
                    </a:p>
                  </a:txBody>
                  <a:tcPr/>
                </a:tc>
                <a:extLst>
                  <a:ext uri="{0D108BD9-81ED-4DB2-BD59-A6C34878D82A}">
                    <a16:rowId xmlns:a16="http://schemas.microsoft.com/office/drawing/2014/main" val="3871493094"/>
                  </a:ext>
                </a:extLst>
              </a:tr>
            </a:tbl>
          </a:graphicData>
        </a:graphic>
      </p:graphicFrame>
    </p:spTree>
    <p:extLst>
      <p:ext uri="{BB962C8B-B14F-4D97-AF65-F5344CB8AC3E}">
        <p14:creationId xmlns:p14="http://schemas.microsoft.com/office/powerpoint/2010/main" val="3591362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81DC0-88D6-4A8F-B5BF-914ECF44951E}"/>
              </a:ext>
            </a:extLst>
          </p:cNvPr>
          <p:cNvSpPr>
            <a:spLocks noGrp="1"/>
          </p:cNvSpPr>
          <p:nvPr>
            <p:ph type="title"/>
          </p:nvPr>
        </p:nvSpPr>
        <p:spPr/>
        <p:txBody>
          <a:bodyPr/>
          <a:lstStyle/>
          <a:p>
            <a:r>
              <a:rPr lang="en-GB" dirty="0"/>
              <a:t>Regulatory considerations</a:t>
            </a:r>
          </a:p>
        </p:txBody>
      </p:sp>
      <p:sp>
        <p:nvSpPr>
          <p:cNvPr id="3" name="Text Placeholder 2">
            <a:extLst>
              <a:ext uri="{FF2B5EF4-FFF2-40B4-BE49-F238E27FC236}">
                <a16:creationId xmlns:a16="http://schemas.microsoft.com/office/drawing/2014/main" id="{8C96A34D-FB93-46D0-9447-787DAA814414}"/>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1761893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2C3A4-A269-469F-8D3F-3A093AD9C507}"/>
              </a:ext>
            </a:extLst>
          </p:cNvPr>
          <p:cNvSpPr>
            <a:spLocks noGrp="1"/>
          </p:cNvSpPr>
          <p:nvPr>
            <p:ph type="title"/>
          </p:nvPr>
        </p:nvSpPr>
        <p:spPr/>
        <p:txBody>
          <a:bodyPr/>
          <a:lstStyle/>
          <a:p>
            <a:r>
              <a:rPr lang="en-GB" dirty="0"/>
              <a:t>Physical Security</a:t>
            </a:r>
          </a:p>
        </p:txBody>
      </p:sp>
      <p:sp>
        <p:nvSpPr>
          <p:cNvPr id="3" name="Text Placeholder 2">
            <a:extLst>
              <a:ext uri="{FF2B5EF4-FFF2-40B4-BE49-F238E27FC236}">
                <a16:creationId xmlns:a16="http://schemas.microsoft.com/office/drawing/2014/main" id="{40295641-16F9-431D-BB91-59F6748A9257}"/>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9938225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F229-DD21-4095-8EBC-DEF1C9E5B8E3}"/>
              </a:ext>
            </a:extLst>
          </p:cNvPr>
          <p:cNvSpPr>
            <a:spLocks noGrp="1"/>
          </p:cNvSpPr>
          <p:nvPr>
            <p:ph type="title"/>
          </p:nvPr>
        </p:nvSpPr>
        <p:spPr/>
        <p:txBody>
          <a:bodyPr/>
          <a:lstStyle/>
          <a:p>
            <a:r>
              <a:rPr lang="en-GB" dirty="0"/>
              <a:t>Physical </a:t>
            </a:r>
          </a:p>
        </p:txBody>
      </p:sp>
      <p:sp>
        <p:nvSpPr>
          <p:cNvPr id="3" name="Content Placeholder 2">
            <a:extLst>
              <a:ext uri="{FF2B5EF4-FFF2-40B4-BE49-F238E27FC236}">
                <a16:creationId xmlns:a16="http://schemas.microsoft.com/office/drawing/2014/main" id="{7D214A47-284D-4F35-B907-0B53138A061F}"/>
              </a:ext>
            </a:extLst>
          </p:cNvPr>
          <p:cNvSpPr>
            <a:spLocks noGrp="1"/>
          </p:cNvSpPr>
          <p:nvPr>
            <p:ph idx="1"/>
          </p:nvPr>
        </p:nvSpPr>
        <p:spPr/>
        <p:txBody>
          <a:bodyPr/>
          <a:lstStyle/>
          <a:p>
            <a:r>
              <a:rPr lang="en-GB" dirty="0"/>
              <a:t>What physical controls can an organisation put in place to secure their estate</a:t>
            </a:r>
          </a:p>
        </p:txBody>
      </p:sp>
      <p:graphicFrame>
        <p:nvGraphicFramePr>
          <p:cNvPr id="4" name="Table 4">
            <a:extLst>
              <a:ext uri="{FF2B5EF4-FFF2-40B4-BE49-F238E27FC236}">
                <a16:creationId xmlns:a16="http://schemas.microsoft.com/office/drawing/2014/main" id="{9847BAE2-37C7-44E2-A05F-FC438FAB7DDB}"/>
              </a:ext>
            </a:extLst>
          </p:cNvPr>
          <p:cNvGraphicFramePr>
            <a:graphicFrameLocks noGrp="1"/>
          </p:cNvGraphicFramePr>
          <p:nvPr>
            <p:extLst>
              <p:ext uri="{D42A27DB-BD31-4B8C-83A1-F6EECF244321}">
                <p14:modId xmlns:p14="http://schemas.microsoft.com/office/powerpoint/2010/main" val="443788085"/>
              </p:ext>
            </p:extLst>
          </p:nvPr>
        </p:nvGraphicFramePr>
        <p:xfrm>
          <a:off x="2032000" y="2901392"/>
          <a:ext cx="8128000" cy="296672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475422159"/>
                    </a:ext>
                  </a:extLst>
                </a:gridCol>
              </a:tblGrid>
              <a:tr h="370840">
                <a:tc>
                  <a:txBody>
                    <a:bodyPr/>
                    <a:lstStyle/>
                    <a:p>
                      <a:r>
                        <a:rPr lang="en-GB" dirty="0"/>
                        <a:t>Physical controls</a:t>
                      </a:r>
                    </a:p>
                  </a:txBody>
                  <a:tcPr/>
                </a:tc>
                <a:extLst>
                  <a:ext uri="{0D108BD9-81ED-4DB2-BD59-A6C34878D82A}">
                    <a16:rowId xmlns:a16="http://schemas.microsoft.com/office/drawing/2014/main" val="384270834"/>
                  </a:ext>
                </a:extLst>
              </a:tr>
              <a:tr h="370840">
                <a:tc>
                  <a:txBody>
                    <a:bodyPr/>
                    <a:lstStyle/>
                    <a:p>
                      <a:endParaRPr lang="en-GB"/>
                    </a:p>
                  </a:txBody>
                  <a:tcPr/>
                </a:tc>
                <a:extLst>
                  <a:ext uri="{0D108BD9-81ED-4DB2-BD59-A6C34878D82A}">
                    <a16:rowId xmlns:a16="http://schemas.microsoft.com/office/drawing/2014/main" val="3688182031"/>
                  </a:ext>
                </a:extLst>
              </a:tr>
              <a:tr h="370840">
                <a:tc>
                  <a:txBody>
                    <a:bodyPr/>
                    <a:lstStyle/>
                    <a:p>
                      <a:endParaRPr lang="en-GB"/>
                    </a:p>
                  </a:txBody>
                  <a:tcPr/>
                </a:tc>
                <a:extLst>
                  <a:ext uri="{0D108BD9-81ED-4DB2-BD59-A6C34878D82A}">
                    <a16:rowId xmlns:a16="http://schemas.microsoft.com/office/drawing/2014/main" val="2928157655"/>
                  </a:ext>
                </a:extLst>
              </a:tr>
              <a:tr h="370840">
                <a:tc>
                  <a:txBody>
                    <a:bodyPr/>
                    <a:lstStyle/>
                    <a:p>
                      <a:endParaRPr lang="en-GB"/>
                    </a:p>
                  </a:txBody>
                  <a:tcPr/>
                </a:tc>
                <a:extLst>
                  <a:ext uri="{0D108BD9-81ED-4DB2-BD59-A6C34878D82A}">
                    <a16:rowId xmlns:a16="http://schemas.microsoft.com/office/drawing/2014/main" val="3928743570"/>
                  </a:ext>
                </a:extLst>
              </a:tr>
              <a:tr h="370840">
                <a:tc>
                  <a:txBody>
                    <a:bodyPr/>
                    <a:lstStyle/>
                    <a:p>
                      <a:endParaRPr lang="en-GB"/>
                    </a:p>
                  </a:txBody>
                  <a:tcPr/>
                </a:tc>
                <a:extLst>
                  <a:ext uri="{0D108BD9-81ED-4DB2-BD59-A6C34878D82A}">
                    <a16:rowId xmlns:a16="http://schemas.microsoft.com/office/drawing/2014/main" val="2277905883"/>
                  </a:ext>
                </a:extLst>
              </a:tr>
              <a:tr h="370840">
                <a:tc>
                  <a:txBody>
                    <a:bodyPr/>
                    <a:lstStyle/>
                    <a:p>
                      <a:endParaRPr lang="en-GB"/>
                    </a:p>
                  </a:txBody>
                  <a:tcPr/>
                </a:tc>
                <a:extLst>
                  <a:ext uri="{0D108BD9-81ED-4DB2-BD59-A6C34878D82A}">
                    <a16:rowId xmlns:a16="http://schemas.microsoft.com/office/drawing/2014/main" val="1988249863"/>
                  </a:ext>
                </a:extLst>
              </a:tr>
              <a:tr h="370840">
                <a:tc>
                  <a:txBody>
                    <a:bodyPr/>
                    <a:lstStyle/>
                    <a:p>
                      <a:endParaRPr lang="en-GB"/>
                    </a:p>
                  </a:txBody>
                  <a:tcPr/>
                </a:tc>
                <a:extLst>
                  <a:ext uri="{0D108BD9-81ED-4DB2-BD59-A6C34878D82A}">
                    <a16:rowId xmlns:a16="http://schemas.microsoft.com/office/drawing/2014/main" val="3010917477"/>
                  </a:ext>
                </a:extLst>
              </a:tr>
              <a:tr h="370840">
                <a:tc>
                  <a:txBody>
                    <a:bodyPr/>
                    <a:lstStyle/>
                    <a:p>
                      <a:endParaRPr lang="en-GB" dirty="0"/>
                    </a:p>
                  </a:txBody>
                  <a:tcPr/>
                </a:tc>
                <a:extLst>
                  <a:ext uri="{0D108BD9-81ED-4DB2-BD59-A6C34878D82A}">
                    <a16:rowId xmlns:a16="http://schemas.microsoft.com/office/drawing/2014/main" val="3009221647"/>
                  </a:ext>
                </a:extLst>
              </a:tr>
            </a:tbl>
          </a:graphicData>
        </a:graphic>
      </p:graphicFrame>
    </p:spTree>
    <p:extLst>
      <p:ext uri="{BB962C8B-B14F-4D97-AF65-F5344CB8AC3E}">
        <p14:creationId xmlns:p14="http://schemas.microsoft.com/office/powerpoint/2010/main" val="31481988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F229-DD21-4095-8EBC-DEF1C9E5B8E3}"/>
              </a:ext>
            </a:extLst>
          </p:cNvPr>
          <p:cNvSpPr>
            <a:spLocks noGrp="1"/>
          </p:cNvSpPr>
          <p:nvPr>
            <p:ph type="title"/>
          </p:nvPr>
        </p:nvSpPr>
        <p:spPr/>
        <p:txBody>
          <a:bodyPr/>
          <a:lstStyle/>
          <a:p>
            <a:r>
              <a:rPr lang="en-GB" dirty="0"/>
              <a:t>Physical </a:t>
            </a:r>
          </a:p>
        </p:txBody>
      </p:sp>
      <p:sp>
        <p:nvSpPr>
          <p:cNvPr id="3" name="Content Placeholder 2">
            <a:extLst>
              <a:ext uri="{FF2B5EF4-FFF2-40B4-BE49-F238E27FC236}">
                <a16:creationId xmlns:a16="http://schemas.microsoft.com/office/drawing/2014/main" id="{7D214A47-284D-4F35-B907-0B53138A061F}"/>
              </a:ext>
            </a:extLst>
          </p:cNvPr>
          <p:cNvSpPr>
            <a:spLocks noGrp="1"/>
          </p:cNvSpPr>
          <p:nvPr>
            <p:ph idx="1"/>
          </p:nvPr>
        </p:nvSpPr>
        <p:spPr/>
        <p:txBody>
          <a:bodyPr/>
          <a:lstStyle/>
          <a:p>
            <a:r>
              <a:rPr lang="en-GB" dirty="0"/>
              <a:t>What challenges do these physical controls present?</a:t>
            </a:r>
          </a:p>
        </p:txBody>
      </p:sp>
      <p:graphicFrame>
        <p:nvGraphicFramePr>
          <p:cNvPr id="4" name="Table 4">
            <a:extLst>
              <a:ext uri="{FF2B5EF4-FFF2-40B4-BE49-F238E27FC236}">
                <a16:creationId xmlns:a16="http://schemas.microsoft.com/office/drawing/2014/main" id="{CCD40340-E602-4ADA-B1C1-3EB3950D7D35}"/>
              </a:ext>
            </a:extLst>
          </p:cNvPr>
          <p:cNvGraphicFramePr>
            <a:graphicFrameLocks noGrp="1"/>
          </p:cNvGraphicFramePr>
          <p:nvPr>
            <p:extLst>
              <p:ext uri="{D42A27DB-BD31-4B8C-83A1-F6EECF244321}">
                <p14:modId xmlns:p14="http://schemas.microsoft.com/office/powerpoint/2010/main" val="1322829538"/>
              </p:ext>
            </p:extLst>
          </p:nvPr>
        </p:nvGraphicFramePr>
        <p:xfrm>
          <a:off x="2032000" y="2901392"/>
          <a:ext cx="8128000" cy="296672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475422159"/>
                    </a:ext>
                  </a:extLst>
                </a:gridCol>
              </a:tblGrid>
              <a:tr h="370840">
                <a:tc>
                  <a:txBody>
                    <a:bodyPr/>
                    <a:lstStyle/>
                    <a:p>
                      <a:r>
                        <a:rPr lang="en-GB" dirty="0"/>
                        <a:t>Test strategies</a:t>
                      </a:r>
                    </a:p>
                  </a:txBody>
                  <a:tcPr/>
                </a:tc>
                <a:extLst>
                  <a:ext uri="{0D108BD9-81ED-4DB2-BD59-A6C34878D82A}">
                    <a16:rowId xmlns:a16="http://schemas.microsoft.com/office/drawing/2014/main" val="384270834"/>
                  </a:ext>
                </a:extLst>
              </a:tr>
              <a:tr h="370840">
                <a:tc>
                  <a:txBody>
                    <a:bodyPr/>
                    <a:lstStyle/>
                    <a:p>
                      <a:endParaRPr lang="en-GB"/>
                    </a:p>
                  </a:txBody>
                  <a:tcPr/>
                </a:tc>
                <a:extLst>
                  <a:ext uri="{0D108BD9-81ED-4DB2-BD59-A6C34878D82A}">
                    <a16:rowId xmlns:a16="http://schemas.microsoft.com/office/drawing/2014/main" val="3688182031"/>
                  </a:ext>
                </a:extLst>
              </a:tr>
              <a:tr h="370840">
                <a:tc>
                  <a:txBody>
                    <a:bodyPr/>
                    <a:lstStyle/>
                    <a:p>
                      <a:endParaRPr lang="en-GB"/>
                    </a:p>
                  </a:txBody>
                  <a:tcPr/>
                </a:tc>
                <a:extLst>
                  <a:ext uri="{0D108BD9-81ED-4DB2-BD59-A6C34878D82A}">
                    <a16:rowId xmlns:a16="http://schemas.microsoft.com/office/drawing/2014/main" val="2928157655"/>
                  </a:ext>
                </a:extLst>
              </a:tr>
              <a:tr h="370840">
                <a:tc>
                  <a:txBody>
                    <a:bodyPr/>
                    <a:lstStyle/>
                    <a:p>
                      <a:endParaRPr lang="en-GB"/>
                    </a:p>
                  </a:txBody>
                  <a:tcPr/>
                </a:tc>
                <a:extLst>
                  <a:ext uri="{0D108BD9-81ED-4DB2-BD59-A6C34878D82A}">
                    <a16:rowId xmlns:a16="http://schemas.microsoft.com/office/drawing/2014/main" val="3928743570"/>
                  </a:ext>
                </a:extLst>
              </a:tr>
              <a:tr h="370840">
                <a:tc>
                  <a:txBody>
                    <a:bodyPr/>
                    <a:lstStyle/>
                    <a:p>
                      <a:endParaRPr lang="en-GB"/>
                    </a:p>
                  </a:txBody>
                  <a:tcPr/>
                </a:tc>
                <a:extLst>
                  <a:ext uri="{0D108BD9-81ED-4DB2-BD59-A6C34878D82A}">
                    <a16:rowId xmlns:a16="http://schemas.microsoft.com/office/drawing/2014/main" val="2277905883"/>
                  </a:ext>
                </a:extLst>
              </a:tr>
              <a:tr h="370840">
                <a:tc>
                  <a:txBody>
                    <a:bodyPr/>
                    <a:lstStyle/>
                    <a:p>
                      <a:endParaRPr lang="en-GB"/>
                    </a:p>
                  </a:txBody>
                  <a:tcPr/>
                </a:tc>
                <a:extLst>
                  <a:ext uri="{0D108BD9-81ED-4DB2-BD59-A6C34878D82A}">
                    <a16:rowId xmlns:a16="http://schemas.microsoft.com/office/drawing/2014/main" val="1988249863"/>
                  </a:ext>
                </a:extLst>
              </a:tr>
              <a:tr h="370840">
                <a:tc>
                  <a:txBody>
                    <a:bodyPr/>
                    <a:lstStyle/>
                    <a:p>
                      <a:endParaRPr lang="en-GB"/>
                    </a:p>
                  </a:txBody>
                  <a:tcPr/>
                </a:tc>
                <a:extLst>
                  <a:ext uri="{0D108BD9-81ED-4DB2-BD59-A6C34878D82A}">
                    <a16:rowId xmlns:a16="http://schemas.microsoft.com/office/drawing/2014/main" val="3010917477"/>
                  </a:ext>
                </a:extLst>
              </a:tr>
              <a:tr h="370840">
                <a:tc>
                  <a:txBody>
                    <a:bodyPr/>
                    <a:lstStyle/>
                    <a:p>
                      <a:endParaRPr lang="en-GB" dirty="0"/>
                    </a:p>
                  </a:txBody>
                  <a:tcPr/>
                </a:tc>
                <a:extLst>
                  <a:ext uri="{0D108BD9-81ED-4DB2-BD59-A6C34878D82A}">
                    <a16:rowId xmlns:a16="http://schemas.microsoft.com/office/drawing/2014/main" val="3009221647"/>
                  </a:ext>
                </a:extLst>
              </a:tr>
            </a:tbl>
          </a:graphicData>
        </a:graphic>
      </p:graphicFrame>
    </p:spTree>
    <p:extLst>
      <p:ext uri="{BB962C8B-B14F-4D97-AF65-F5344CB8AC3E}">
        <p14:creationId xmlns:p14="http://schemas.microsoft.com/office/powerpoint/2010/main" val="19663656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425C1-194A-488B-9487-A9C82CEC3C35}"/>
              </a:ext>
            </a:extLst>
          </p:cNvPr>
          <p:cNvSpPr>
            <a:spLocks noGrp="1"/>
          </p:cNvSpPr>
          <p:nvPr>
            <p:ph type="title"/>
          </p:nvPr>
        </p:nvSpPr>
        <p:spPr/>
        <p:txBody>
          <a:bodyPr/>
          <a:lstStyle/>
          <a:p>
            <a:r>
              <a:rPr lang="en-GB" dirty="0"/>
              <a:t>One size doesn’t fit all</a:t>
            </a:r>
          </a:p>
        </p:txBody>
      </p:sp>
      <p:sp>
        <p:nvSpPr>
          <p:cNvPr id="3" name="Content Placeholder 2">
            <a:extLst>
              <a:ext uri="{FF2B5EF4-FFF2-40B4-BE49-F238E27FC236}">
                <a16:creationId xmlns:a16="http://schemas.microsoft.com/office/drawing/2014/main" id="{C56BAFFB-8375-4773-836B-668BEF211483}"/>
              </a:ext>
            </a:extLst>
          </p:cNvPr>
          <p:cNvSpPr>
            <a:spLocks noGrp="1"/>
          </p:cNvSpPr>
          <p:nvPr>
            <p:ph idx="1"/>
          </p:nvPr>
        </p:nvSpPr>
        <p:spPr/>
        <p:txBody>
          <a:bodyPr/>
          <a:lstStyle/>
          <a:p>
            <a:r>
              <a:rPr lang="en-GB" dirty="0"/>
              <a:t>How and why do different organisations implement cyber security policies</a:t>
            </a:r>
          </a:p>
          <a:p>
            <a:endParaRPr lang="en-GB" dirty="0"/>
          </a:p>
        </p:txBody>
      </p:sp>
    </p:spTree>
    <p:extLst>
      <p:ext uri="{BB962C8B-B14F-4D97-AF65-F5344CB8AC3E}">
        <p14:creationId xmlns:p14="http://schemas.microsoft.com/office/powerpoint/2010/main" val="1598753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CFA1-CAFA-4673-A0A7-36CF237F299F}"/>
              </a:ext>
            </a:extLst>
          </p:cNvPr>
          <p:cNvSpPr>
            <a:spLocks noGrp="1"/>
          </p:cNvSpPr>
          <p:nvPr>
            <p:ph type="title"/>
          </p:nvPr>
        </p:nvSpPr>
        <p:spPr/>
        <p:txBody>
          <a:bodyPr/>
          <a:lstStyle/>
          <a:p>
            <a:r>
              <a:rPr lang="en-GB" dirty="0"/>
              <a:t>Frameworks recap</a:t>
            </a:r>
          </a:p>
        </p:txBody>
      </p:sp>
      <p:sp>
        <p:nvSpPr>
          <p:cNvPr id="3" name="Content Placeholder 2">
            <a:extLst>
              <a:ext uri="{FF2B5EF4-FFF2-40B4-BE49-F238E27FC236}">
                <a16:creationId xmlns:a16="http://schemas.microsoft.com/office/drawing/2014/main" id="{8A6E044A-65E5-44D6-97D4-70D2FD7F3A98}"/>
              </a:ext>
            </a:extLst>
          </p:cNvPr>
          <p:cNvSpPr>
            <a:spLocks noGrp="1"/>
          </p:cNvSpPr>
          <p:nvPr>
            <p:ph idx="1"/>
          </p:nvPr>
        </p:nvSpPr>
        <p:spPr/>
        <p:txBody>
          <a:bodyPr/>
          <a:lstStyle/>
          <a:p>
            <a:r>
              <a:rPr lang="en-GB" dirty="0"/>
              <a:t>Last time we spent some time looking at </a:t>
            </a:r>
          </a:p>
          <a:p>
            <a:r>
              <a:rPr lang="en-GB" dirty="0"/>
              <a:t>ISO27001</a:t>
            </a:r>
          </a:p>
          <a:p>
            <a:r>
              <a:rPr lang="en-GB" dirty="0"/>
              <a:t>NIST</a:t>
            </a:r>
          </a:p>
          <a:p>
            <a:r>
              <a:rPr lang="en-GB" dirty="0"/>
              <a:t>Cyber Essentials/Plus</a:t>
            </a:r>
          </a:p>
          <a:p>
            <a:r>
              <a:rPr lang="en-GB" dirty="0"/>
              <a:t>CSA – Cloud Security Alliance</a:t>
            </a:r>
          </a:p>
          <a:p>
            <a:endParaRPr lang="en-GB" dirty="0"/>
          </a:p>
          <a:p>
            <a:endParaRPr lang="en-GB" dirty="0"/>
          </a:p>
          <a:p>
            <a:r>
              <a:rPr lang="en-GB" dirty="0"/>
              <a:t>What Frameworks or ISMS has been adopted by your workplace?</a:t>
            </a:r>
          </a:p>
        </p:txBody>
      </p:sp>
    </p:spTree>
    <p:extLst>
      <p:ext uri="{BB962C8B-B14F-4D97-AF65-F5344CB8AC3E}">
        <p14:creationId xmlns:p14="http://schemas.microsoft.com/office/powerpoint/2010/main" val="1720176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CFA1-CAFA-4673-A0A7-36CF237F299F}"/>
              </a:ext>
            </a:extLst>
          </p:cNvPr>
          <p:cNvSpPr>
            <a:spLocks noGrp="1"/>
          </p:cNvSpPr>
          <p:nvPr>
            <p:ph type="title"/>
          </p:nvPr>
        </p:nvSpPr>
        <p:spPr/>
        <p:txBody>
          <a:bodyPr/>
          <a:lstStyle/>
          <a:p>
            <a:r>
              <a:rPr lang="en-GB" dirty="0"/>
              <a:t>Regulatory considerations</a:t>
            </a:r>
          </a:p>
        </p:txBody>
      </p:sp>
      <p:sp>
        <p:nvSpPr>
          <p:cNvPr id="3" name="Content Placeholder 2">
            <a:extLst>
              <a:ext uri="{FF2B5EF4-FFF2-40B4-BE49-F238E27FC236}">
                <a16:creationId xmlns:a16="http://schemas.microsoft.com/office/drawing/2014/main" id="{8A6E044A-65E5-44D6-97D4-70D2FD7F3A98}"/>
              </a:ext>
            </a:extLst>
          </p:cNvPr>
          <p:cNvSpPr>
            <a:spLocks noGrp="1"/>
          </p:cNvSpPr>
          <p:nvPr>
            <p:ph idx="1"/>
          </p:nvPr>
        </p:nvSpPr>
        <p:spPr/>
        <p:txBody>
          <a:bodyPr/>
          <a:lstStyle/>
          <a:p>
            <a:r>
              <a:rPr lang="en-GB" dirty="0"/>
              <a:t>We know working towards adopting or having adopted a framework is a good idea but what other regulatory considerations might we have to consider?</a:t>
            </a:r>
          </a:p>
          <a:p>
            <a:endParaRPr lang="en-GB" dirty="0"/>
          </a:p>
          <a:p>
            <a:r>
              <a:rPr lang="en-GB" dirty="0"/>
              <a:t>Let’s review this page on the NCSC site:</a:t>
            </a:r>
          </a:p>
          <a:p>
            <a:r>
              <a:rPr lang="en-GB" dirty="0">
                <a:hlinkClick r:id="rId2"/>
              </a:rPr>
              <a:t>https://www.ncsc.gov.uk/collection/caf/ncsc-regulators</a:t>
            </a:r>
            <a:r>
              <a:rPr lang="en-GB" dirty="0"/>
              <a:t> </a:t>
            </a:r>
          </a:p>
          <a:p>
            <a:endParaRPr lang="en-GB" dirty="0"/>
          </a:p>
          <a:p>
            <a:r>
              <a:rPr lang="en-GB" dirty="0"/>
              <a:t>And also: </a:t>
            </a:r>
          </a:p>
          <a:p>
            <a:r>
              <a:rPr lang="en-GB" dirty="0">
                <a:hlinkClick r:id="rId3"/>
              </a:rPr>
              <a:t>https://en.wikipedia.org/wiki/Cyber-security_regulation</a:t>
            </a:r>
            <a:r>
              <a:rPr lang="en-GB" dirty="0"/>
              <a:t> </a:t>
            </a:r>
          </a:p>
        </p:txBody>
      </p:sp>
    </p:spTree>
    <p:extLst>
      <p:ext uri="{BB962C8B-B14F-4D97-AF65-F5344CB8AC3E}">
        <p14:creationId xmlns:p14="http://schemas.microsoft.com/office/powerpoint/2010/main" val="4143075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CFA1-CAFA-4673-A0A7-36CF237F299F}"/>
              </a:ext>
            </a:extLst>
          </p:cNvPr>
          <p:cNvSpPr>
            <a:spLocks noGrp="1"/>
          </p:cNvSpPr>
          <p:nvPr>
            <p:ph type="title"/>
          </p:nvPr>
        </p:nvSpPr>
        <p:spPr/>
        <p:txBody>
          <a:bodyPr/>
          <a:lstStyle/>
          <a:p>
            <a:r>
              <a:rPr lang="en-GB" dirty="0"/>
              <a:t>Regulatory considerations</a:t>
            </a:r>
          </a:p>
        </p:txBody>
      </p:sp>
      <p:sp>
        <p:nvSpPr>
          <p:cNvPr id="3" name="Content Placeholder 2">
            <a:extLst>
              <a:ext uri="{FF2B5EF4-FFF2-40B4-BE49-F238E27FC236}">
                <a16:creationId xmlns:a16="http://schemas.microsoft.com/office/drawing/2014/main" id="{8A6E044A-65E5-44D6-97D4-70D2FD7F3A98}"/>
              </a:ext>
            </a:extLst>
          </p:cNvPr>
          <p:cNvSpPr>
            <a:spLocks noGrp="1"/>
          </p:cNvSpPr>
          <p:nvPr>
            <p:ph idx="1"/>
          </p:nvPr>
        </p:nvSpPr>
        <p:spPr/>
        <p:txBody>
          <a:bodyPr>
            <a:normAutofit lnSpcReduction="10000"/>
          </a:bodyPr>
          <a:lstStyle/>
          <a:p>
            <a:r>
              <a:rPr lang="en-GB" dirty="0"/>
              <a:t>Some regulations we might wish to consider are:</a:t>
            </a:r>
          </a:p>
          <a:p>
            <a:r>
              <a:rPr lang="en-GB" dirty="0"/>
              <a:t>The NIS Directive: </a:t>
            </a:r>
          </a:p>
          <a:p>
            <a:pPr lvl="1"/>
            <a:r>
              <a:rPr lang="en-GB" dirty="0">
                <a:hlinkClick r:id="rId2"/>
              </a:rPr>
              <a:t>https://www.gov.uk/guidance/nis-regulations-uk-digital-service-providers-operating-in-the-eu</a:t>
            </a:r>
            <a:r>
              <a:rPr lang="en-GB" dirty="0"/>
              <a:t> </a:t>
            </a:r>
          </a:p>
          <a:p>
            <a:pPr lvl="1"/>
            <a:endParaRPr lang="en-GB" dirty="0"/>
          </a:p>
          <a:p>
            <a:r>
              <a:rPr lang="en-GB" dirty="0"/>
              <a:t>National Cyber Strategy 2022</a:t>
            </a:r>
          </a:p>
          <a:p>
            <a:pPr lvl="1"/>
            <a:r>
              <a:rPr lang="en-GB" dirty="0">
                <a:hlinkClick r:id="rId3"/>
              </a:rPr>
              <a:t>https://www.gov.uk/government/publications/national-cyber-strategy-2022</a:t>
            </a:r>
            <a:r>
              <a:rPr lang="en-GB" dirty="0"/>
              <a:t> </a:t>
            </a:r>
          </a:p>
          <a:p>
            <a:pPr lvl="1"/>
            <a:endParaRPr lang="en-GB" dirty="0"/>
          </a:p>
          <a:p>
            <a:pPr lvl="1"/>
            <a:r>
              <a:rPr lang="en-GB" dirty="0">
                <a:hlinkClick r:id="rId4"/>
              </a:rPr>
              <a:t>https://www.gov.uk/government/publications/2022-cyber-security-incentives-and-regulation-review/2022-cyber-security-incentives-and-regulation-review</a:t>
            </a:r>
            <a:r>
              <a:rPr lang="en-GB" dirty="0"/>
              <a:t> </a:t>
            </a:r>
          </a:p>
          <a:p>
            <a:endParaRPr lang="en-GB" dirty="0"/>
          </a:p>
        </p:txBody>
      </p:sp>
    </p:spTree>
    <p:extLst>
      <p:ext uri="{BB962C8B-B14F-4D97-AF65-F5344CB8AC3E}">
        <p14:creationId xmlns:p14="http://schemas.microsoft.com/office/powerpoint/2010/main" val="2116709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CFA1-CAFA-4673-A0A7-36CF237F299F}"/>
              </a:ext>
            </a:extLst>
          </p:cNvPr>
          <p:cNvSpPr>
            <a:spLocks noGrp="1"/>
          </p:cNvSpPr>
          <p:nvPr>
            <p:ph type="title"/>
          </p:nvPr>
        </p:nvSpPr>
        <p:spPr/>
        <p:txBody>
          <a:bodyPr/>
          <a:lstStyle/>
          <a:p>
            <a:r>
              <a:rPr lang="en-GB" dirty="0"/>
              <a:t>Regulatory considerations</a:t>
            </a:r>
          </a:p>
        </p:txBody>
      </p:sp>
      <p:sp>
        <p:nvSpPr>
          <p:cNvPr id="3" name="Content Placeholder 2">
            <a:extLst>
              <a:ext uri="{FF2B5EF4-FFF2-40B4-BE49-F238E27FC236}">
                <a16:creationId xmlns:a16="http://schemas.microsoft.com/office/drawing/2014/main" id="{8A6E044A-65E5-44D6-97D4-70D2FD7F3A98}"/>
              </a:ext>
            </a:extLst>
          </p:cNvPr>
          <p:cNvSpPr>
            <a:spLocks noGrp="1"/>
          </p:cNvSpPr>
          <p:nvPr>
            <p:ph idx="1"/>
          </p:nvPr>
        </p:nvSpPr>
        <p:spPr/>
        <p:txBody>
          <a:bodyPr>
            <a:normAutofit/>
          </a:bodyPr>
          <a:lstStyle/>
          <a:p>
            <a:r>
              <a:rPr lang="en-GB" dirty="0"/>
              <a:t>Consider your own industry’s, do you have specific cybersecurity rules or regulations that only apply in your area?</a:t>
            </a:r>
          </a:p>
          <a:p>
            <a:r>
              <a:rPr lang="en-GB" dirty="0"/>
              <a:t>As a place to start your investigations, you could begin here:</a:t>
            </a:r>
          </a:p>
          <a:p>
            <a:r>
              <a:rPr lang="en-GB" dirty="0">
                <a:hlinkClick r:id="rId2"/>
              </a:rPr>
              <a:t>https://www.itgovernance.co.uk/sectors</a:t>
            </a:r>
            <a:endParaRPr lang="en-GB" dirty="0"/>
          </a:p>
          <a:p>
            <a:endParaRPr lang="en-GB" dirty="0"/>
          </a:p>
          <a:p>
            <a:endParaRPr lang="en-GB" dirty="0"/>
          </a:p>
        </p:txBody>
      </p:sp>
    </p:spTree>
    <p:extLst>
      <p:ext uri="{BB962C8B-B14F-4D97-AF65-F5344CB8AC3E}">
        <p14:creationId xmlns:p14="http://schemas.microsoft.com/office/powerpoint/2010/main" val="2536656630"/>
      </p:ext>
    </p:extLst>
  </p:cSld>
  <p:clrMapOvr>
    <a:masterClrMapping/>
  </p:clrMapOvr>
</p:sld>
</file>

<file path=ppt/theme/theme1.xml><?xml version="1.0" encoding="utf-8"?>
<a:theme xmlns:a="http://schemas.openxmlformats.org/drawingml/2006/main" name="degre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gree2" id="{411E9D5B-E36E-4214-B691-6A4241F91BA7}" vid="{190BCCB6-F2C4-4D8A-90C0-2EE477782D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degree2</Template>
  <TotalTime>294</TotalTime>
  <Words>2032</Words>
  <Application>Microsoft Macintosh PowerPoint</Application>
  <PresentationFormat>Widescreen</PresentationFormat>
  <Paragraphs>281</Paragraphs>
  <Slides>53</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1" baseType="lpstr">
      <vt:lpstr>Arial</vt:lpstr>
      <vt:lpstr>Calibri</vt:lpstr>
      <vt:lpstr>Calibri Light</vt:lpstr>
      <vt:lpstr>EuroStyle</vt:lpstr>
      <vt:lpstr>Roboto</vt:lpstr>
      <vt:lpstr>Segoe UI</vt:lpstr>
      <vt:lpstr>degree2</vt:lpstr>
      <vt:lpstr>Acrobat Document</vt:lpstr>
      <vt:lpstr>Introduction</vt:lpstr>
      <vt:lpstr>PowerPoint Presentation</vt:lpstr>
      <vt:lpstr>Today</vt:lpstr>
      <vt:lpstr>Introduction</vt:lpstr>
      <vt:lpstr>Regulatory considerations</vt:lpstr>
      <vt:lpstr>Frameworks recap</vt:lpstr>
      <vt:lpstr>Regulatory considerations</vt:lpstr>
      <vt:lpstr>Regulatory considerations</vt:lpstr>
      <vt:lpstr>Regulatory considerations</vt:lpstr>
      <vt:lpstr>Task – 30 minutes</vt:lpstr>
      <vt:lpstr>Task – 30 minutes</vt:lpstr>
      <vt:lpstr>Confidentiality</vt:lpstr>
      <vt:lpstr>Confidentiality</vt:lpstr>
      <vt:lpstr>Confidentiality - Task</vt:lpstr>
      <vt:lpstr>Local and Remote Access</vt:lpstr>
      <vt:lpstr>Local and Remote Access</vt:lpstr>
      <vt:lpstr>Local and Remote Access - Task</vt:lpstr>
      <vt:lpstr>Open Source Intelligence</vt:lpstr>
      <vt:lpstr>OSINT – what is it?</vt:lpstr>
      <vt:lpstr>OSINT – what is it?</vt:lpstr>
      <vt:lpstr>OSINT – A real world example</vt:lpstr>
      <vt:lpstr>OSINT – Finding the B21 (not that it was hidden)</vt:lpstr>
      <vt:lpstr>OSINT Tools – Awesome OSINT</vt:lpstr>
      <vt:lpstr>OSINT - Framework</vt:lpstr>
      <vt:lpstr>OSINT Updates – Gone quiet</vt:lpstr>
      <vt:lpstr>OSINT – what can you use it for?</vt:lpstr>
      <vt:lpstr>OSINT - Collecting</vt:lpstr>
      <vt:lpstr>OSINT - Collecting</vt:lpstr>
      <vt:lpstr>Task – 1 hour</vt:lpstr>
      <vt:lpstr>OSINT – further reading</vt:lpstr>
      <vt:lpstr>Building a security capability</vt:lpstr>
      <vt:lpstr>Building a security capability   </vt:lpstr>
      <vt:lpstr>Building a security capability </vt:lpstr>
      <vt:lpstr>Building a security capability  - CERT/CSIRT</vt:lpstr>
      <vt:lpstr>Building a security capability  - CERT/CSIRT</vt:lpstr>
      <vt:lpstr>Task - Incident Response – 15 minutes</vt:lpstr>
      <vt:lpstr>Task – 30 minutes</vt:lpstr>
      <vt:lpstr>Training</vt:lpstr>
      <vt:lpstr>Training - Task</vt:lpstr>
      <vt:lpstr>Testing, Logging &amp; Monitoring</vt:lpstr>
      <vt:lpstr>Testing</vt:lpstr>
      <vt:lpstr>Logging</vt:lpstr>
      <vt:lpstr>Monitoring</vt:lpstr>
      <vt:lpstr>Asset Management</vt:lpstr>
      <vt:lpstr>Asset Management</vt:lpstr>
      <vt:lpstr>Identification</vt:lpstr>
      <vt:lpstr>Housekeeping : backups and recovery</vt:lpstr>
      <vt:lpstr>Backups</vt:lpstr>
      <vt:lpstr>Recovery</vt:lpstr>
      <vt:lpstr>Physical Security</vt:lpstr>
      <vt:lpstr>Physical </vt:lpstr>
      <vt:lpstr>Physical </vt:lpstr>
      <vt:lpstr>One size doesn’t fit 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Leonard Shand</dc:creator>
  <cp:lastModifiedBy>Mark Higgins</cp:lastModifiedBy>
  <cp:revision>15</cp:revision>
  <dcterms:created xsi:type="dcterms:W3CDTF">2021-01-18T11:18:24Z</dcterms:created>
  <dcterms:modified xsi:type="dcterms:W3CDTF">2022-12-11T22:04:15Z</dcterms:modified>
</cp:coreProperties>
</file>