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8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83" r:id="rId21"/>
    <p:sldId id="269" r:id="rId22"/>
    <p:sldId id="270" r:id="rId23"/>
    <p:sldId id="311" r:id="rId24"/>
    <p:sldId id="27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4" r:id="rId35"/>
    <p:sldId id="301" r:id="rId36"/>
    <p:sldId id="307" r:id="rId37"/>
    <p:sldId id="308" r:id="rId38"/>
    <p:sldId id="309" r:id="rId39"/>
    <p:sldId id="310" r:id="rId40"/>
    <p:sldId id="306" r:id="rId41"/>
    <p:sldId id="313" r:id="rId42"/>
    <p:sldId id="31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1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9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190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6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52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6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0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5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7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4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9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8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6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1151-7C9D-449E-BABB-39D1B365CD9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22BD-322C-4E20-AF0E-BD67D1E0D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92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A811D-A8B7-4FBA-9226-D0AF861C84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Software Developer Technician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49C946-C3EB-446D-96C2-22C6D9481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Programming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AF0222-D16D-42E8-ADE3-8F1BE325B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56" y="273494"/>
            <a:ext cx="2036715" cy="22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- IF </a:t>
            </a:r>
            <a:r>
              <a:rPr lang="en-GB" dirty="0"/>
              <a:t>… </a:t>
            </a:r>
            <a:r>
              <a:rPr lang="en-GB" dirty="0" err="1"/>
              <a:t>IfElse</a:t>
            </a:r>
            <a:r>
              <a:rPr lang="en-GB" dirty="0"/>
              <a:t>…Else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Many </a:t>
            </a:r>
            <a:r>
              <a:rPr lang="en-GB" sz="2800" dirty="0" smtClean="0"/>
              <a:t>If else </a:t>
            </a:r>
            <a:r>
              <a:rPr lang="en-GB" sz="2800" dirty="0"/>
              <a:t>statements can make your code look messy and perform poorly. </a:t>
            </a:r>
          </a:p>
          <a:p>
            <a:r>
              <a:rPr lang="en-GB" sz="2800" dirty="0"/>
              <a:t>Is there a better way?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You will be pleased to know that there is.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0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– Select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select case statement makes it easy to code for multiple </a:t>
            </a:r>
            <a:r>
              <a:rPr lang="en-GB" dirty="0" err="1"/>
              <a:t>ElseIf</a:t>
            </a:r>
            <a:r>
              <a:rPr lang="en-GB" dirty="0"/>
              <a:t> statements in a more readable and maintainable way. </a:t>
            </a:r>
          </a:p>
          <a:p>
            <a:endParaRPr lang="en-GB" dirty="0"/>
          </a:p>
          <a:p>
            <a:pPr lvl="3" indent="0">
              <a:buNone/>
            </a:pPr>
            <a:r>
              <a:rPr lang="en-GB" sz="3000" dirty="0">
                <a:latin typeface="Comic Sans MS" panose="030F0702030302020204" pitchFamily="66" charset="0"/>
              </a:rPr>
              <a:t>Select Case x </a:t>
            </a:r>
          </a:p>
          <a:p>
            <a:pPr lvl="3" indent="0">
              <a:buNone/>
            </a:pPr>
            <a:r>
              <a:rPr lang="en-GB" sz="3000" dirty="0">
                <a:latin typeface="Comic Sans MS" panose="030F0702030302020204" pitchFamily="66" charset="0"/>
              </a:rPr>
              <a:t>	Case 19 </a:t>
            </a:r>
          </a:p>
          <a:p>
            <a:pPr lvl="3" indent="0">
              <a:buNone/>
            </a:pPr>
            <a:r>
              <a:rPr lang="en-GB" sz="3000" dirty="0">
                <a:latin typeface="Comic Sans MS" panose="030F0702030302020204" pitchFamily="66" charset="0"/>
              </a:rPr>
              <a:t>		Do statements </a:t>
            </a:r>
          </a:p>
          <a:p>
            <a:pPr lvl="3" indent="0">
              <a:buNone/>
            </a:pPr>
            <a:r>
              <a:rPr lang="en-GB" sz="3000" dirty="0">
                <a:latin typeface="Comic Sans MS" panose="030F0702030302020204" pitchFamily="66" charset="0"/>
              </a:rPr>
              <a:t>	Case 15 </a:t>
            </a:r>
          </a:p>
          <a:p>
            <a:pPr lvl="3" indent="0">
              <a:buNone/>
            </a:pPr>
            <a:r>
              <a:rPr lang="en-GB" sz="3000" dirty="0">
                <a:latin typeface="Comic Sans MS" panose="030F0702030302020204" pitchFamily="66" charset="0"/>
              </a:rPr>
              <a:t>		Do statements </a:t>
            </a:r>
          </a:p>
          <a:p>
            <a:pPr lvl="3" indent="0">
              <a:buNone/>
            </a:pPr>
            <a:r>
              <a:rPr lang="en-GB" sz="3000" dirty="0">
                <a:latin typeface="Comic Sans MS" panose="030F0702030302020204" pitchFamily="66" charset="0"/>
              </a:rPr>
              <a:t>	Case Else </a:t>
            </a:r>
          </a:p>
          <a:p>
            <a:pPr lvl="3" indent="0">
              <a:buNone/>
            </a:pPr>
            <a:r>
              <a:rPr lang="en-GB" sz="3000" dirty="0">
                <a:latin typeface="Comic Sans MS" panose="030F0702030302020204" pitchFamily="66" charset="0"/>
              </a:rPr>
              <a:t>		Do statements </a:t>
            </a:r>
          </a:p>
          <a:p>
            <a:pPr lvl="3" indent="0">
              <a:buNone/>
            </a:pPr>
            <a:r>
              <a:rPr lang="en-GB" sz="3000" dirty="0">
                <a:latin typeface="Comic Sans MS" panose="030F0702030302020204" pitchFamily="66" charset="0"/>
              </a:rPr>
              <a:t>End Select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9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-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Task 1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dirty="0" smtClean="0"/>
              <a:t>Write a program that will use a select case to search a vehicle.</a:t>
            </a:r>
          </a:p>
          <a:p>
            <a:r>
              <a:rPr lang="en-GB" dirty="0" smtClean="0"/>
              <a:t>In the button code, change the search term to upper case</a:t>
            </a:r>
          </a:p>
          <a:p>
            <a:r>
              <a:rPr lang="en-GB" dirty="0" smtClean="0"/>
              <a:t>If a vehicle is listed in the search, display details about the vehicle in the list box</a:t>
            </a:r>
          </a:p>
          <a:p>
            <a:r>
              <a:rPr lang="en-GB" dirty="0" smtClean="0"/>
              <a:t>Clear the list box before displaying the vehicle details (ListBox1.Items.Clear)</a:t>
            </a:r>
          </a:p>
          <a:p>
            <a:r>
              <a:rPr lang="en-GB" dirty="0" smtClean="0"/>
              <a:t>If no vehicle is listed display a message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678" y="3253739"/>
            <a:ext cx="2682396" cy="192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/>
              <a:t>Used to store a collection of values of similar data items. </a:t>
            </a:r>
          </a:p>
          <a:p>
            <a:pPr lvl="1"/>
            <a:r>
              <a:rPr lang="en-GB" sz="2400" dirty="0"/>
              <a:t>They are referenced by an index. </a:t>
            </a:r>
          </a:p>
          <a:p>
            <a:pPr lvl="1"/>
            <a:r>
              <a:rPr lang="en-GB" sz="2400" dirty="0"/>
              <a:t>Most arrays are “static” in that their bounds are set when they are declared. </a:t>
            </a:r>
          </a:p>
          <a:p>
            <a:pPr lvl="1"/>
            <a:r>
              <a:rPr lang="en-GB" sz="2400" dirty="0"/>
              <a:t>Occasionally, dynamic arrays are used where the bounds can vary in size. </a:t>
            </a:r>
          </a:p>
          <a:p>
            <a:pPr lvl="1"/>
            <a:endParaRPr lang="en-GB" sz="2400" dirty="0"/>
          </a:p>
          <a:p>
            <a:r>
              <a:rPr lang="en-GB" sz="3200" dirty="0"/>
              <a:t>Bounds? – means the number of elements in the array. </a:t>
            </a:r>
          </a:p>
        </p:txBody>
      </p:sp>
    </p:spTree>
    <p:extLst>
      <p:ext uri="{BB962C8B-B14F-4D97-AF65-F5344CB8AC3E}">
        <p14:creationId xmlns:p14="http://schemas.microsoft.com/office/powerpoint/2010/main" val="10286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Arrays: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Suppose </a:t>
            </a:r>
            <a:r>
              <a:rPr lang="en-GB" dirty="0"/>
              <a:t>we wanted 6 variables of type integer. </a:t>
            </a:r>
          </a:p>
          <a:p>
            <a:r>
              <a:rPr lang="en-GB" dirty="0" smtClean="0"/>
              <a:t>We </a:t>
            </a:r>
            <a:r>
              <a:rPr lang="en-GB" dirty="0"/>
              <a:t>could code this as follows – </a:t>
            </a:r>
            <a:endParaRPr lang="en-GB" dirty="0" smtClean="0"/>
          </a:p>
          <a:p>
            <a:pPr lvl="1"/>
            <a:endParaRPr lang="en-GB" dirty="0"/>
          </a:p>
          <a:p>
            <a:pPr lvl="2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Dim v1 as integer </a:t>
            </a:r>
          </a:p>
          <a:p>
            <a:pPr lvl="2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Dim v2 as integer </a:t>
            </a:r>
          </a:p>
          <a:p>
            <a:pPr lvl="2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Dim v3 as integer </a:t>
            </a:r>
          </a:p>
          <a:p>
            <a:pPr lvl="2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Dim v4 as integer </a:t>
            </a:r>
          </a:p>
          <a:p>
            <a:pPr lvl="2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Dim v5 as integer </a:t>
            </a:r>
          </a:p>
          <a:p>
            <a:pPr lvl="2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Dim v6 as integer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lvl="2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OR</a:t>
            </a:r>
          </a:p>
          <a:p>
            <a:pPr lvl="2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Dim v1, v2, v3, v4, v5, v6 As integer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GB" sz="3200" dirty="0"/>
              <a:t>Declaring variables like this is fairly common. </a:t>
            </a:r>
          </a:p>
          <a:p>
            <a:r>
              <a:rPr lang="en-GB" sz="3200" dirty="0" smtClean="0"/>
              <a:t>But…..You </a:t>
            </a:r>
            <a:r>
              <a:rPr lang="en-GB" sz="3200" dirty="0"/>
              <a:t>have to write lines of code for each one! </a:t>
            </a:r>
          </a:p>
          <a:p>
            <a:r>
              <a:rPr lang="en-GB" sz="3200" dirty="0" smtClean="0"/>
              <a:t>Sometimes </a:t>
            </a:r>
            <a:r>
              <a:rPr lang="en-GB" sz="3200" dirty="0"/>
              <a:t>this may be unavoidable, but it would be nice to be able to have all 6 variables with just one variable name? </a:t>
            </a:r>
          </a:p>
          <a:p>
            <a:r>
              <a:rPr lang="en-GB" sz="3200" dirty="0"/>
              <a:t>Is this possible? </a:t>
            </a:r>
          </a:p>
          <a:p>
            <a:r>
              <a:rPr lang="en-GB" sz="3200" dirty="0"/>
              <a:t>YES, by using an array. </a:t>
            </a:r>
          </a:p>
        </p:txBody>
      </p:sp>
    </p:spTree>
    <p:extLst>
      <p:ext uri="{BB962C8B-B14F-4D97-AF65-F5344CB8AC3E}">
        <p14:creationId xmlns:p14="http://schemas.microsoft.com/office/powerpoint/2010/main" val="28083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is how we declare 6 integer variables using one variable name as an array – </a:t>
            </a:r>
            <a:endParaRPr lang="en-GB" dirty="0" smtClean="0"/>
          </a:p>
          <a:p>
            <a:endParaRPr lang="en-GB" dirty="0"/>
          </a:p>
          <a:p>
            <a:pPr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Dim </a:t>
            </a:r>
            <a:r>
              <a:rPr lang="en-GB" dirty="0" err="1">
                <a:latin typeface="Comic Sans MS" panose="030F0702030302020204" pitchFamily="66" charset="0"/>
              </a:rPr>
              <a:t>arrNumbers</a:t>
            </a:r>
            <a:r>
              <a:rPr lang="en-GB" dirty="0">
                <a:latin typeface="Comic Sans MS" panose="030F0702030302020204" pitchFamily="66" charset="0"/>
              </a:rPr>
              <a:t>() As Integer</a:t>
            </a:r>
            <a:r>
              <a:rPr lang="en-GB" dirty="0"/>
              <a:t> </a:t>
            </a:r>
            <a:endParaRPr lang="en-GB" dirty="0" smtClean="0"/>
          </a:p>
          <a:p>
            <a:pPr indent="0">
              <a:buNone/>
            </a:pPr>
            <a:r>
              <a:rPr lang="en-GB" i="1" dirty="0" smtClean="0">
                <a:solidFill>
                  <a:srgbClr val="00B050"/>
                </a:solidFill>
              </a:rPr>
              <a:t>'Declares </a:t>
            </a:r>
            <a:r>
              <a:rPr lang="en-GB" i="1" dirty="0">
                <a:solidFill>
                  <a:srgbClr val="00B050"/>
                </a:solidFill>
              </a:rPr>
              <a:t>the array of integers </a:t>
            </a:r>
            <a:endParaRPr lang="en-GB" i="1" dirty="0" smtClean="0">
              <a:solidFill>
                <a:srgbClr val="00B050"/>
              </a:solidFill>
            </a:endParaRPr>
          </a:p>
          <a:p>
            <a:pPr indent="0">
              <a:buNone/>
            </a:pPr>
            <a:r>
              <a:rPr lang="en-GB" dirty="0" err="1" smtClean="0">
                <a:latin typeface="Comic Sans MS" panose="030F0702030302020204" pitchFamily="66" charset="0"/>
              </a:rPr>
              <a:t>arrNumbers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= New Integer() {0,1,2,3,4,5} </a:t>
            </a:r>
            <a:endParaRPr lang="en-GB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GB" i="1" dirty="0" smtClean="0">
                <a:solidFill>
                  <a:srgbClr val="00B050"/>
                </a:solidFill>
              </a:rPr>
              <a:t>'Initialises </a:t>
            </a:r>
            <a:r>
              <a:rPr lang="en-GB" i="1" dirty="0">
                <a:solidFill>
                  <a:srgbClr val="00B050"/>
                </a:solidFill>
              </a:rPr>
              <a:t>the array to six members &amp; sets their values </a:t>
            </a:r>
            <a:endParaRPr lang="en-GB" i="1" dirty="0" smtClean="0">
              <a:solidFill>
                <a:srgbClr val="00B050"/>
              </a:solidFill>
            </a:endParaRPr>
          </a:p>
          <a:p>
            <a:pPr indent="0">
              <a:buNone/>
            </a:pPr>
            <a:endParaRPr lang="en-GB" i="1" dirty="0"/>
          </a:p>
          <a:p>
            <a:pPr indent="0">
              <a:buNone/>
            </a:pPr>
            <a:endParaRPr lang="en-GB" dirty="0"/>
          </a:p>
          <a:p>
            <a:r>
              <a:rPr lang="en-GB" dirty="0"/>
              <a:t>And for strings </a:t>
            </a:r>
          </a:p>
        </p:txBody>
      </p:sp>
    </p:spTree>
    <p:extLst>
      <p:ext uri="{BB962C8B-B14F-4D97-AF65-F5344CB8AC3E}">
        <p14:creationId xmlns:p14="http://schemas.microsoft.com/office/powerpoint/2010/main" val="34065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Static </a:t>
            </a:r>
            <a:r>
              <a:rPr lang="en-GB" dirty="0"/>
              <a:t>one-dimensional arrays </a:t>
            </a:r>
            <a:endParaRPr lang="en-GB" dirty="0" smtClean="0"/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Dim </a:t>
            </a:r>
            <a:r>
              <a:rPr lang="en-GB" b="1" dirty="0" err="1">
                <a:latin typeface="Comic Sans MS" panose="030F0702030302020204" pitchFamily="66" charset="0"/>
              </a:rPr>
              <a:t>strCountries</a:t>
            </a:r>
            <a:r>
              <a:rPr lang="en-GB" b="1" dirty="0">
                <a:latin typeface="Comic Sans MS" panose="030F0702030302020204" pitchFamily="66" charset="0"/>
              </a:rPr>
              <a:t>(6) As String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/>
              <a:t>to </a:t>
            </a:r>
            <a:r>
              <a:rPr lang="en-GB" dirty="0"/>
              <a:t>enter values then- </a:t>
            </a:r>
            <a:endParaRPr lang="en-GB" dirty="0" smtClean="0"/>
          </a:p>
          <a:p>
            <a:pPr indent="0">
              <a:buNone/>
            </a:pPr>
            <a:r>
              <a:rPr lang="en-GB" b="1" dirty="0" err="1" smtClean="0">
                <a:latin typeface="Comic Sans MS" panose="030F0702030302020204" pitchFamily="66" charset="0"/>
              </a:rPr>
              <a:t>strCountries</a:t>
            </a:r>
            <a:r>
              <a:rPr lang="en-GB" b="1" dirty="0" smtClean="0">
                <a:latin typeface="Comic Sans MS" panose="030F0702030302020204" pitchFamily="66" charset="0"/>
              </a:rPr>
              <a:t>(0</a:t>
            </a:r>
            <a:r>
              <a:rPr lang="en-GB" b="1" dirty="0">
                <a:latin typeface="Comic Sans MS" panose="030F0702030302020204" pitchFamily="66" charset="0"/>
              </a:rPr>
              <a:t>) = "Belgium"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GB" b="1" dirty="0" err="1" smtClean="0">
                <a:latin typeface="Comic Sans MS" panose="030F0702030302020204" pitchFamily="66" charset="0"/>
              </a:rPr>
              <a:t>strCountries</a:t>
            </a:r>
            <a:r>
              <a:rPr lang="en-GB" b="1" dirty="0" smtClean="0">
                <a:latin typeface="Comic Sans MS" panose="030F0702030302020204" pitchFamily="66" charset="0"/>
              </a:rPr>
              <a:t>(1</a:t>
            </a:r>
            <a:r>
              <a:rPr lang="en-GB" b="1" dirty="0">
                <a:latin typeface="Comic Sans MS" panose="030F0702030302020204" pitchFamily="66" charset="0"/>
              </a:rPr>
              <a:t>) = "France"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GB" b="1" dirty="0" err="1" smtClean="0">
                <a:latin typeface="Comic Sans MS" panose="030F0702030302020204" pitchFamily="66" charset="0"/>
              </a:rPr>
              <a:t>strCountries</a:t>
            </a:r>
            <a:r>
              <a:rPr lang="en-GB" b="1" dirty="0" smtClean="0">
                <a:latin typeface="Comic Sans MS" panose="030F0702030302020204" pitchFamily="66" charset="0"/>
              </a:rPr>
              <a:t>(2</a:t>
            </a:r>
            <a:r>
              <a:rPr lang="en-GB" b="1" dirty="0">
                <a:latin typeface="Comic Sans MS" panose="030F0702030302020204" pitchFamily="66" charset="0"/>
              </a:rPr>
              <a:t>) = "UK"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GB" b="1" dirty="0" err="1" smtClean="0">
                <a:latin typeface="Comic Sans MS" panose="030F0702030302020204" pitchFamily="66" charset="0"/>
              </a:rPr>
              <a:t>strCountries</a:t>
            </a:r>
            <a:r>
              <a:rPr lang="en-GB" b="1" dirty="0" smtClean="0">
                <a:latin typeface="Comic Sans MS" panose="030F0702030302020204" pitchFamily="66" charset="0"/>
              </a:rPr>
              <a:t>(3</a:t>
            </a:r>
            <a:r>
              <a:rPr lang="en-GB" b="1" dirty="0">
                <a:latin typeface="Comic Sans MS" panose="030F0702030302020204" pitchFamily="66" charset="0"/>
              </a:rPr>
              <a:t>) = "Holland"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GB" b="1" dirty="0" err="1" smtClean="0">
                <a:latin typeface="Comic Sans MS" panose="030F0702030302020204" pitchFamily="66" charset="0"/>
              </a:rPr>
              <a:t>strCountries</a:t>
            </a:r>
            <a:r>
              <a:rPr lang="en-GB" b="1" dirty="0" smtClean="0">
                <a:latin typeface="Comic Sans MS" panose="030F0702030302020204" pitchFamily="66" charset="0"/>
              </a:rPr>
              <a:t>(4</a:t>
            </a:r>
            <a:r>
              <a:rPr lang="en-GB" b="1" dirty="0">
                <a:latin typeface="Comic Sans MS" panose="030F0702030302020204" pitchFamily="66" charset="0"/>
              </a:rPr>
              <a:t>) = "Germany"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GB" b="1" dirty="0" err="1" smtClean="0">
                <a:latin typeface="Comic Sans MS" panose="030F0702030302020204" pitchFamily="66" charset="0"/>
              </a:rPr>
              <a:t>strCountries</a:t>
            </a:r>
            <a:r>
              <a:rPr lang="en-GB" b="1" dirty="0" smtClean="0">
                <a:latin typeface="Comic Sans MS" panose="030F0702030302020204" pitchFamily="66" charset="0"/>
              </a:rPr>
              <a:t>(5</a:t>
            </a:r>
            <a:r>
              <a:rPr lang="en-GB" b="1" dirty="0">
                <a:latin typeface="Comic Sans MS" panose="030F0702030302020204" pitchFamily="66" charset="0"/>
              </a:rPr>
              <a:t>) = "Italy"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GB" b="1" dirty="0" err="1" smtClean="0">
                <a:latin typeface="Comic Sans MS" panose="030F0702030302020204" pitchFamily="66" charset="0"/>
              </a:rPr>
              <a:t>strCountries</a:t>
            </a:r>
            <a:r>
              <a:rPr lang="en-GB" b="1" dirty="0" smtClean="0">
                <a:latin typeface="Comic Sans MS" panose="030F0702030302020204" pitchFamily="66" charset="0"/>
              </a:rPr>
              <a:t>(6</a:t>
            </a:r>
            <a:r>
              <a:rPr lang="en-GB" b="1" dirty="0">
                <a:latin typeface="Comic Sans MS" panose="030F0702030302020204" pitchFamily="66" charset="0"/>
              </a:rPr>
              <a:t>) = "</a:t>
            </a:r>
            <a:r>
              <a:rPr lang="en-GB" b="1" dirty="0" smtClean="0">
                <a:latin typeface="Comic Sans MS" panose="030F0702030302020204" pitchFamily="66" charset="0"/>
              </a:rPr>
              <a:t>Spain"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r>
              <a:rPr lang="en-GB" b="1" dirty="0"/>
              <a:t>But there are 7 countries here, how does that work?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7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Arrays -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Create </a:t>
            </a:r>
            <a:r>
              <a:rPr lang="en-GB" dirty="0"/>
              <a:t>a vb.net forms application.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Add </a:t>
            </a:r>
            <a:r>
              <a:rPr lang="en-GB" dirty="0"/>
              <a:t>a </a:t>
            </a:r>
            <a:r>
              <a:rPr lang="en-GB" dirty="0" err="1"/>
              <a:t>listbox</a:t>
            </a:r>
            <a:r>
              <a:rPr lang="en-GB" dirty="0"/>
              <a:t> control, name this </a:t>
            </a:r>
            <a:r>
              <a:rPr lang="en-GB" dirty="0" err="1"/>
              <a:t>lstCountries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Create </a:t>
            </a:r>
            <a:r>
              <a:rPr lang="en-GB" dirty="0"/>
              <a:t>the array of countries (previous slides). </a:t>
            </a:r>
          </a:p>
          <a:p>
            <a:r>
              <a:rPr lang="en-GB" dirty="0" smtClean="0"/>
              <a:t>Populate </a:t>
            </a:r>
            <a:r>
              <a:rPr lang="en-GB" dirty="0"/>
              <a:t>the </a:t>
            </a:r>
            <a:r>
              <a:rPr lang="en-GB" dirty="0" err="1"/>
              <a:t>listbox</a:t>
            </a:r>
            <a:r>
              <a:rPr lang="en-GB" dirty="0"/>
              <a:t> with these countries. </a:t>
            </a:r>
          </a:p>
          <a:p>
            <a:r>
              <a:rPr lang="en-GB" dirty="0" smtClean="0"/>
              <a:t>Here </a:t>
            </a:r>
            <a:r>
              <a:rPr lang="en-GB" dirty="0"/>
              <a:t>is a loop to populate the </a:t>
            </a:r>
            <a:r>
              <a:rPr lang="en-GB" dirty="0" err="1"/>
              <a:t>listbox</a:t>
            </a:r>
            <a:r>
              <a:rPr lang="en-GB" dirty="0"/>
              <a:t> (if you need it</a:t>
            </a:r>
            <a:r>
              <a:rPr lang="en-GB" dirty="0" smtClean="0"/>
              <a:t>)</a:t>
            </a:r>
          </a:p>
          <a:p>
            <a:pPr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indent="0">
              <a:buNone/>
            </a:pPr>
            <a:r>
              <a:rPr lang="en-GB" dirty="0">
                <a:latin typeface="Comic Sans MS" panose="030F0702030302020204" pitchFamily="66" charset="0"/>
              </a:rPr>
              <a:t>For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= 0 To </a:t>
            </a:r>
            <a:r>
              <a:rPr lang="en-GB" dirty="0" err="1">
                <a:latin typeface="Comic Sans MS" panose="030F0702030302020204" pitchFamily="66" charset="0"/>
              </a:rPr>
              <a:t>strCountries.Length</a:t>
            </a:r>
            <a:r>
              <a:rPr lang="en-GB" dirty="0">
                <a:latin typeface="Comic Sans MS" panose="030F0702030302020204" pitchFamily="66" charset="0"/>
              </a:rPr>
              <a:t> - 1 </a:t>
            </a:r>
          </a:p>
          <a:p>
            <a:pPr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lstCountries.Items.Add</a:t>
            </a:r>
            <a:r>
              <a:rPr lang="en-GB" dirty="0">
                <a:latin typeface="Comic Sans MS" panose="030F0702030302020204" pitchFamily="66" charset="0"/>
              </a:rPr>
              <a:t>(</a:t>
            </a:r>
            <a:r>
              <a:rPr lang="en-GB" dirty="0" err="1">
                <a:latin typeface="Comic Sans MS" panose="030F0702030302020204" pitchFamily="66" charset="0"/>
              </a:rPr>
              <a:t>strCountries</a:t>
            </a:r>
            <a:r>
              <a:rPr lang="en-GB" dirty="0">
                <a:latin typeface="Comic Sans MS" panose="030F0702030302020204" pitchFamily="66" charset="0"/>
              </a:rPr>
              <a:t>(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))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pPr indent="0">
              <a:buNone/>
            </a:pPr>
            <a:r>
              <a:rPr lang="en-GB" dirty="0">
                <a:latin typeface="Comic Sans MS" panose="030F0702030302020204" pitchFamily="66" charset="0"/>
              </a:rPr>
              <a:t>Next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Brief:</a:t>
            </a:r>
            <a:endParaRPr lang="en-GB" dirty="0"/>
          </a:p>
          <a:p>
            <a:r>
              <a:rPr lang="en-GB" dirty="0"/>
              <a:t>Create a new vb.net windows application and call it tennis courts. </a:t>
            </a:r>
          </a:p>
          <a:p>
            <a:r>
              <a:rPr lang="en-GB" dirty="0"/>
              <a:t>Create an array to hold a sequence of numbers from 1 to 4. </a:t>
            </a:r>
          </a:p>
          <a:p>
            <a:r>
              <a:rPr lang="en-GB" dirty="0"/>
              <a:t>Create a second array to hold 4 colours and initialise using fours colours of your choice. </a:t>
            </a:r>
          </a:p>
          <a:p>
            <a:r>
              <a:rPr lang="en-GB" dirty="0" smtClean="0"/>
              <a:t>This brief is on the Wiki, use this for the design and the code (tennis_court.pdf). </a:t>
            </a:r>
            <a:endParaRPr lang="en-GB" dirty="0"/>
          </a:p>
          <a:p>
            <a:r>
              <a:rPr lang="en-GB" dirty="0"/>
              <a:t>There is an extension task and a more advanced task to do if you want to try. You may have to research the advanced task.</a:t>
            </a:r>
          </a:p>
        </p:txBody>
      </p:sp>
    </p:spTree>
    <p:extLst>
      <p:ext uri="{BB962C8B-B14F-4D97-AF65-F5344CB8AC3E}">
        <p14:creationId xmlns:p14="http://schemas.microsoft.com/office/powerpoint/2010/main" val="36233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141419"/>
          </a:xfrm>
          <a:ln w="19050"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 smtClean="0"/>
              <a:t>Day 1</a:t>
            </a:r>
          </a:p>
          <a:p>
            <a:pPr lvl="1"/>
            <a:r>
              <a:rPr lang="en-GB" sz="1800" dirty="0"/>
              <a:t>VB.net</a:t>
            </a:r>
          </a:p>
          <a:p>
            <a:pPr lvl="2"/>
            <a:r>
              <a:rPr lang="en-GB" dirty="0"/>
              <a:t>If</a:t>
            </a:r>
          </a:p>
          <a:p>
            <a:pPr lvl="2"/>
            <a:r>
              <a:rPr lang="en-GB" dirty="0"/>
              <a:t>Select case</a:t>
            </a:r>
          </a:p>
          <a:p>
            <a:pPr lvl="2"/>
            <a:r>
              <a:rPr lang="en-GB" dirty="0"/>
              <a:t>While</a:t>
            </a:r>
          </a:p>
          <a:p>
            <a:pPr lvl="2"/>
            <a:r>
              <a:rPr lang="en-GB" dirty="0" smtClean="0"/>
              <a:t>Until</a:t>
            </a:r>
          </a:p>
          <a:p>
            <a:pPr lvl="2"/>
            <a:r>
              <a:rPr lang="en-GB" dirty="0" smtClean="0"/>
              <a:t>Arrays</a:t>
            </a:r>
            <a:endParaRPr lang="en-GB" dirty="0"/>
          </a:p>
          <a:p>
            <a:pPr lvl="2"/>
            <a:r>
              <a:rPr lang="en-GB" dirty="0"/>
              <a:t>Make a decent application </a:t>
            </a:r>
            <a:r>
              <a:rPr lang="en-GB" dirty="0" smtClean="0"/>
              <a:t>(</a:t>
            </a:r>
            <a:r>
              <a:rPr lang="en-GB" smtClean="0"/>
              <a:t>vehicle booking)</a:t>
            </a:r>
            <a:endParaRPr lang="en-GB" dirty="0" smtClean="0"/>
          </a:p>
          <a:p>
            <a:pPr marL="914400" lvl="2" indent="0">
              <a:buNone/>
            </a:pPr>
            <a:endParaRPr lang="en-GB" dirty="0" smtClean="0"/>
          </a:p>
          <a:p>
            <a:r>
              <a:rPr lang="en-GB" dirty="0" smtClean="0"/>
              <a:t>Day 2</a:t>
            </a:r>
          </a:p>
          <a:p>
            <a:pPr lvl="1"/>
            <a:r>
              <a:rPr lang="en-GB" dirty="0"/>
              <a:t>VB.net</a:t>
            </a:r>
          </a:p>
          <a:p>
            <a:pPr lvl="2"/>
            <a:r>
              <a:rPr lang="en-GB" dirty="0"/>
              <a:t>Web </a:t>
            </a:r>
            <a:r>
              <a:rPr lang="en-GB" dirty="0" smtClean="0"/>
              <a:t>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4125920"/>
          </a:xfrm>
          <a:ln w="19050"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Day 3</a:t>
            </a:r>
          </a:p>
          <a:p>
            <a:pPr lvl="1"/>
            <a:r>
              <a:rPr lang="en-GB" dirty="0"/>
              <a:t>Web application</a:t>
            </a:r>
          </a:p>
          <a:p>
            <a:endParaRPr lang="en-GB" dirty="0" smtClean="0"/>
          </a:p>
          <a:p>
            <a:r>
              <a:rPr lang="en-GB" dirty="0" smtClean="0"/>
              <a:t>Day </a:t>
            </a:r>
            <a:r>
              <a:rPr lang="en-GB" dirty="0"/>
              <a:t>4</a:t>
            </a:r>
          </a:p>
          <a:p>
            <a:pPr lvl="1"/>
            <a:r>
              <a:rPr lang="en-GB" dirty="0"/>
              <a:t>C#</a:t>
            </a:r>
          </a:p>
          <a:p>
            <a:pPr lvl="2"/>
            <a:r>
              <a:rPr lang="en-GB" dirty="0"/>
              <a:t>Objects</a:t>
            </a:r>
          </a:p>
          <a:p>
            <a:pPr lvl="2"/>
            <a:r>
              <a:rPr lang="en-GB" dirty="0"/>
              <a:t>Classes</a:t>
            </a:r>
          </a:p>
          <a:p>
            <a:pPr lvl="2"/>
            <a:r>
              <a:rPr lang="en-GB" dirty="0"/>
              <a:t>Methods</a:t>
            </a:r>
          </a:p>
          <a:p>
            <a:pPr lvl="2"/>
            <a:r>
              <a:rPr lang="en-GB" dirty="0" smtClean="0"/>
              <a:t>Constructor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en-GB" dirty="0" smtClean="0"/>
              <a:t>Day5</a:t>
            </a:r>
          </a:p>
          <a:p>
            <a:pPr lvl="1"/>
            <a:r>
              <a:rPr lang="en-GB" dirty="0" smtClean="0"/>
              <a:t>C#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4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VB.net -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Task 2</a:t>
            </a:r>
          </a:p>
          <a:p>
            <a:r>
              <a:rPr lang="en-GB" dirty="0" smtClean="0"/>
              <a:t>Create a program that will allow a user to select a car or a truck</a:t>
            </a:r>
          </a:p>
          <a:p>
            <a:r>
              <a:rPr lang="en-GB" dirty="0" smtClean="0"/>
              <a:t>When the user selects Cars a dropdown should display a range of cars to choose from. Similarly, when the user selects a truck, a range of trucks should be displayed.</a:t>
            </a:r>
          </a:p>
          <a:p>
            <a:r>
              <a:rPr lang="en-GB" dirty="0" smtClean="0"/>
              <a:t>When the user selects a specific car, display various information about the specific vehicle, including the rental price.</a:t>
            </a:r>
          </a:p>
          <a:p>
            <a:r>
              <a:rPr lang="en-GB" dirty="0" smtClean="0"/>
              <a:t>Allow the user to rent the vehicle for a specified number of days, and display the total </a:t>
            </a:r>
            <a:r>
              <a:rPr lang="en-GB" smtClean="0"/>
              <a:t>costing including VAT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4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08BB1-8F8B-405D-A686-9408B5C8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855029-54BC-4474-9FC7-4221968A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VB.net</a:t>
            </a:r>
          </a:p>
          <a:p>
            <a:pPr lvl="1"/>
            <a:r>
              <a:rPr lang="en-GB" dirty="0" smtClean="0"/>
              <a:t>Web application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4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7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</a:t>
            </a:r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</a:t>
            </a:r>
            <a:r>
              <a:rPr lang="en-GB" dirty="0" smtClean="0"/>
              <a:t>5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C#</a:t>
            </a:r>
          </a:p>
          <a:p>
            <a:pPr lvl="1"/>
            <a:r>
              <a:rPr lang="en-GB" dirty="0" smtClean="0"/>
              <a:t>Objects</a:t>
            </a:r>
          </a:p>
          <a:p>
            <a:pPr lvl="1"/>
            <a:r>
              <a:rPr lang="en-GB" dirty="0" smtClean="0"/>
              <a:t>Classes</a:t>
            </a:r>
          </a:p>
          <a:p>
            <a:pPr lvl="1"/>
            <a:r>
              <a:rPr lang="en-GB" dirty="0" smtClean="0"/>
              <a:t>Methods</a:t>
            </a:r>
          </a:p>
          <a:p>
            <a:pPr lvl="1"/>
            <a:r>
              <a:rPr lang="en-GB" dirty="0" smtClean="0"/>
              <a:t>Constructors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626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OOP – Classes and 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73875" cy="3599316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var</a:t>
            </a:r>
            <a:r>
              <a:rPr lang="en-GB" sz="3200" dirty="0"/>
              <a:t> lesson: </a:t>
            </a:r>
            <a:r>
              <a:rPr lang="en-GB" sz="3200" dirty="0">
                <a:solidFill>
                  <a:srgbClr val="00B0F0"/>
                </a:solidFill>
              </a:rPr>
              <a:t>Lesson</a:t>
            </a:r>
            <a:r>
              <a:rPr lang="en-GB" sz="3200" dirty="0"/>
              <a:t> = new </a:t>
            </a:r>
            <a:r>
              <a:rPr lang="en-GB" sz="3200" dirty="0">
                <a:solidFill>
                  <a:srgbClr val="00B0F0"/>
                </a:solidFill>
              </a:rPr>
              <a:t>Lesson</a:t>
            </a:r>
            <a:r>
              <a:rPr lang="en-GB" sz="3200" dirty="0"/>
              <a:t>(</a:t>
            </a:r>
            <a:r>
              <a:rPr lang="en-GB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"Classes and Objects"</a:t>
            </a:r>
            <a:r>
              <a:rPr lang="en-GB" sz="3200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7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Everything can be its own object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84922" y="2843938"/>
            <a:ext cx="1999282" cy="19992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89" y="5385662"/>
            <a:ext cx="2562386" cy="1189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12" y="2641228"/>
            <a:ext cx="1433594" cy="281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9" y="2954472"/>
            <a:ext cx="2564604" cy="21879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44660" y="3143118"/>
            <a:ext cx="1999282" cy="19992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9782058" y="3143118"/>
            <a:ext cx="1999282" cy="19992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414434" y="4858718"/>
            <a:ext cx="1999282" cy="19992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Applies to Computer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4659" y="2569029"/>
            <a:ext cx="2797775" cy="67926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Product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06433" y="4437018"/>
            <a:ext cx="1419497" cy="6792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Job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23508" y="3664132"/>
            <a:ext cx="2625635" cy="15457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Login</a:t>
            </a:r>
          </a:p>
          <a:p>
            <a:pPr algn="ctr"/>
            <a:r>
              <a:rPr lang="en-GB" dirty="0" smtClean="0"/>
              <a:t>Form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76599" y="2878190"/>
            <a:ext cx="3243943" cy="6792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3317" y="3309647"/>
            <a:ext cx="306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</a:t>
            </a:r>
            <a:r>
              <a:rPr lang="en-GB" sz="1400" dirty="0" smtClean="0"/>
              <a:t>d, type, </a:t>
            </a:r>
            <a:r>
              <a:rPr lang="en-GB" sz="1400" dirty="0" err="1" smtClean="0"/>
              <a:t>in_stock</a:t>
            </a:r>
            <a:r>
              <a:rPr lang="en-GB" sz="1400" dirty="0" smtClean="0"/>
              <a:t>, title, description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79922" y="5195053"/>
            <a:ext cx="2520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</a:t>
            </a:r>
            <a:r>
              <a:rPr lang="en-GB" sz="1400" dirty="0" smtClean="0"/>
              <a:t>d, type, </a:t>
            </a:r>
            <a:r>
              <a:rPr lang="en-GB" sz="1400" dirty="0" err="1" smtClean="0"/>
              <a:t>can_be_applied_for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88585" y="3722321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first_name</a:t>
            </a:r>
            <a:r>
              <a:rPr lang="en-GB" sz="1400" dirty="0" smtClean="0"/>
              <a:t>, </a:t>
            </a:r>
            <a:r>
              <a:rPr lang="en-GB" sz="1400" dirty="0" err="1" smtClean="0"/>
              <a:t>last_name</a:t>
            </a:r>
            <a:r>
              <a:rPr lang="en-GB" sz="1400" dirty="0" smtClean="0"/>
              <a:t>, email, password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9855" y="5379722"/>
            <a:ext cx="291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username, password, </a:t>
            </a:r>
            <a:r>
              <a:rPr lang="en-GB" sz="1400" dirty="0" err="1" smtClean="0"/>
              <a:t>is_accepted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6749143" y="4214949"/>
            <a:ext cx="4911634" cy="98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Attributes / Properties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896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8344" y="4206241"/>
            <a:ext cx="4911634" cy="98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Attributes / Properties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315" y="3169921"/>
            <a:ext cx="341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Information</a:t>
            </a:r>
            <a:endParaRPr lang="en-GB" sz="4800" dirty="0"/>
          </a:p>
        </p:txBody>
      </p:sp>
      <p:sp>
        <p:nvSpPr>
          <p:cNvPr id="6" name="Oval 5"/>
          <p:cNvSpPr/>
          <p:nvPr/>
        </p:nvSpPr>
        <p:spPr>
          <a:xfrm>
            <a:off x="5317912" y="2843938"/>
            <a:ext cx="1999282" cy="199928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OBJECT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68492" y="3585419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Behaviours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512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9" y="3783708"/>
            <a:ext cx="3179394" cy="1694021"/>
          </a:xfrm>
        </p:spPr>
      </p:pic>
      <p:sp>
        <p:nvSpPr>
          <p:cNvPr id="5" name="TextBox 4"/>
          <p:cNvSpPr txBox="1"/>
          <p:nvPr/>
        </p:nvSpPr>
        <p:spPr>
          <a:xfrm rot="19917046">
            <a:off x="3763288" y="336154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Bark!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1124317">
            <a:off x="3915689" y="369570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Bark!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15689" y="402986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Bark!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35836" y="2542903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Dog Object: bark();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4864" y="2464470"/>
            <a:ext cx="462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Email Object: </a:t>
            </a:r>
            <a:r>
              <a:rPr lang="en-GB" sz="2400" b="1" dirty="0" err="1" smtClean="0"/>
              <a:t>send_message</a:t>
            </a:r>
            <a:r>
              <a:rPr lang="en-GB" sz="2400" b="1" dirty="0" smtClean="0"/>
              <a:t>();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50" y="3080861"/>
            <a:ext cx="1980906" cy="1980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050"/>
            <a:ext cx="12192000" cy="4794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90651" y="4406509"/>
            <a:ext cx="6923315" cy="144562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ACTIONS / METHODS</a:t>
            </a:r>
            <a:endParaRPr lang="en-GB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84234" y="2681402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Sub routines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84234" y="6021139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Functions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69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2F857-C649-4BC9-BF60-AD102334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B240C9-272C-47A3-A532-12431676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VB.net</a:t>
            </a:r>
          </a:p>
          <a:p>
            <a:pPr lvl="1"/>
            <a:r>
              <a:rPr lang="en-GB" dirty="0" smtClean="0"/>
              <a:t>If</a:t>
            </a:r>
          </a:p>
          <a:p>
            <a:pPr lvl="1"/>
            <a:r>
              <a:rPr lang="en-GB" dirty="0" smtClean="0"/>
              <a:t>Select case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While</a:t>
            </a:r>
          </a:p>
          <a:p>
            <a:pPr lvl="1"/>
            <a:r>
              <a:rPr lang="en-GB" dirty="0" smtClean="0"/>
              <a:t>Until</a:t>
            </a:r>
          </a:p>
          <a:p>
            <a:r>
              <a:rPr lang="en-GB" dirty="0" smtClean="0"/>
              <a:t>Make a decent application (vehicle database system)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26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4" y="2797718"/>
            <a:ext cx="2564604" cy="218792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05646" y="3788229"/>
            <a:ext cx="2360023" cy="61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2918596"/>
            <a:ext cx="3476478" cy="23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75" y="2061014"/>
            <a:ext cx="1800000" cy="15356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6118" flipH="1">
            <a:off x="2933502" y="2597915"/>
            <a:ext cx="3905177" cy="61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2918596"/>
            <a:ext cx="3476478" cy="231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" y="3843796"/>
            <a:ext cx="1800000" cy="1535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70" y="5110893"/>
            <a:ext cx="1800000" cy="1535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47" y="5110892"/>
            <a:ext cx="1800000" cy="1535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41" y="5232627"/>
            <a:ext cx="1800000" cy="1535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909439" flipH="1">
            <a:off x="2265590" y="3773551"/>
            <a:ext cx="4589935" cy="61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9379337" flipH="1">
            <a:off x="5114715" y="4432536"/>
            <a:ext cx="1987473" cy="61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20072043" flipH="1">
            <a:off x="7532652" y="5253173"/>
            <a:ext cx="1601859" cy="61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20500482" flipH="1">
            <a:off x="2456508" y="4213119"/>
            <a:ext cx="4589935" cy="61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34833" y="3834220"/>
            <a:ext cx="4632688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7200" dirty="0">
                <a:solidFill>
                  <a:prstClr val="white"/>
                </a:solidFill>
              </a:rPr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30703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Called anytime we create a new Object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6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of OOP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Abstraction</a:t>
            </a:r>
          </a:p>
          <a:p>
            <a:r>
              <a:rPr lang="en-GB" dirty="0" smtClean="0"/>
              <a:t>Encapsulation</a:t>
            </a:r>
          </a:p>
          <a:p>
            <a:r>
              <a:rPr lang="en-GB" dirty="0" smtClean="0"/>
              <a:t>Inheritance</a:t>
            </a:r>
          </a:p>
          <a:p>
            <a:r>
              <a:rPr lang="en-GB" dirty="0" smtClean="0"/>
              <a:t>Polymorphism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091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Showing only what is necessary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3200" dirty="0"/>
              <a:t>The concept of allowing the user of your class to have access to only what they need. (Concept)</a:t>
            </a:r>
          </a:p>
        </p:txBody>
      </p:sp>
    </p:spTree>
    <p:extLst>
      <p:ext uri="{BB962C8B-B14F-4D97-AF65-F5344CB8AC3E}">
        <p14:creationId xmlns:p14="http://schemas.microsoft.com/office/powerpoint/2010/main" val="12653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Encapsulation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Hide complexity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3200" dirty="0"/>
              <a:t>The physical code that prevents the user from accessing fields or methods you do not want them to (Actual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28512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04756" y="2535382"/>
            <a:ext cx="3599411" cy="6151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4756" y="3426230"/>
            <a:ext cx="3599411" cy="6151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804756" y="4430684"/>
            <a:ext cx="3599411" cy="615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70731" y="2658287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</a:t>
            </a:r>
            <a:r>
              <a:rPr lang="en-GB" dirty="0" smtClean="0"/>
              <a:t>Code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07161" y="3549135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</a:t>
            </a:r>
            <a:r>
              <a:rPr lang="en-GB" dirty="0" smtClean="0"/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Has two properties…</a:t>
            </a:r>
          </a:p>
          <a:p>
            <a:pPr lvl="1"/>
            <a:r>
              <a:rPr lang="en-GB" dirty="0" smtClean="0"/>
              <a:t>Code</a:t>
            </a:r>
          </a:p>
          <a:p>
            <a:pPr lvl="1"/>
            <a:r>
              <a:rPr lang="en-GB" dirty="0" smtClean="0"/>
              <a:t>Name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6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Namespace </a:t>
            </a:r>
            <a:r>
              <a:rPr lang="en-GB" dirty="0" err="1"/>
              <a:t>CustomerComponent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	public class Customer</a:t>
            </a:r>
          </a:p>
          <a:p>
            <a:pPr marL="0" indent="0">
              <a:buNone/>
            </a:pPr>
            <a:r>
              <a:rPr lang="en-GB" dirty="0"/>
              <a:t>	{</a:t>
            </a:r>
          </a:p>
          <a:p>
            <a:pPr marL="0" indent="0">
              <a:buNone/>
            </a:pPr>
            <a:r>
              <a:rPr lang="en-GB" dirty="0"/>
              <a:t>		public string </a:t>
            </a:r>
            <a:r>
              <a:rPr lang="en-GB" dirty="0" err="1"/>
              <a:t>CustomerCode</a:t>
            </a:r>
            <a:r>
              <a:rPr lang="en-GB" dirty="0"/>
              <a:t> = "";</a:t>
            </a:r>
          </a:p>
          <a:p>
            <a:pPr marL="0" indent="0">
              <a:buNone/>
            </a:pPr>
            <a:r>
              <a:rPr lang="en-GB" dirty="0"/>
              <a:t>		public string Customer Name = "";</a:t>
            </a:r>
          </a:p>
          <a:p>
            <a:pPr marL="0" indent="0">
              <a:buNone/>
            </a:pPr>
            <a:r>
              <a:rPr lang="en-GB" dirty="0"/>
              <a:t>		public void Add()</a:t>
            </a:r>
          </a:p>
          <a:p>
            <a:pPr marL="0" indent="0">
              <a:buNone/>
            </a:pPr>
            <a:r>
              <a:rPr lang="en-GB" dirty="0"/>
              <a:t>		{</a:t>
            </a:r>
          </a:p>
          <a:p>
            <a:pPr marL="0" indent="0">
              <a:buNone/>
            </a:pPr>
            <a:r>
              <a:rPr lang="en-GB" dirty="0"/>
              <a:t>			//my database code will go here</a:t>
            </a:r>
          </a:p>
          <a:p>
            <a:pPr marL="0" indent="0">
              <a:buNone/>
            </a:pPr>
            <a:r>
              <a:rPr lang="en-GB" dirty="0"/>
              <a:t>		}</a:t>
            </a:r>
          </a:p>
          <a:p>
            <a:pPr marL="0" indent="0">
              <a:buNone/>
            </a:pPr>
            <a:r>
              <a:rPr lang="en-GB" dirty="0"/>
              <a:t>	}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6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91440"/>
            <a:ext cx="9768777" cy="6675120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Namespace </a:t>
            </a:r>
            <a:r>
              <a:rPr lang="en-GB" dirty="0" err="1"/>
              <a:t>CustomerComponent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{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92D050"/>
                </a:solidFill>
              </a:rPr>
              <a:t>//What</a:t>
            </a:r>
          </a:p>
          <a:p>
            <a:pPr marL="0" indent="0">
              <a:buNone/>
            </a:pPr>
            <a:endParaRPr lang="en-GB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92D050"/>
                </a:solidFill>
              </a:rPr>
              <a:t>//How</a:t>
            </a:r>
            <a:endParaRPr lang="en-GB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dirty="0"/>
              <a:t>	public class Customer</a:t>
            </a:r>
          </a:p>
          <a:p>
            <a:pPr marL="0" indent="0">
              <a:buNone/>
            </a:pPr>
            <a:r>
              <a:rPr lang="en-GB" dirty="0"/>
              <a:t>	{</a:t>
            </a:r>
          </a:p>
          <a:p>
            <a:pPr marL="0" indent="0">
              <a:buNone/>
            </a:pPr>
            <a:r>
              <a:rPr lang="en-GB" dirty="0"/>
              <a:t>		public string </a:t>
            </a:r>
            <a:r>
              <a:rPr lang="en-GB" dirty="0" err="1"/>
              <a:t>CustomerCode</a:t>
            </a:r>
            <a:r>
              <a:rPr lang="en-GB" dirty="0"/>
              <a:t> = "";</a:t>
            </a:r>
          </a:p>
          <a:p>
            <a:pPr marL="0" indent="0">
              <a:buNone/>
            </a:pPr>
            <a:r>
              <a:rPr lang="en-GB" dirty="0"/>
              <a:t>		public string Customer Name = "";</a:t>
            </a:r>
          </a:p>
          <a:p>
            <a:pPr marL="0" indent="0">
              <a:buNone/>
            </a:pPr>
            <a:r>
              <a:rPr lang="en-GB" dirty="0"/>
              <a:t>		public void Add()</a:t>
            </a:r>
          </a:p>
          <a:p>
            <a:pPr marL="0" indent="0">
              <a:buNone/>
            </a:pPr>
            <a:r>
              <a:rPr lang="en-GB" dirty="0"/>
              <a:t>		{</a:t>
            </a:r>
          </a:p>
          <a:p>
            <a:pPr marL="0" indent="0">
              <a:buNone/>
            </a:pPr>
            <a:r>
              <a:rPr lang="en-GB" dirty="0"/>
              <a:t>			//my database code will go here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dirty="0" smtClean="0"/>
              <a:t>}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92D050"/>
                </a:solidFill>
              </a:rPr>
              <a:t>//Granular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public Bool Validate()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public bool </a:t>
            </a:r>
            <a:r>
              <a:rPr lang="en-GB" dirty="0" err="1" smtClean="0"/>
              <a:t>CreateDBObjects</a:t>
            </a:r>
            <a:r>
              <a:rPr lang="en-GB" smtClean="0"/>
              <a:t>()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}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- Constructs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Iteration and loops. </a:t>
            </a:r>
          </a:p>
          <a:p>
            <a:r>
              <a:rPr lang="en-GB" dirty="0" smtClean="0"/>
              <a:t>R</a:t>
            </a:r>
            <a:r>
              <a:rPr lang="en-GB" dirty="0"/>
              <a:t>epetition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Meanings: </a:t>
            </a:r>
          </a:p>
          <a:p>
            <a:r>
              <a:rPr lang="en-GB" dirty="0" smtClean="0"/>
              <a:t>Iteration </a:t>
            </a:r>
            <a:r>
              <a:rPr lang="en-GB" dirty="0"/>
              <a:t>– </a:t>
            </a:r>
          </a:p>
          <a:p>
            <a:pPr lvl="1"/>
            <a:r>
              <a:rPr lang="en-GB" dirty="0"/>
              <a:t>to perform repeatedly. </a:t>
            </a:r>
            <a:endParaRPr lang="en-GB" dirty="0" smtClean="0"/>
          </a:p>
          <a:p>
            <a:r>
              <a:rPr lang="en-GB" dirty="0"/>
              <a:t>Repetition – </a:t>
            </a:r>
          </a:p>
          <a:p>
            <a:pPr lvl="1"/>
            <a:r>
              <a:rPr lang="en-GB" dirty="0"/>
              <a:t>the repeated use of ….. same code </a:t>
            </a:r>
          </a:p>
        </p:txBody>
      </p:sp>
    </p:spTree>
    <p:extLst>
      <p:ext uri="{BB962C8B-B14F-4D97-AF65-F5344CB8AC3E}">
        <p14:creationId xmlns:p14="http://schemas.microsoft.com/office/powerpoint/2010/main" val="37478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139" y="2320248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Encapsulation implements Abstraction</a:t>
            </a:r>
          </a:p>
        </p:txBody>
      </p:sp>
    </p:spTree>
    <p:extLst>
      <p:ext uri="{BB962C8B-B14F-4D97-AF65-F5344CB8AC3E}">
        <p14:creationId xmlns:p14="http://schemas.microsoft.com/office/powerpoint/2010/main" val="37928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On the wiki, find the code for </a:t>
            </a:r>
            <a:r>
              <a:rPr lang="en-GB" dirty="0" err="1" smtClean="0"/>
              <a:t>CSharpTut</a:t>
            </a:r>
            <a:endParaRPr lang="en-GB" dirty="0" smtClean="0"/>
          </a:p>
          <a:p>
            <a:r>
              <a:rPr lang="en-GB" dirty="0" smtClean="0"/>
              <a:t>In VS, start a new project called </a:t>
            </a:r>
            <a:r>
              <a:rPr lang="en-GB" dirty="0" err="1"/>
              <a:t>CSharpTut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Add a new class called </a:t>
            </a:r>
            <a:r>
              <a:rPr lang="en-GB" dirty="0" err="1" smtClean="0"/>
              <a:t>Animal.cs</a:t>
            </a:r>
            <a:endParaRPr lang="en-GB" dirty="0" smtClean="0"/>
          </a:p>
          <a:p>
            <a:r>
              <a:rPr lang="en-GB" dirty="0" smtClean="0"/>
              <a:t>Copy the code from the wiki into the </a:t>
            </a:r>
            <a:r>
              <a:rPr lang="en-GB" dirty="0" err="1" smtClean="0"/>
              <a:t>Animal.cs</a:t>
            </a:r>
            <a:r>
              <a:rPr lang="en-GB" dirty="0" smtClean="0"/>
              <a:t> and </a:t>
            </a:r>
            <a:r>
              <a:rPr lang="en-GB" dirty="0" err="1" smtClean="0"/>
              <a:t>program.cs</a:t>
            </a:r>
            <a:r>
              <a:rPr lang="en-GB" dirty="0" smtClean="0"/>
              <a:t> files</a:t>
            </a:r>
          </a:p>
          <a:p>
            <a:r>
              <a:rPr lang="en-GB" dirty="0" smtClean="0"/>
              <a:t>Run your code to make sure it works</a:t>
            </a:r>
          </a:p>
          <a:p>
            <a:r>
              <a:rPr lang="en-GB" dirty="0" smtClean="0"/>
              <a:t>Read the comments to make sure you understand how it works</a:t>
            </a:r>
          </a:p>
          <a:p>
            <a:r>
              <a:rPr lang="en-GB" dirty="0" smtClean="0"/>
              <a:t>Create a dog object as per the cat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87" y="2244724"/>
            <a:ext cx="3710340" cy="1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52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a C# program for a bank account</a:t>
            </a:r>
          </a:p>
          <a:p>
            <a:r>
              <a:rPr lang="en-GB" dirty="0" smtClean="0"/>
              <a:t>The account has a withdrawal limit of £100</a:t>
            </a:r>
          </a:p>
          <a:p>
            <a:r>
              <a:rPr lang="en-GB" dirty="0" smtClean="0"/>
              <a:t>The account has an owner, account number, start balance, end balance</a:t>
            </a:r>
          </a:p>
          <a:p>
            <a:r>
              <a:rPr lang="en-GB" dirty="0" smtClean="0"/>
              <a:t>Do not worry about deposits at this 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50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– if 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Example </a:t>
            </a:r>
          </a:p>
          <a:p>
            <a:endParaRPr lang="en-GB" dirty="0"/>
          </a:p>
          <a:p>
            <a:r>
              <a:rPr lang="en-GB" dirty="0"/>
              <a:t>Test if x = 5 or x = 10 </a:t>
            </a:r>
          </a:p>
          <a:p>
            <a:r>
              <a:rPr lang="en-GB" dirty="0"/>
              <a:t>If </a:t>
            </a:r>
            <a:r>
              <a:rPr lang="en-GB" dirty="0" err="1"/>
              <a:t>variableA</a:t>
            </a:r>
            <a:r>
              <a:rPr lang="en-GB" dirty="0"/>
              <a:t> = </a:t>
            </a:r>
            <a:r>
              <a:rPr lang="en-GB" dirty="0" err="1"/>
              <a:t>variableA</a:t>
            </a:r>
            <a:r>
              <a:rPr lang="en-GB" dirty="0"/>
              <a:t> </a:t>
            </a:r>
          </a:p>
          <a:p>
            <a:r>
              <a:rPr lang="en-GB" dirty="0"/>
              <a:t>If x &gt; 5 </a:t>
            </a:r>
          </a:p>
          <a:p>
            <a:r>
              <a:rPr lang="en-GB" dirty="0"/>
              <a:t>If x &lt;&gt; 22 </a:t>
            </a:r>
          </a:p>
          <a:p>
            <a:r>
              <a:rPr lang="en-GB" dirty="0"/>
              <a:t>And so on </a:t>
            </a:r>
          </a:p>
          <a:p>
            <a:r>
              <a:rPr lang="en-GB" dirty="0"/>
              <a:t>The If is called a selection statement since it can select alternative paths through the program.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8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- </a:t>
            </a:r>
            <a:r>
              <a:rPr lang="en-GB" dirty="0"/>
              <a:t>IF Else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01505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A decision statement such as if can choose to take one path else take another. </a:t>
            </a:r>
          </a:p>
          <a:p>
            <a:r>
              <a:rPr lang="en-GB" sz="3600" dirty="0"/>
              <a:t>Example: </a:t>
            </a: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329184" lvl="1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If x &gt; 10 then </a:t>
            </a:r>
          </a:p>
          <a:p>
            <a:pPr marL="585216" lvl="2" indent="0">
              <a:buNone/>
            </a:pP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'Statements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pPr marL="329184" lvl="1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Else </a:t>
            </a:r>
          </a:p>
          <a:p>
            <a:pPr marL="585216" lvl="2" indent="0">
              <a:buNone/>
            </a:pP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'do something else </a:t>
            </a:r>
          </a:p>
          <a:p>
            <a:pPr marL="329184" lvl="1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End If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- </a:t>
            </a:r>
            <a:r>
              <a:rPr lang="en-GB" dirty="0"/>
              <a:t>IF … </a:t>
            </a:r>
            <a:r>
              <a:rPr lang="en-GB" dirty="0" err="1"/>
              <a:t>IfElse</a:t>
            </a:r>
            <a:r>
              <a:rPr lang="en-GB" dirty="0"/>
              <a:t>…Else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 decision statement such as if can choose to take one path else take another, but you have situations where a number of conditions need to be checked to decide which statements to run. </a:t>
            </a:r>
          </a:p>
          <a:p>
            <a:r>
              <a:rPr lang="en-GB" dirty="0"/>
              <a:t>Example: </a:t>
            </a:r>
          </a:p>
          <a:p>
            <a:pPr lvl="2" indent="0">
              <a:buNone/>
            </a:pPr>
            <a:r>
              <a:rPr lang="en-GB" sz="2600" dirty="0">
                <a:latin typeface="Comic Sans MS" panose="030F0702030302020204" pitchFamily="66" charset="0"/>
              </a:rPr>
              <a:t>if x &gt; 10 then </a:t>
            </a:r>
          </a:p>
          <a:p>
            <a:pPr lvl="2" indent="0">
              <a:buNone/>
            </a:pPr>
            <a:r>
              <a:rPr lang="en-GB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	'Statements</a:t>
            </a:r>
            <a:r>
              <a:rPr lang="en-GB" sz="2600" dirty="0">
                <a:latin typeface="Comic Sans MS" panose="030F0702030302020204" pitchFamily="66" charset="0"/>
              </a:rPr>
              <a:t> </a:t>
            </a:r>
          </a:p>
          <a:p>
            <a:pPr lvl="2" indent="0">
              <a:buNone/>
            </a:pPr>
            <a:r>
              <a:rPr lang="en-GB" sz="2600" dirty="0" err="1">
                <a:latin typeface="Comic Sans MS" panose="030F0702030302020204" pitchFamily="66" charset="0"/>
              </a:rPr>
              <a:t>elseIf</a:t>
            </a:r>
            <a:r>
              <a:rPr lang="en-GB" sz="2600" dirty="0">
                <a:latin typeface="Comic Sans MS" panose="030F0702030302020204" pitchFamily="66" charset="0"/>
              </a:rPr>
              <a:t> x &gt; 5 then </a:t>
            </a:r>
          </a:p>
          <a:p>
            <a:pPr lvl="2" indent="0">
              <a:buNone/>
            </a:pPr>
            <a:r>
              <a:rPr lang="en-GB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	'do these </a:t>
            </a:r>
          </a:p>
          <a:p>
            <a:pPr lvl="2" indent="0">
              <a:buNone/>
            </a:pPr>
            <a:r>
              <a:rPr lang="en-GB" sz="2600" dirty="0" err="1">
                <a:latin typeface="Comic Sans MS" panose="030F0702030302020204" pitchFamily="66" charset="0"/>
              </a:rPr>
              <a:t>elseif</a:t>
            </a:r>
            <a:r>
              <a:rPr lang="en-GB" sz="2600" dirty="0">
                <a:latin typeface="Comic Sans MS" panose="030F0702030302020204" pitchFamily="66" charset="0"/>
              </a:rPr>
              <a:t> x &gt; 3 Then </a:t>
            </a:r>
          </a:p>
          <a:p>
            <a:pPr lvl="2" indent="0">
              <a:buNone/>
            </a:pPr>
            <a:r>
              <a:rPr lang="en-GB" sz="2600" dirty="0">
                <a:latin typeface="Comic Sans MS" panose="030F0702030302020204" pitchFamily="66" charset="0"/>
              </a:rPr>
              <a:t>	</a:t>
            </a:r>
            <a:r>
              <a:rPr lang="en-GB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'do these </a:t>
            </a:r>
          </a:p>
          <a:p>
            <a:pPr lvl="2" indent="0">
              <a:buNone/>
            </a:pPr>
            <a:r>
              <a:rPr lang="en-GB" sz="2600" dirty="0">
                <a:latin typeface="Comic Sans MS" panose="030F0702030302020204" pitchFamily="66" charset="0"/>
              </a:rPr>
              <a:t>else </a:t>
            </a:r>
          </a:p>
          <a:p>
            <a:pPr lvl="2" indent="0">
              <a:buNone/>
            </a:pPr>
            <a:r>
              <a:rPr lang="en-GB" sz="2600" dirty="0">
                <a:latin typeface="Comic Sans MS" panose="030F0702030302020204" pitchFamily="66" charset="0"/>
              </a:rPr>
              <a:t>	</a:t>
            </a:r>
            <a:r>
              <a:rPr lang="en-GB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'do these </a:t>
            </a:r>
          </a:p>
          <a:p>
            <a:pPr lvl="2" indent="0">
              <a:buNone/>
            </a:pPr>
            <a:r>
              <a:rPr lang="en-GB" sz="2600" dirty="0">
                <a:latin typeface="Comic Sans MS" panose="030F0702030302020204" pitchFamily="66" charset="0"/>
              </a:rPr>
              <a:t>end If </a:t>
            </a:r>
          </a:p>
          <a:p>
            <a:endParaRPr lang="en-GB" dirty="0"/>
          </a:p>
        </p:txBody>
      </p:sp>
      <p:sp>
        <p:nvSpPr>
          <p:cNvPr id="4" name="Diamond 3"/>
          <p:cNvSpPr/>
          <p:nvPr/>
        </p:nvSpPr>
        <p:spPr>
          <a:xfrm>
            <a:off x="7265096" y="3156559"/>
            <a:ext cx="1628383" cy="70145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x &gt; </a:t>
            </a:r>
            <a:r>
              <a:rPr lang="en-GB" sz="1400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10?</a:t>
            </a:r>
            <a:endParaRPr lang="en-GB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8795359" y="4136531"/>
            <a:ext cx="1628383" cy="70145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x &gt; </a:t>
            </a:r>
            <a:r>
              <a:rPr lang="en-GB" dirty="0" smtClean="0">
                <a:latin typeface="Comic Sans MS" panose="030F0702030302020204" pitchFamily="66" charset="0"/>
              </a:rPr>
              <a:t>5?</a:t>
            </a:r>
            <a:endParaRPr lang="en-GB" dirty="0"/>
          </a:p>
        </p:txBody>
      </p:sp>
      <p:sp>
        <p:nvSpPr>
          <p:cNvPr id="6" name="Diamond 5"/>
          <p:cNvSpPr/>
          <p:nvPr/>
        </p:nvSpPr>
        <p:spPr>
          <a:xfrm>
            <a:off x="10325622" y="5116503"/>
            <a:ext cx="1628383" cy="70145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x &gt; </a:t>
            </a:r>
            <a:r>
              <a:rPr lang="en-GB" dirty="0" smtClean="0">
                <a:latin typeface="Comic Sans MS" panose="030F0702030302020204" pitchFamily="66" charset="0"/>
              </a:rPr>
              <a:t>3?</a:t>
            </a:r>
            <a:endParaRPr lang="en-GB" dirty="0"/>
          </a:p>
        </p:txBody>
      </p:sp>
      <p:cxnSp>
        <p:nvCxnSpPr>
          <p:cNvPr id="17" name="Straight Connector 16"/>
          <p:cNvCxnSpPr>
            <a:stCxn id="4" idx="3"/>
          </p:cNvCxnSpPr>
          <p:nvPr/>
        </p:nvCxnSpPr>
        <p:spPr>
          <a:xfrm flipV="1">
            <a:off x="8893479" y="3507287"/>
            <a:ext cx="7277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609550" y="3507287"/>
            <a:ext cx="11673" cy="62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423742" y="4487259"/>
            <a:ext cx="7277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1139813" y="4487259"/>
            <a:ext cx="11673" cy="62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- </a:t>
            </a:r>
            <a:r>
              <a:rPr lang="en-GB" dirty="0"/>
              <a:t>Programming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new GUI program using </a:t>
            </a:r>
            <a:r>
              <a:rPr lang="en-GB" dirty="0" smtClean="0"/>
              <a:t>VS. </a:t>
            </a:r>
            <a:endParaRPr lang="en-GB" dirty="0"/>
          </a:p>
          <a:p>
            <a:r>
              <a:rPr lang="en-GB" dirty="0"/>
              <a:t>We are going to use a new feature for this program called the message box. </a:t>
            </a:r>
          </a:p>
          <a:p>
            <a:r>
              <a:rPr lang="en-GB" dirty="0"/>
              <a:t>The Message box is called a dialogue window since it displays in a small window allow the user to respond to the message. </a:t>
            </a:r>
          </a:p>
          <a:p>
            <a:r>
              <a:rPr lang="en-GB" dirty="0"/>
              <a:t>Let’s try this out. </a:t>
            </a:r>
          </a:p>
          <a:p>
            <a:r>
              <a:rPr lang="en-GB" dirty="0"/>
              <a:t>Once you have a blank form showing, double click on the form to go to the form load code stub, we are not adding controls to this program.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3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VB.net – Programming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338199" cy="404842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the Form1_load code stub enter this code then run it. </a:t>
            </a:r>
            <a:endParaRPr lang="en-GB" dirty="0" smtClean="0"/>
          </a:p>
          <a:p>
            <a:endParaRPr lang="en-GB" dirty="0"/>
          </a:p>
          <a:p>
            <a:pPr lvl="1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Dim Mark as Integer </a:t>
            </a:r>
          </a:p>
          <a:p>
            <a:pPr lvl="1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Mark = </a:t>
            </a:r>
            <a:r>
              <a:rPr lang="en-GB" sz="2800" dirty="0" err="1">
                <a:latin typeface="Comic Sans MS" panose="030F0702030302020204" pitchFamily="66" charset="0"/>
              </a:rPr>
              <a:t>InputBox</a:t>
            </a:r>
            <a:r>
              <a:rPr lang="en-GB" sz="2800" dirty="0">
                <a:latin typeface="Comic Sans MS" panose="030F0702030302020204" pitchFamily="66" charset="0"/>
              </a:rPr>
              <a:t>(“Enter an exam mark from 0 to 100”) </a:t>
            </a:r>
          </a:p>
          <a:p>
            <a:pPr lvl="1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If Mark &gt;= 60 then </a:t>
            </a:r>
          </a:p>
          <a:p>
            <a:pPr lvl="1" indent="0">
              <a:buNone/>
            </a:pPr>
            <a:r>
              <a:rPr lang="en-GB" sz="2800" dirty="0" err="1">
                <a:latin typeface="Comic Sans MS" panose="030F0702030302020204" pitchFamily="66" charset="0"/>
              </a:rPr>
              <a:t>MessageBox.Show</a:t>
            </a:r>
            <a:r>
              <a:rPr lang="en-GB" sz="2800" dirty="0">
                <a:latin typeface="Comic Sans MS" panose="030F0702030302020204" pitchFamily="66" charset="0"/>
              </a:rPr>
              <a:t>(“Merit”) </a:t>
            </a:r>
          </a:p>
          <a:p>
            <a:pPr lvl="1" indent="0">
              <a:buNone/>
            </a:pPr>
            <a:r>
              <a:rPr lang="en-GB" sz="2800" dirty="0" err="1">
                <a:latin typeface="Comic Sans MS" panose="030F0702030302020204" pitchFamily="66" charset="0"/>
              </a:rPr>
              <a:t>ElseIf</a:t>
            </a:r>
            <a:r>
              <a:rPr lang="en-GB" sz="2800" dirty="0">
                <a:latin typeface="Comic Sans MS" panose="030F0702030302020204" pitchFamily="66" charset="0"/>
              </a:rPr>
              <a:t> Mark &gt;= 40 Then </a:t>
            </a:r>
          </a:p>
          <a:p>
            <a:pPr lvl="1" indent="0">
              <a:buNone/>
            </a:pPr>
            <a:r>
              <a:rPr lang="en-GB" sz="2800" dirty="0" err="1">
                <a:latin typeface="Comic Sans MS" panose="030F0702030302020204" pitchFamily="66" charset="0"/>
              </a:rPr>
              <a:t>MessageBox.Show</a:t>
            </a:r>
            <a:r>
              <a:rPr lang="en-GB" sz="2800" dirty="0">
                <a:latin typeface="Comic Sans MS" panose="030F0702030302020204" pitchFamily="66" charset="0"/>
              </a:rPr>
              <a:t>(“Pass”) </a:t>
            </a:r>
          </a:p>
          <a:p>
            <a:pPr lvl="1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Else </a:t>
            </a:r>
          </a:p>
          <a:p>
            <a:pPr lvl="1" indent="0">
              <a:buNone/>
            </a:pPr>
            <a:r>
              <a:rPr lang="en-GB" sz="2800" dirty="0" err="1">
                <a:latin typeface="Comic Sans MS" panose="030F0702030302020204" pitchFamily="66" charset="0"/>
              </a:rPr>
              <a:t>MessageBox.Show</a:t>
            </a:r>
            <a:r>
              <a:rPr lang="en-GB" sz="2800" dirty="0">
                <a:latin typeface="Comic Sans MS" panose="030F0702030302020204" pitchFamily="66" charset="0"/>
              </a:rPr>
              <a:t>(“A mark of “ + </a:t>
            </a:r>
            <a:r>
              <a:rPr lang="en-GB" sz="2800" dirty="0" err="1">
                <a:latin typeface="Comic Sans MS" panose="030F0702030302020204" pitchFamily="66" charset="0"/>
              </a:rPr>
              <a:t>Mark.tostring</a:t>
            </a:r>
            <a:r>
              <a:rPr lang="en-GB" sz="2800" dirty="0">
                <a:latin typeface="Comic Sans MS" panose="030F0702030302020204" pitchFamily="66" charset="0"/>
              </a:rPr>
              <a:t> + “ is a fail”) </a:t>
            </a:r>
          </a:p>
          <a:p>
            <a:pPr lvl="1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End if</a:t>
            </a:r>
            <a:r>
              <a:rPr lang="en-GB" sz="28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2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3133</TotalTime>
  <Words>1378</Words>
  <Application>Microsoft Office PowerPoint</Application>
  <PresentationFormat>Widescreen</PresentationFormat>
  <Paragraphs>314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Comic Sans MS</vt:lpstr>
      <vt:lpstr>Trebuchet MS</vt:lpstr>
      <vt:lpstr>Berlin</vt:lpstr>
      <vt:lpstr>Software Developer Technician</vt:lpstr>
      <vt:lpstr>Agenda</vt:lpstr>
      <vt:lpstr>Day 1</vt:lpstr>
      <vt:lpstr>VB.net - Constructs</vt:lpstr>
      <vt:lpstr>VB.net – if statements</vt:lpstr>
      <vt:lpstr>VB.net - IF Else Statements</vt:lpstr>
      <vt:lpstr>VB.net - IF … IfElse…Else statements</vt:lpstr>
      <vt:lpstr>VB.net - Programming Task</vt:lpstr>
      <vt:lpstr>VB.net – Programming Task</vt:lpstr>
      <vt:lpstr>VB.net - IF … IfElse…Else Statements</vt:lpstr>
      <vt:lpstr>VB.net – Select Case</vt:lpstr>
      <vt:lpstr>VB.net - Tasks</vt:lpstr>
      <vt:lpstr>Arrays</vt:lpstr>
      <vt:lpstr>Arrays: Example</vt:lpstr>
      <vt:lpstr>Arrays</vt:lpstr>
      <vt:lpstr>Arrays</vt:lpstr>
      <vt:lpstr>Arrays</vt:lpstr>
      <vt:lpstr>Arrays - Task</vt:lpstr>
      <vt:lpstr>Programming Challenge</vt:lpstr>
      <vt:lpstr>VB.net - Tasks</vt:lpstr>
      <vt:lpstr>Day 2</vt:lpstr>
      <vt:lpstr>Day 3</vt:lpstr>
      <vt:lpstr>Day 4</vt:lpstr>
      <vt:lpstr>Day 5 </vt:lpstr>
      <vt:lpstr>OOP – Classes and Objects</vt:lpstr>
      <vt:lpstr>Object</vt:lpstr>
      <vt:lpstr>Same Applies to Computer Program</vt:lpstr>
      <vt:lpstr>PowerPoint Presentation</vt:lpstr>
      <vt:lpstr>PowerPoint Presentation</vt:lpstr>
      <vt:lpstr>Classes</vt:lpstr>
      <vt:lpstr>Classes</vt:lpstr>
      <vt:lpstr>Constructor</vt:lpstr>
      <vt:lpstr>Features of OOP</vt:lpstr>
      <vt:lpstr>Abstraction</vt:lpstr>
      <vt:lpstr>Encapsulation</vt:lpstr>
      <vt:lpstr>Example</vt:lpstr>
      <vt:lpstr>Customer class</vt:lpstr>
      <vt:lpstr>Example</vt:lpstr>
      <vt:lpstr>PowerPoint Presentation</vt:lpstr>
      <vt:lpstr>Summary</vt:lpstr>
      <vt:lpstr>Task</vt:lpstr>
      <vt:lpstr>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Developer Technician</dc:title>
  <dc:creator>Len</dc:creator>
  <cp:lastModifiedBy>Len</cp:lastModifiedBy>
  <cp:revision>35</cp:revision>
  <dcterms:created xsi:type="dcterms:W3CDTF">2018-02-19T09:00:17Z</dcterms:created>
  <dcterms:modified xsi:type="dcterms:W3CDTF">2018-04-27T06:51:42Z</dcterms:modified>
</cp:coreProperties>
</file>